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5"/>
  </p:notesMasterIdLst>
  <p:sldIdLst>
    <p:sldId id="358" r:id="rId2"/>
    <p:sldId id="359" r:id="rId3"/>
    <p:sldId id="360" r:id="rId4"/>
    <p:sldId id="361" r:id="rId5"/>
    <p:sldId id="362" r:id="rId6"/>
    <p:sldId id="388" r:id="rId7"/>
    <p:sldId id="364" r:id="rId8"/>
    <p:sldId id="365" r:id="rId9"/>
    <p:sldId id="367" r:id="rId10"/>
    <p:sldId id="391" r:id="rId11"/>
    <p:sldId id="393" r:id="rId12"/>
    <p:sldId id="394" r:id="rId13"/>
    <p:sldId id="368" r:id="rId14"/>
    <p:sldId id="369" r:id="rId15"/>
    <p:sldId id="370" r:id="rId16"/>
    <p:sldId id="371" r:id="rId17"/>
    <p:sldId id="372" r:id="rId18"/>
    <p:sldId id="373" r:id="rId19"/>
    <p:sldId id="337" r:id="rId20"/>
    <p:sldId id="338" r:id="rId21"/>
    <p:sldId id="339" r:id="rId22"/>
    <p:sldId id="340" r:id="rId23"/>
    <p:sldId id="321" r:id="rId24"/>
    <p:sldId id="322" r:id="rId25"/>
    <p:sldId id="343" r:id="rId26"/>
    <p:sldId id="344" r:id="rId27"/>
    <p:sldId id="345" r:id="rId28"/>
    <p:sldId id="346" r:id="rId29"/>
    <p:sldId id="347" r:id="rId30"/>
    <p:sldId id="374" r:id="rId31"/>
    <p:sldId id="375" r:id="rId32"/>
    <p:sldId id="383" r:id="rId33"/>
    <p:sldId id="384" r:id="rId34"/>
    <p:sldId id="385" r:id="rId35"/>
    <p:sldId id="386" r:id="rId36"/>
    <p:sldId id="387" r:id="rId37"/>
    <p:sldId id="376" r:id="rId38"/>
    <p:sldId id="377" r:id="rId39"/>
    <p:sldId id="378" r:id="rId40"/>
    <p:sldId id="379" r:id="rId41"/>
    <p:sldId id="380" r:id="rId42"/>
    <p:sldId id="389" r:id="rId43"/>
    <p:sldId id="390" r:id="rId44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-109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-109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-109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-109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-109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-109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-109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-109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FC4"/>
    <a:srgbClr val="27D8F3"/>
    <a:srgbClr val="DAE87F"/>
    <a:srgbClr val="C7B98B"/>
    <a:srgbClr val="FF3399"/>
    <a:srgbClr val="BDE836"/>
    <a:srgbClr val="FFDB65"/>
    <a:srgbClr val="FFB841"/>
    <a:srgbClr val="948A67"/>
    <a:srgbClr val="FF8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71" autoAdjust="0"/>
  </p:normalViewPr>
  <p:slideViewPr>
    <p:cSldViewPr snapToGrid="0" snapToObjects="1">
      <p:cViewPr>
        <p:scale>
          <a:sx n="78" d="100"/>
          <a:sy n="78" d="100"/>
        </p:scale>
        <p:origin x="-9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20BEC8-7CCF-4225-A285-5D2539CE647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A6F1373D-BE57-469B-B0E6-3978E9A7DC1E}">
      <dgm:prSet/>
      <dgm:spPr/>
      <dgm:t>
        <a:bodyPr/>
        <a:lstStyle/>
        <a:p>
          <a:endParaRPr lang="en-US"/>
        </a:p>
      </dgm:t>
    </dgm:pt>
    <dgm:pt modelId="{A172CB41-3369-46A8-B2B4-CC97912A9A86}" type="parTrans" cxnId="{487E088F-E682-4A64-A13B-9C1AE89BCE31}">
      <dgm:prSet/>
      <dgm:spPr/>
    </dgm:pt>
    <dgm:pt modelId="{0AE06D35-E10E-46D7-8F18-371C4AB88CF1}" type="sibTrans" cxnId="{487E088F-E682-4A64-A13B-9C1AE89BCE31}">
      <dgm:prSet/>
      <dgm:spPr/>
    </dgm:pt>
    <dgm:pt modelId="{39E08F66-A525-45F8-A528-D227F4EE597E}">
      <dgm:prSet/>
      <dgm:spPr/>
      <dgm:t>
        <a:bodyPr/>
        <a:lstStyle/>
        <a:p>
          <a:endParaRPr lang="en-US"/>
        </a:p>
      </dgm:t>
    </dgm:pt>
    <dgm:pt modelId="{571A5F38-9D8B-4545-AC07-835B0EBBAAC7}" type="parTrans" cxnId="{D0AC9D0C-8DD6-4D38-843A-4C597C7A5F10}">
      <dgm:prSet/>
      <dgm:spPr/>
    </dgm:pt>
    <dgm:pt modelId="{75AECD05-5618-4650-AF66-B14A6B9C80D6}" type="sibTrans" cxnId="{D0AC9D0C-8DD6-4D38-843A-4C597C7A5F10}">
      <dgm:prSet/>
      <dgm:spPr/>
    </dgm:pt>
    <dgm:pt modelId="{BB723A68-286E-4F8F-8246-84AD32471A86}">
      <dgm:prSet/>
      <dgm:spPr/>
      <dgm:t>
        <a:bodyPr/>
        <a:lstStyle/>
        <a:p>
          <a:endParaRPr lang="en-US"/>
        </a:p>
      </dgm:t>
    </dgm:pt>
    <dgm:pt modelId="{3B56E0D8-D2F9-4D89-97DE-472B5B3A738F}" type="parTrans" cxnId="{68D0EA32-ADFE-48F0-BF33-E7038649E243}">
      <dgm:prSet/>
      <dgm:spPr/>
    </dgm:pt>
    <dgm:pt modelId="{9E9171DA-8A8A-4F2D-ABAA-AC0E193B156F}" type="sibTrans" cxnId="{68D0EA32-ADFE-48F0-BF33-E7038649E243}">
      <dgm:prSet/>
      <dgm:spPr/>
    </dgm:pt>
    <dgm:pt modelId="{6CFEF9D3-AE39-42EF-B8C5-B232C3B56629}" type="pres">
      <dgm:prSet presAssocID="{3020BEC8-7CCF-4225-A285-5D2539CE647E}" presName="compositeShape" presStyleCnt="0">
        <dgm:presLayoutVars>
          <dgm:chMax val="7"/>
          <dgm:dir/>
          <dgm:resizeHandles val="exact"/>
        </dgm:presLayoutVars>
      </dgm:prSet>
      <dgm:spPr/>
    </dgm:pt>
    <dgm:pt modelId="{C96C09D0-BDF7-4985-97DF-A4E68E190441}" type="pres">
      <dgm:prSet presAssocID="{A6F1373D-BE57-469B-B0E6-3978E9A7DC1E}" presName="circ1" presStyleLbl="vennNode1" presStyleIdx="0" presStyleCnt="3"/>
      <dgm:spPr/>
    </dgm:pt>
    <dgm:pt modelId="{2932D21C-A68F-4387-8E6A-6E08A381D8AD}" type="pres">
      <dgm:prSet presAssocID="{A6F1373D-BE57-469B-B0E6-3978E9A7DC1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6102B03-3E97-4C3D-9239-AEB4A7357CBE}" type="pres">
      <dgm:prSet presAssocID="{39E08F66-A525-45F8-A528-D227F4EE597E}" presName="circ2" presStyleLbl="vennNode1" presStyleIdx="1" presStyleCnt="3"/>
      <dgm:spPr/>
    </dgm:pt>
    <dgm:pt modelId="{465B3C65-7047-4A23-B6C9-F179DD9FA0F5}" type="pres">
      <dgm:prSet presAssocID="{39E08F66-A525-45F8-A528-D227F4EE597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D8FA759-09BA-46D1-8615-9A85C9C24E82}" type="pres">
      <dgm:prSet presAssocID="{BB723A68-286E-4F8F-8246-84AD32471A86}" presName="circ3" presStyleLbl="vennNode1" presStyleIdx="2" presStyleCnt="3"/>
      <dgm:spPr/>
    </dgm:pt>
    <dgm:pt modelId="{90E952F5-AA57-414E-B6E9-AF85D2CB2D75}" type="pres">
      <dgm:prSet presAssocID="{BB723A68-286E-4F8F-8246-84AD32471A8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1590686-685B-4790-B413-6B2C66CBF01B}" type="presOf" srcId="{BB723A68-286E-4F8F-8246-84AD32471A86}" destId="{8D8FA759-09BA-46D1-8615-9A85C9C24E82}" srcOrd="0" destOrd="0" presId="urn:microsoft.com/office/officeart/2005/8/layout/venn1"/>
    <dgm:cxn modelId="{D0AC9D0C-8DD6-4D38-843A-4C597C7A5F10}" srcId="{3020BEC8-7CCF-4225-A285-5D2539CE647E}" destId="{39E08F66-A525-45F8-A528-D227F4EE597E}" srcOrd="1" destOrd="0" parTransId="{571A5F38-9D8B-4545-AC07-835B0EBBAAC7}" sibTransId="{75AECD05-5618-4650-AF66-B14A6B9C80D6}"/>
    <dgm:cxn modelId="{487E088F-E682-4A64-A13B-9C1AE89BCE31}" srcId="{3020BEC8-7CCF-4225-A285-5D2539CE647E}" destId="{A6F1373D-BE57-469B-B0E6-3978E9A7DC1E}" srcOrd="0" destOrd="0" parTransId="{A172CB41-3369-46A8-B2B4-CC97912A9A86}" sibTransId="{0AE06D35-E10E-46D7-8F18-371C4AB88CF1}"/>
    <dgm:cxn modelId="{4A2C0B14-CC78-4CA2-A2FF-52A42DFE7B2E}" type="presOf" srcId="{39E08F66-A525-45F8-A528-D227F4EE597E}" destId="{86102B03-3E97-4C3D-9239-AEB4A7357CBE}" srcOrd="0" destOrd="0" presId="urn:microsoft.com/office/officeart/2005/8/layout/venn1"/>
    <dgm:cxn modelId="{68D0EA32-ADFE-48F0-BF33-E7038649E243}" srcId="{3020BEC8-7CCF-4225-A285-5D2539CE647E}" destId="{BB723A68-286E-4F8F-8246-84AD32471A86}" srcOrd="2" destOrd="0" parTransId="{3B56E0D8-D2F9-4D89-97DE-472B5B3A738F}" sibTransId="{9E9171DA-8A8A-4F2D-ABAA-AC0E193B156F}"/>
    <dgm:cxn modelId="{D9108E82-5269-474C-968C-9846CB2F7E33}" type="presOf" srcId="{A6F1373D-BE57-469B-B0E6-3978E9A7DC1E}" destId="{C96C09D0-BDF7-4985-97DF-A4E68E190441}" srcOrd="0" destOrd="0" presId="urn:microsoft.com/office/officeart/2005/8/layout/venn1"/>
    <dgm:cxn modelId="{EB388EA4-E226-42F9-85BC-E11D287DF5AB}" type="presOf" srcId="{39E08F66-A525-45F8-A528-D227F4EE597E}" destId="{465B3C65-7047-4A23-B6C9-F179DD9FA0F5}" srcOrd="1" destOrd="0" presId="urn:microsoft.com/office/officeart/2005/8/layout/venn1"/>
    <dgm:cxn modelId="{69BDE768-A3F4-4A49-9A3E-09B3127182AF}" type="presOf" srcId="{BB723A68-286E-4F8F-8246-84AD32471A86}" destId="{90E952F5-AA57-414E-B6E9-AF85D2CB2D75}" srcOrd="1" destOrd="0" presId="urn:microsoft.com/office/officeart/2005/8/layout/venn1"/>
    <dgm:cxn modelId="{FE3608EC-9819-4C0F-BDD7-51F51A0EC239}" type="presOf" srcId="{3020BEC8-7CCF-4225-A285-5D2539CE647E}" destId="{6CFEF9D3-AE39-42EF-B8C5-B232C3B56629}" srcOrd="0" destOrd="0" presId="urn:microsoft.com/office/officeart/2005/8/layout/venn1"/>
    <dgm:cxn modelId="{EAC170CC-9B2D-41F3-89CA-E11FDFF33E53}" type="presOf" srcId="{A6F1373D-BE57-469B-B0E6-3978E9A7DC1E}" destId="{2932D21C-A68F-4387-8E6A-6E08A381D8AD}" srcOrd="1" destOrd="0" presId="urn:microsoft.com/office/officeart/2005/8/layout/venn1"/>
    <dgm:cxn modelId="{27687564-61DD-4BFE-8BB6-1C0407C8BDE1}" type="presParOf" srcId="{6CFEF9D3-AE39-42EF-B8C5-B232C3B56629}" destId="{C96C09D0-BDF7-4985-97DF-A4E68E190441}" srcOrd="0" destOrd="0" presId="urn:microsoft.com/office/officeart/2005/8/layout/venn1"/>
    <dgm:cxn modelId="{D11285F2-D8C7-42D3-91BE-952A2A795C0C}" type="presParOf" srcId="{6CFEF9D3-AE39-42EF-B8C5-B232C3B56629}" destId="{2932D21C-A68F-4387-8E6A-6E08A381D8AD}" srcOrd="1" destOrd="0" presId="urn:microsoft.com/office/officeart/2005/8/layout/venn1"/>
    <dgm:cxn modelId="{CADE8069-E8D7-42AE-9E90-555D8235C425}" type="presParOf" srcId="{6CFEF9D3-AE39-42EF-B8C5-B232C3B56629}" destId="{86102B03-3E97-4C3D-9239-AEB4A7357CBE}" srcOrd="2" destOrd="0" presId="urn:microsoft.com/office/officeart/2005/8/layout/venn1"/>
    <dgm:cxn modelId="{E42EB67E-4480-4408-B2D6-490DF972A7F1}" type="presParOf" srcId="{6CFEF9D3-AE39-42EF-B8C5-B232C3B56629}" destId="{465B3C65-7047-4A23-B6C9-F179DD9FA0F5}" srcOrd="3" destOrd="0" presId="urn:microsoft.com/office/officeart/2005/8/layout/venn1"/>
    <dgm:cxn modelId="{DF6589AD-DE2A-49F0-886A-29792F04AF87}" type="presParOf" srcId="{6CFEF9D3-AE39-42EF-B8C5-B232C3B56629}" destId="{8D8FA759-09BA-46D1-8615-9A85C9C24E82}" srcOrd="4" destOrd="0" presId="urn:microsoft.com/office/officeart/2005/8/layout/venn1"/>
    <dgm:cxn modelId="{63BB2C2B-6366-4A4E-AA44-93E3CBBEFA38}" type="presParOf" srcId="{6CFEF9D3-AE39-42EF-B8C5-B232C3B56629}" destId="{90E952F5-AA57-414E-B6E9-AF85D2CB2D7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4D31B3-C270-47D6-93B1-23EDDEE2BEC8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86AD0D03-5BB2-4EE4-BBCB-A2D359CAB9E6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نوآوري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F11E1A7-C66D-4BD6-A1E4-CA0369D6E0DB}" type="parTrans" cxnId="{FDFA9007-5E36-43EB-85B9-9DF7CD64F2C1}">
      <dgm:prSet/>
      <dgm:spPr/>
    </dgm:pt>
    <dgm:pt modelId="{F4CE9286-E89E-45E4-A6E9-B726F7F2E477}" type="sibTrans" cxnId="{FDFA9007-5E36-43EB-85B9-9DF7CD64F2C1}">
      <dgm:prSet/>
      <dgm:spPr/>
    </dgm:pt>
    <dgm:pt modelId="{2E9319D7-54C0-40A4-AEE0-985908BCEFA9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بازار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95F8C22B-E215-4A0C-A4F4-818E2D357F51}" type="parTrans" cxnId="{CF71E950-FA66-452A-9854-616756356431}">
      <dgm:prSet/>
      <dgm:spPr/>
    </dgm:pt>
    <dgm:pt modelId="{BC7C1A99-8C48-4FCE-AE0A-5DF651ECC1AD}" type="sibTrans" cxnId="{CF71E950-FA66-452A-9854-616756356431}">
      <dgm:prSet/>
      <dgm:spPr/>
    </dgm:pt>
    <dgm:pt modelId="{90324BE2-5DB6-4946-8959-FE6E0AC5229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اکتشافات علمي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925739D-3B49-4F32-8C31-AFBDCF8355B7}" type="parTrans" cxnId="{F17509F2-63B8-4660-BE04-174BB4CA0E92}">
      <dgm:prSet/>
      <dgm:spPr/>
    </dgm:pt>
    <dgm:pt modelId="{377580D8-59ED-46A1-9D1A-7147EA9A166B}" type="sibTrans" cxnId="{F17509F2-63B8-4660-BE04-174BB4CA0E92}">
      <dgm:prSet/>
      <dgm:spPr/>
    </dgm:pt>
    <dgm:pt modelId="{9E59ED39-A7F6-472C-9C7D-FA3333114FE7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اختراعات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460FC01D-FFE3-4690-B323-7B997270B332}" type="parTrans" cxnId="{301D205C-4BD3-44E8-95DA-DB6CACCC176B}">
      <dgm:prSet/>
      <dgm:spPr/>
    </dgm:pt>
    <dgm:pt modelId="{D55FF564-3B30-4164-9459-51BE739891E3}" type="sibTrans" cxnId="{301D205C-4BD3-44E8-95DA-DB6CACCC176B}">
      <dgm:prSet/>
      <dgm:spPr/>
    </dgm:pt>
    <dgm:pt modelId="{31894A1E-A189-43C5-A612-E3E3F8288D83}" type="pres">
      <dgm:prSet presAssocID="{A24D31B3-C270-47D6-93B1-23EDDEE2BEC8}" presName="cycle" presStyleCnt="0">
        <dgm:presLayoutVars>
          <dgm:dir/>
          <dgm:resizeHandles val="exact"/>
        </dgm:presLayoutVars>
      </dgm:prSet>
      <dgm:spPr/>
    </dgm:pt>
    <dgm:pt modelId="{D1142233-6B6F-43E5-95CD-2F5BC66E4303}" type="pres">
      <dgm:prSet presAssocID="{86AD0D03-5BB2-4EE4-BBCB-A2D359CAB9E6}" presName="dummy" presStyleCnt="0"/>
      <dgm:spPr/>
    </dgm:pt>
    <dgm:pt modelId="{92B8E10C-DB19-4F42-B974-36A078F7BC0C}" type="pres">
      <dgm:prSet presAssocID="{86AD0D03-5BB2-4EE4-BBCB-A2D359CAB9E6}" presName="node" presStyleLbl="revTx" presStyleIdx="0" presStyleCnt="4">
        <dgm:presLayoutVars>
          <dgm:bulletEnabled val="1"/>
        </dgm:presLayoutVars>
      </dgm:prSet>
      <dgm:spPr/>
    </dgm:pt>
    <dgm:pt modelId="{6815AAEE-9C87-42D7-9B39-2F06CE4CC068}" type="pres">
      <dgm:prSet presAssocID="{F4CE9286-E89E-45E4-A6E9-B726F7F2E477}" presName="sibTrans" presStyleLbl="node1" presStyleIdx="0" presStyleCnt="4"/>
      <dgm:spPr/>
    </dgm:pt>
    <dgm:pt modelId="{9EB58E3F-AA17-40DE-99A2-1D6DABB8CB27}" type="pres">
      <dgm:prSet presAssocID="{2E9319D7-54C0-40A4-AEE0-985908BCEFA9}" presName="dummy" presStyleCnt="0"/>
      <dgm:spPr/>
    </dgm:pt>
    <dgm:pt modelId="{86B1E3E4-96E6-46BB-A086-48F0868B99C1}" type="pres">
      <dgm:prSet presAssocID="{2E9319D7-54C0-40A4-AEE0-985908BCEFA9}" presName="node" presStyleLbl="revTx" presStyleIdx="1" presStyleCnt="4">
        <dgm:presLayoutVars>
          <dgm:bulletEnabled val="1"/>
        </dgm:presLayoutVars>
      </dgm:prSet>
      <dgm:spPr/>
    </dgm:pt>
    <dgm:pt modelId="{90E00A76-0089-4B18-B0CC-0D57DDC7FE75}" type="pres">
      <dgm:prSet presAssocID="{BC7C1A99-8C48-4FCE-AE0A-5DF651ECC1AD}" presName="sibTrans" presStyleLbl="node1" presStyleIdx="1" presStyleCnt="4"/>
      <dgm:spPr/>
    </dgm:pt>
    <dgm:pt modelId="{606DE6CE-8269-44D8-9821-764D009E6776}" type="pres">
      <dgm:prSet presAssocID="{90324BE2-5DB6-4946-8959-FE6E0AC52290}" presName="dummy" presStyleCnt="0"/>
      <dgm:spPr/>
    </dgm:pt>
    <dgm:pt modelId="{65A7D2F1-F9B4-4E17-A528-E7800BE15031}" type="pres">
      <dgm:prSet presAssocID="{90324BE2-5DB6-4946-8959-FE6E0AC52290}" presName="node" presStyleLbl="revTx" presStyleIdx="2" presStyleCnt="4">
        <dgm:presLayoutVars>
          <dgm:bulletEnabled val="1"/>
        </dgm:presLayoutVars>
      </dgm:prSet>
      <dgm:spPr/>
    </dgm:pt>
    <dgm:pt modelId="{49E4AA93-7B87-4B54-959D-B9A4DE3610E8}" type="pres">
      <dgm:prSet presAssocID="{377580D8-59ED-46A1-9D1A-7147EA9A166B}" presName="sibTrans" presStyleLbl="node1" presStyleIdx="2" presStyleCnt="4"/>
      <dgm:spPr/>
    </dgm:pt>
    <dgm:pt modelId="{28C2DD84-0158-4DF7-A8FB-9C2C9EBCE175}" type="pres">
      <dgm:prSet presAssocID="{9E59ED39-A7F6-472C-9C7D-FA3333114FE7}" presName="dummy" presStyleCnt="0"/>
      <dgm:spPr/>
    </dgm:pt>
    <dgm:pt modelId="{D46B825F-009B-4513-8AD2-DB57F613B883}" type="pres">
      <dgm:prSet presAssocID="{9E59ED39-A7F6-472C-9C7D-FA3333114FE7}" presName="node" presStyleLbl="revTx" presStyleIdx="3" presStyleCnt="4">
        <dgm:presLayoutVars>
          <dgm:bulletEnabled val="1"/>
        </dgm:presLayoutVars>
      </dgm:prSet>
      <dgm:spPr/>
    </dgm:pt>
    <dgm:pt modelId="{092FC1A4-E51C-4607-8B9C-06BD1520213B}" type="pres">
      <dgm:prSet presAssocID="{D55FF564-3B30-4164-9459-51BE739891E3}" presName="sibTrans" presStyleLbl="node1" presStyleIdx="3" presStyleCnt="4"/>
      <dgm:spPr/>
    </dgm:pt>
  </dgm:ptLst>
  <dgm:cxnLst>
    <dgm:cxn modelId="{A22E2CEF-C6E2-486A-B465-875BAA291373}" type="presOf" srcId="{377580D8-59ED-46A1-9D1A-7147EA9A166B}" destId="{49E4AA93-7B87-4B54-959D-B9A4DE3610E8}" srcOrd="0" destOrd="0" presId="urn:microsoft.com/office/officeart/2005/8/layout/cycle1"/>
    <dgm:cxn modelId="{3E3D75BA-0920-469F-ABF2-8DD3E2BBEF51}" type="presOf" srcId="{BC7C1A99-8C48-4FCE-AE0A-5DF651ECC1AD}" destId="{90E00A76-0089-4B18-B0CC-0D57DDC7FE75}" srcOrd="0" destOrd="0" presId="urn:microsoft.com/office/officeart/2005/8/layout/cycle1"/>
    <dgm:cxn modelId="{387EEE43-261F-4780-A8A3-76795EA4C77E}" type="presOf" srcId="{90324BE2-5DB6-4946-8959-FE6E0AC52290}" destId="{65A7D2F1-F9B4-4E17-A528-E7800BE15031}" srcOrd="0" destOrd="0" presId="urn:microsoft.com/office/officeart/2005/8/layout/cycle1"/>
    <dgm:cxn modelId="{301D205C-4BD3-44E8-95DA-DB6CACCC176B}" srcId="{A24D31B3-C270-47D6-93B1-23EDDEE2BEC8}" destId="{9E59ED39-A7F6-472C-9C7D-FA3333114FE7}" srcOrd="3" destOrd="0" parTransId="{460FC01D-FFE3-4690-B323-7B997270B332}" sibTransId="{D55FF564-3B30-4164-9459-51BE739891E3}"/>
    <dgm:cxn modelId="{CF71E950-FA66-452A-9854-616756356431}" srcId="{A24D31B3-C270-47D6-93B1-23EDDEE2BEC8}" destId="{2E9319D7-54C0-40A4-AEE0-985908BCEFA9}" srcOrd="1" destOrd="0" parTransId="{95F8C22B-E215-4A0C-A4F4-818E2D357F51}" sibTransId="{BC7C1A99-8C48-4FCE-AE0A-5DF651ECC1AD}"/>
    <dgm:cxn modelId="{0F2D5F0C-EB05-4829-B253-16820013EED4}" type="presOf" srcId="{A24D31B3-C270-47D6-93B1-23EDDEE2BEC8}" destId="{31894A1E-A189-43C5-A612-E3E3F8288D83}" srcOrd="0" destOrd="0" presId="urn:microsoft.com/office/officeart/2005/8/layout/cycle1"/>
    <dgm:cxn modelId="{9D9CEB1D-66AE-4C92-8AA9-17231FF7F10C}" type="presOf" srcId="{F4CE9286-E89E-45E4-A6E9-B726F7F2E477}" destId="{6815AAEE-9C87-42D7-9B39-2F06CE4CC068}" srcOrd="0" destOrd="0" presId="urn:microsoft.com/office/officeart/2005/8/layout/cycle1"/>
    <dgm:cxn modelId="{EBF2ED4A-724A-430A-B699-175EB6B84997}" type="presOf" srcId="{86AD0D03-5BB2-4EE4-BBCB-A2D359CAB9E6}" destId="{92B8E10C-DB19-4F42-B974-36A078F7BC0C}" srcOrd="0" destOrd="0" presId="urn:microsoft.com/office/officeart/2005/8/layout/cycle1"/>
    <dgm:cxn modelId="{16B8C4ED-71E2-42E2-BB84-86174EA92ABD}" type="presOf" srcId="{2E9319D7-54C0-40A4-AEE0-985908BCEFA9}" destId="{86B1E3E4-96E6-46BB-A086-48F0868B99C1}" srcOrd="0" destOrd="0" presId="urn:microsoft.com/office/officeart/2005/8/layout/cycle1"/>
    <dgm:cxn modelId="{509E8AA7-095F-4483-AE75-8887B30949CE}" type="presOf" srcId="{9E59ED39-A7F6-472C-9C7D-FA3333114FE7}" destId="{D46B825F-009B-4513-8AD2-DB57F613B883}" srcOrd="0" destOrd="0" presId="urn:microsoft.com/office/officeart/2005/8/layout/cycle1"/>
    <dgm:cxn modelId="{FDFA9007-5E36-43EB-85B9-9DF7CD64F2C1}" srcId="{A24D31B3-C270-47D6-93B1-23EDDEE2BEC8}" destId="{86AD0D03-5BB2-4EE4-BBCB-A2D359CAB9E6}" srcOrd="0" destOrd="0" parTransId="{7F11E1A7-C66D-4BD6-A1E4-CA0369D6E0DB}" sibTransId="{F4CE9286-E89E-45E4-A6E9-B726F7F2E477}"/>
    <dgm:cxn modelId="{F17509F2-63B8-4660-BE04-174BB4CA0E92}" srcId="{A24D31B3-C270-47D6-93B1-23EDDEE2BEC8}" destId="{90324BE2-5DB6-4946-8959-FE6E0AC52290}" srcOrd="2" destOrd="0" parTransId="{C925739D-3B49-4F32-8C31-AFBDCF8355B7}" sibTransId="{377580D8-59ED-46A1-9D1A-7147EA9A166B}"/>
    <dgm:cxn modelId="{89DB3E75-4B36-45D5-AA90-118EA1A4015E}" type="presOf" srcId="{D55FF564-3B30-4164-9459-51BE739891E3}" destId="{092FC1A4-E51C-4607-8B9C-06BD1520213B}" srcOrd="0" destOrd="0" presId="urn:microsoft.com/office/officeart/2005/8/layout/cycle1"/>
    <dgm:cxn modelId="{0FEAF567-2499-4731-9CB6-DF24FCB69EC4}" type="presParOf" srcId="{31894A1E-A189-43C5-A612-E3E3F8288D83}" destId="{D1142233-6B6F-43E5-95CD-2F5BC66E4303}" srcOrd="0" destOrd="0" presId="urn:microsoft.com/office/officeart/2005/8/layout/cycle1"/>
    <dgm:cxn modelId="{60EDB301-0DF3-46FD-9667-83E38A2B64D8}" type="presParOf" srcId="{31894A1E-A189-43C5-A612-E3E3F8288D83}" destId="{92B8E10C-DB19-4F42-B974-36A078F7BC0C}" srcOrd="1" destOrd="0" presId="urn:microsoft.com/office/officeart/2005/8/layout/cycle1"/>
    <dgm:cxn modelId="{CE7A4958-0430-432F-BEB0-F0273C016E75}" type="presParOf" srcId="{31894A1E-A189-43C5-A612-E3E3F8288D83}" destId="{6815AAEE-9C87-42D7-9B39-2F06CE4CC068}" srcOrd="2" destOrd="0" presId="urn:microsoft.com/office/officeart/2005/8/layout/cycle1"/>
    <dgm:cxn modelId="{734E2C62-9D96-4EA2-AA37-E8988A6FBC50}" type="presParOf" srcId="{31894A1E-A189-43C5-A612-E3E3F8288D83}" destId="{9EB58E3F-AA17-40DE-99A2-1D6DABB8CB27}" srcOrd="3" destOrd="0" presId="urn:microsoft.com/office/officeart/2005/8/layout/cycle1"/>
    <dgm:cxn modelId="{A772278D-DFA9-4AEC-B957-DC63822524EB}" type="presParOf" srcId="{31894A1E-A189-43C5-A612-E3E3F8288D83}" destId="{86B1E3E4-96E6-46BB-A086-48F0868B99C1}" srcOrd="4" destOrd="0" presId="urn:microsoft.com/office/officeart/2005/8/layout/cycle1"/>
    <dgm:cxn modelId="{9CFC44B9-8724-40CD-B505-1237C33F2EED}" type="presParOf" srcId="{31894A1E-A189-43C5-A612-E3E3F8288D83}" destId="{90E00A76-0089-4B18-B0CC-0D57DDC7FE75}" srcOrd="5" destOrd="0" presId="urn:microsoft.com/office/officeart/2005/8/layout/cycle1"/>
    <dgm:cxn modelId="{73E98DC8-372C-427F-847E-77154B8D3C4C}" type="presParOf" srcId="{31894A1E-A189-43C5-A612-E3E3F8288D83}" destId="{606DE6CE-8269-44D8-9821-764D009E6776}" srcOrd="6" destOrd="0" presId="urn:microsoft.com/office/officeart/2005/8/layout/cycle1"/>
    <dgm:cxn modelId="{7DF76B5F-23E4-4185-8EE4-3A67C7A61266}" type="presParOf" srcId="{31894A1E-A189-43C5-A612-E3E3F8288D83}" destId="{65A7D2F1-F9B4-4E17-A528-E7800BE15031}" srcOrd="7" destOrd="0" presId="urn:microsoft.com/office/officeart/2005/8/layout/cycle1"/>
    <dgm:cxn modelId="{73F8D1B8-2873-48FC-A5EE-64B895F035F4}" type="presParOf" srcId="{31894A1E-A189-43C5-A612-E3E3F8288D83}" destId="{49E4AA93-7B87-4B54-959D-B9A4DE3610E8}" srcOrd="8" destOrd="0" presId="urn:microsoft.com/office/officeart/2005/8/layout/cycle1"/>
    <dgm:cxn modelId="{2E5F1A19-3713-454C-8C01-B3E08EE23FB4}" type="presParOf" srcId="{31894A1E-A189-43C5-A612-E3E3F8288D83}" destId="{28C2DD84-0158-4DF7-A8FB-9C2C9EBCE175}" srcOrd="9" destOrd="0" presId="urn:microsoft.com/office/officeart/2005/8/layout/cycle1"/>
    <dgm:cxn modelId="{C1F80B6C-F0AA-4EF0-9FAE-2F352331E2FE}" type="presParOf" srcId="{31894A1E-A189-43C5-A612-E3E3F8288D83}" destId="{D46B825F-009B-4513-8AD2-DB57F613B883}" srcOrd="10" destOrd="0" presId="urn:microsoft.com/office/officeart/2005/8/layout/cycle1"/>
    <dgm:cxn modelId="{02727AFF-7029-45FF-9367-0963AE36E7F8}" type="presParOf" srcId="{31894A1E-A189-43C5-A612-E3E3F8288D83}" destId="{092FC1A4-E51C-4607-8B9C-06BD1520213B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13233-340E-4200-8B85-22A9353694B4}" type="datetimeFigureOut">
              <a:rPr lang="en-IN" smtClean="0"/>
              <a:pPr/>
              <a:t>01-03-2014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18A62-AA3D-4088-896B-6E7DECD235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718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1783D80-7A33-47A2-A14B-460FA88CFAB0}" type="slidenum">
              <a:rPr lang="nb-NO" smtClean="0">
                <a:latin typeface="Calibri" pitchFamily="34" charset="0"/>
              </a:rPr>
              <a:pPr eaLnBrk="1" hangingPunct="1"/>
              <a:t>7</a:t>
            </a:fld>
            <a:endParaRPr lang="nb-NO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D2344F-518B-4037-98B9-3C2A71A7142C}" type="slidenum">
              <a:rPr lang="en-GB" smtClean="0"/>
              <a:pPr/>
              <a:t>39</a:t>
            </a:fld>
            <a:endParaRPr lang="en-GB" smtClean="0"/>
          </a:p>
        </p:txBody>
      </p:sp>
      <p:sp>
        <p:nvSpPr>
          <p:cNvPr id="33689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69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E01AEE-4E15-4FA0-8580-76AD4357C14D}" type="slidenum">
              <a:rPr lang="ar-SA" sz="1200"/>
              <a:pPr algn="r"/>
              <a:t>39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9B0EE9-0791-4428-BEC9-A5C7FF01B082}" type="slidenum">
              <a:rPr lang="en-GB" smtClean="0"/>
              <a:pPr/>
              <a:t>40</a:t>
            </a:fld>
            <a:endParaRPr lang="en-GB" smtClean="0"/>
          </a:p>
        </p:txBody>
      </p:sp>
      <p:sp>
        <p:nvSpPr>
          <p:cNvPr id="34509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cs typeface="Arial" pitchFamily="34" charset="0"/>
            </a:endParaRPr>
          </a:p>
        </p:txBody>
      </p:sp>
      <p:sp>
        <p:nvSpPr>
          <p:cNvPr id="3450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2B33FA-6530-4A3A-A100-CD2806BE96FC}" type="slidenum">
              <a:rPr lang="ar-SA" sz="1200">
                <a:latin typeface="Calibri" pitchFamily="34" charset="0"/>
              </a:rPr>
              <a:pPr algn="r"/>
              <a:t>40</a:t>
            </a:fld>
            <a:endParaRPr lang="fa-I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5C72E2-E7BF-4EDA-9A70-9FF52DDBD40F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76A75-ABD6-4562-8AE9-F96A5DAD33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8C4E5-B72F-4965-8B08-1055174CCCCE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D87D4-0983-423B-889E-8D75B00A3E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9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5F462-D764-4AE6-850E-E1135BA7EB9E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60EF8-CF63-4890-9679-E68AB43529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81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358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2"/>
          <p:cNvGrpSpPr/>
          <p:nvPr userDrawn="1"/>
        </p:nvGrpSpPr>
        <p:grpSpPr>
          <a:xfrm>
            <a:off x="0" y="782315"/>
            <a:ext cx="9144000" cy="1185113"/>
            <a:chOff x="0" y="782315"/>
            <a:chExt cx="9144000" cy="11851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Rektangel 2"/>
            <p:cNvSpPr>
              <a:spLocks noChangeArrowheads="1"/>
            </p:cNvSpPr>
            <p:nvPr/>
          </p:nvSpPr>
          <p:spPr bwMode="auto">
            <a:xfrm>
              <a:off x="0" y="782315"/>
              <a:ext cx="9144000" cy="1184400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4" name="Billede 3" descr="dreamstime_Business Meeting_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54293" y="782315"/>
              <a:ext cx="2089707" cy="11851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375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groups.google.com/group/ItAbedini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02E0-CED5-4CC7-8B95-1232A0CDA169}" type="slidenum">
              <a:rPr lang="ar-SA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701C4D3-6287-4791-AAB3-FAEBBF7E8FDF}" type="datetime1">
              <a:rPr lang="en-US"/>
              <a:pPr>
                <a:defRPr/>
              </a:pPr>
              <a:t>3/1/2014</a:t>
            </a:fld>
            <a:r>
              <a:rPr lang="ar-SA"/>
              <a:t>Morteza Abedini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1E9F2-88E5-4ADF-A3E7-3AA644A1A6DD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9BE6A-CA46-4802-B51B-613E38DFD98E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2E33A3-3BD2-498D-998C-953EB9E72C84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6D638-DC63-492C-8E3C-B95A99557C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2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8C45CC-B078-449E-BFBE-11B3D16D75BA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93920-104D-4CEF-A98B-CB6B17D37C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4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117874-B05B-48BA-BC4C-2F715D555F7D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7204C-2E84-4EDE-9619-E3C10C6EDC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6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C6176-EB96-45A0-921A-A2C81E95B52E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D554F-F220-4BDF-8728-46819A66FF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1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E6FB5-B1D0-4EC9-B08F-420F445A1D74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712B4-0FCD-410E-891B-48A7C8522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7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D1AD2-6FED-4DD7-8D85-3C69CC956872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04A4B-FC81-4580-9EC4-C47B59924F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7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DE3ACC-4A74-45B5-9917-3E8A69448AF6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1FDAB-5819-49D7-B0EF-654741BCCD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5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933D70-9CA9-42DB-8701-FC0ADE9B86BF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4F1C7-317C-452E-863E-E5309F0D52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2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5DC957-6055-4BB2-A2D2-11ABEAB795C5}" type="datetime1">
              <a:rPr lang="en-US" smtClean="0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CCB2C3-E3D8-4E7F-A529-0E35C19D3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9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a.wikipedia.org/wiki/%D9%86%D9%88%D8%A2%D9%88%D8%B1%DB%8C" TargetMode="External"/><Relationship Id="rId2" Type="http://schemas.openxmlformats.org/officeDocument/2006/relationships/hyperlink" Target="http://fa.wikipedia.org/wiki/%D9%85%D8%B1%DA%A9%D8%B2_%D8%B1%D8%B4%D8%A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a.wikipedia.org/wiki/%D9%86%DB%8C%D9%88%DB%8C%D9%88%D8%B1%DA%A9" TargetMode="External"/><Relationship Id="rId4" Type="http://schemas.openxmlformats.org/officeDocument/2006/relationships/hyperlink" Target="http://fa.wikipedia.org/w/index.php?title=%DB%B1%DB%B9%DB%B5%DB%B9&amp;action=edit&amp;redlink=1&amp;preload=%D8%A7%D9%84%DA%AF%D9%88:%D8%A7%DB%8C%D8%AC%D8%A7%D8%AF+%D9%85%D9%82%D8%A7%D9%84%D9%87/%D8%A7%D8%B3%D8%AA%D8%AE%D9%88%D8%A7%D9%86%E2%80%8C%D8%A8%D9%86%D8%AF%DB%8C&amp;editintro=%D8%A7%D9%84%DA%AF%D9%88:%D8%A7%DB%8C%D8%AC%D8%A7%D8%AF+%D9%85%D9%82%D8%A7%D9%84%D9%87/%D8%A7%D8%AF%DB%8C%D8%AA%E2%80%8C%D9%86%D9%88%D8%AA%DB%8C%D8%B3&amp;summary=%D8%A7%DB%8C%D8%AC%D8%A7%D8%AF+%DB%8C%DA%A9+%D9%85%D9%82%D8%A7%D9%84%D9%87+%D9%86%D9%88+%D8%A7%D8%B2+%D8%B7%D8%B1%DB%8C%D9%82+%D8%A7%DB%8C%D8%AC%D8%A7%D8%AF%DA%AF%D8%B1&amp;nosummary=&amp;prefix=&amp;minor=&amp;create=%D8%AF%D8%B1%D8%B3%D8%AA+%DA%A9%D8%B1%D8%AF%D9%86+%D9%85%D9%82%D8%A7%D9%84%D9%87+%D8%AC%D8%AF%DB%8C%D8%A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a.wikipedia.org/wiki/%D8%AD%D9%82%D9%88%D9%82" TargetMode="External"/><Relationship Id="rId2" Type="http://schemas.openxmlformats.org/officeDocument/2006/relationships/hyperlink" Target="http://fa.wikipedia.org/wiki/%D8%A8%D8%A7%D8%B2%D8%A7%D8%B1%DB%8C%D8%A7%D8%A8%DB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.wikipedia.org/wiki/%D9%85%D8%A7%D9%84%DA%A9%DB%8C%D8%AA_%D9%85%D8%B9%D9%86%D9%88%DB%8C" TargetMode="External"/><Relationship Id="rId5" Type="http://schemas.openxmlformats.org/officeDocument/2006/relationships/hyperlink" Target="http://fa.wikipedia.org/w/index.php?title=%D8%AF%D8%A7%D9%86%D8%B4_%D9%81%D9%86%DB%8C&amp;action=edit&amp;redlink=1&amp;preload=%D8%A7%D9%84%DA%AF%D9%88:%D8%A7%DB%8C%D8%AC%D8%A7%D8%AF+%D9%85%D9%82%D8%A7%D9%84%D9%87/%D8%A7%D8%B3%D8%AA%D8%AE%D9%88%D8%A7%D9%86%E2%80%8C%D8%A8%D9%86%D8%AF%DB%8C&amp;editintro=%D8%A7%D9%84%DA%AF%D9%88:%D8%A7%DB%8C%D8%AC%D8%A7%D8%AF+%D9%85%D9%82%D8%A7%D9%84%D9%87/%D8%A7%D8%AF%DB%8C%D8%AA%E2%80%8C%D9%86%D9%88%D8%AA%DB%8C%D8%B3&amp;summary=%D8%A7%DB%8C%D8%AC%D8%A7%D8%AF+%DB%8C%DA%A9+%D9%85%D9%82%D8%A7%D9%84%D9%87+%D9%86%D9%88+%D8%A7%D8%B2+%D8%B7%D8%B1%DB%8C%D9%82+%D8%A7%DB%8C%D8%AC%D8%A7%D8%AF%DA%AF%D8%B1&amp;nosummary=&amp;prefix=&amp;minor=&amp;create=%D8%AF%D8%B1%D8%B3%D8%AA+%DA%A9%D8%B1%D8%AF%D9%86+%D9%85%D9%82%D8%A7%D9%84%D9%87+%D8%AC%D8%AF%DB%8C%D8%AF" TargetMode="External"/><Relationship Id="rId4" Type="http://schemas.openxmlformats.org/officeDocument/2006/relationships/hyperlink" Target="http://fa.wikipedia.org/wiki/%D9%85%D8%AF%DB%8C%D8%B1%DB%8C%D8%A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oshd.kashanu.ac.ir/" TargetMode="External"/><Relationship Id="rId2" Type="http://schemas.openxmlformats.org/officeDocument/2006/relationships/hyperlink" Target="http://fa.wikipedia.org/wiki/%D8%A7%DB%8C%D8%B1%D8%A7%D9%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.wikipedia.org/wiki/%D9%85%D8%B1%DA%A9%D8%B2_%D8%B1%D8%B4%D8%AF" TargetMode="External"/><Relationship Id="rId5" Type="http://schemas.openxmlformats.org/officeDocument/2006/relationships/hyperlink" Target="http://fa.wikipedia.org/wiki/%D8%A7%D8%B5%D9%81%D9%87%D8%A7%D9%86" TargetMode="External"/><Relationship Id="rId4" Type="http://schemas.openxmlformats.org/officeDocument/2006/relationships/hyperlink" Target="http://fa.wikipedia.org/wiki/%D8%AF%D8%A7%D9%86%D8%B4%DA%AF%D8%A7%D9%87_%D9%87%D8%B1%D9%85%D8%B2%DA%AF%D8%A7%D9%86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1698" y="2073662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cs typeface="+mj-cs"/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1025784" y="1501775"/>
            <a:ext cx="53649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200" b="1" dirty="0" smtClean="0">
                <a:cs typeface="+mj-cs"/>
              </a:rPr>
              <a:t>Technology Commercialization</a:t>
            </a:r>
            <a:endParaRPr lang="en-US" sz="3200" b="1" dirty="0">
              <a:cs typeface="+mj-cs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57524" y="848943"/>
            <a:ext cx="46041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4400" b="1" dirty="0" smtClean="0">
                <a:cs typeface="+mj-cs"/>
              </a:rPr>
              <a:t>تجاری سازی تکنولوژی</a:t>
            </a:r>
            <a:endParaRPr lang="en-US" sz="4400" b="1" dirty="0">
              <a:cs typeface="+mj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88886" y="2859135"/>
            <a:ext cx="31694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2800" b="1" dirty="0" smtClean="0">
                <a:cs typeface="+mj-cs"/>
              </a:rPr>
              <a:t>دکتر محمود سمیعی نصر</a:t>
            </a:r>
            <a:endParaRPr lang="en-US" sz="2800" b="1" dirty="0">
              <a:cs typeface="+mj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92818" y="4288767"/>
            <a:ext cx="266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cs typeface="+mj-cs"/>
              </a:rPr>
              <a:t> </a:t>
            </a:r>
            <a:endParaRPr lang="en-US" sz="2800" b="1" dirty="0">
              <a:cs typeface="+mj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44209" y="4927383"/>
            <a:ext cx="266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cs typeface="+mj-cs"/>
              </a:rPr>
              <a:t> </a:t>
            </a:r>
            <a:endParaRPr lang="en-US" sz="2800" b="1" dirty="0">
              <a:cs typeface="+mj-cs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83693" y="5907081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2000" b="1" dirty="0" smtClean="0">
                <a:cs typeface="+mj-cs"/>
              </a:rPr>
              <a:t>پاییز 91</a:t>
            </a:r>
            <a:endParaRPr lang="en-US" sz="2000" b="1" dirty="0"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36712"/>
            <a:ext cx="1188000" cy="72008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6488" y="836712"/>
            <a:ext cx="784800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cs typeface="+mj-cs"/>
            </a:endParaRPr>
          </a:p>
        </p:txBody>
      </p:sp>
      <p:grpSp>
        <p:nvGrpSpPr>
          <p:cNvPr id="13" name="Group 11"/>
          <p:cNvGrpSpPr/>
          <p:nvPr/>
        </p:nvGrpSpPr>
        <p:grpSpPr>
          <a:xfrm flipV="1">
            <a:off x="-36512" y="6381328"/>
            <a:ext cx="9180000" cy="648072"/>
            <a:chOff x="0" y="-298281"/>
            <a:chExt cx="9144000" cy="1062985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14" name="Rectangle 13"/>
            <p:cNvSpPr/>
            <p:nvPr/>
          </p:nvSpPr>
          <p:spPr>
            <a:xfrm>
              <a:off x="0" y="-298281"/>
              <a:ext cx="9144000" cy="91896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20688"/>
              <a:ext cx="9144000" cy="1440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180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16" grpId="0"/>
      <p:bldP spid="7" grpId="0"/>
      <p:bldP spid="8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8368"/>
          </a:xfrm>
          <a:solidFill>
            <a:srgbClr val="DAE87F"/>
          </a:solidFill>
        </p:spPr>
        <p:txBody>
          <a:bodyPr>
            <a:normAutofit fontScale="90000"/>
          </a:bodyPr>
          <a:lstStyle/>
          <a:p>
            <a:r>
              <a:rPr lang="fa-IR" sz="2000" b="1" dirty="0" smtClean="0"/>
              <a:t>تعریف مرکز رشد</a:t>
            </a:r>
            <a:br>
              <a:rPr lang="fa-IR" sz="2000" b="1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1248"/>
            <a:ext cx="8229600" cy="5880227"/>
          </a:xfrm>
        </p:spPr>
        <p:txBody>
          <a:bodyPr>
            <a:normAutofit/>
          </a:bodyPr>
          <a:lstStyle/>
          <a:p>
            <a:r>
              <a:rPr lang="fa-IR" sz="1200" dirty="0" smtClean="0"/>
              <a:t> </a:t>
            </a:r>
            <a:endParaRPr lang="fa-IR" sz="900" dirty="0" smtClean="0"/>
          </a:p>
          <a:p>
            <a:pPr algn="r" rtl="1"/>
            <a:endParaRPr lang="fa-IR" sz="1800" b="1" dirty="0" smtClean="0"/>
          </a:p>
          <a:p>
            <a:pPr algn="r" rtl="1"/>
            <a:endParaRPr lang="fa-IR" sz="1800" b="1" dirty="0" smtClean="0"/>
          </a:p>
          <a:p>
            <a:pPr algn="r" rtl="1"/>
            <a:endParaRPr lang="fa-IR" sz="1800" b="1" dirty="0" smtClean="0"/>
          </a:p>
          <a:p>
            <a:pPr algn="r" rtl="1"/>
            <a:r>
              <a:rPr lang="fa-IR" sz="800" dirty="0" smtClean="0"/>
              <a:t>.</a:t>
            </a:r>
          </a:p>
          <a:p>
            <a:pPr algn="r" rtl="1"/>
            <a:endParaRPr lang="fa-IR" sz="1800" dirty="0" smtClean="0"/>
          </a:p>
          <a:p>
            <a:pPr algn="r" rtl="1"/>
            <a:endParaRPr lang="fa-IR" sz="1800" dirty="0" smtClean="0"/>
          </a:p>
          <a:p>
            <a:pPr algn="r" rtl="1"/>
            <a:endParaRPr lang="fa-IR" sz="1800" dirty="0" smtClean="0"/>
          </a:p>
          <a:p>
            <a:pPr algn="r" rtl="1"/>
            <a:endParaRPr lang="fa-IR" sz="1800" b="1" dirty="0" smtClean="0"/>
          </a:p>
          <a:p>
            <a:pPr algn="r" rtl="1"/>
            <a:endParaRPr lang="fa-IR" sz="1800" b="1" dirty="0" smtClean="0"/>
          </a:p>
          <a:p>
            <a:pPr algn="r" rtl="1"/>
            <a:endParaRPr lang="fa-IR" sz="1800" b="1" dirty="0" smtClean="0"/>
          </a:p>
          <a:p>
            <a:pPr algn="r" rtl="1"/>
            <a:endParaRPr lang="fa-IR" sz="1800" b="1" dirty="0" smtClean="0"/>
          </a:p>
          <a:p>
            <a:pPr algn="r" rtl="1"/>
            <a:endParaRPr lang="fa-IR" sz="1800" b="1" dirty="0" smtClean="0"/>
          </a:p>
          <a:p>
            <a:pPr algn="r" rtl="1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/>
              <a:t>Copyright © 2008 - 2012 managementstudyguide.com. All rights reserved.</a:t>
            </a:r>
            <a:endParaRPr lang="nb-NO" dirty="0"/>
          </a:p>
        </p:txBody>
      </p:sp>
      <p:sp>
        <p:nvSpPr>
          <p:cNvPr id="5" name="Rectangle 4"/>
          <p:cNvSpPr/>
          <p:nvPr/>
        </p:nvSpPr>
        <p:spPr>
          <a:xfrm>
            <a:off x="457200" y="658368"/>
            <a:ext cx="8229600" cy="1267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400" b="1" dirty="0" smtClean="0"/>
              <a:t>مرکز رشد</a:t>
            </a:r>
            <a:r>
              <a:rPr lang="fa-IR" sz="1400" dirty="0" smtClean="0"/>
              <a:t> یا </a:t>
            </a:r>
            <a:r>
              <a:rPr lang="fa-IR" sz="1400" b="1" dirty="0" smtClean="0"/>
              <a:t>انکوباتور</a:t>
            </a:r>
            <a:r>
              <a:rPr lang="fa-IR" sz="1400" dirty="0" smtClean="0"/>
              <a:t>، یکی از ابزارهای </a:t>
            </a:r>
            <a:r>
              <a:rPr lang="fa-IR" sz="1400" b="1" dirty="0" smtClean="0">
                <a:solidFill>
                  <a:srgbClr val="FFFF00"/>
                </a:solidFill>
              </a:rPr>
              <a:t>رشد اقتصادی </a:t>
            </a:r>
            <a:r>
              <a:rPr lang="fa-IR" sz="1400" dirty="0" smtClean="0"/>
              <a:t>است که به منظور حمایت از </a:t>
            </a:r>
            <a:r>
              <a:rPr lang="fa-IR" sz="1400" b="1" dirty="0" smtClean="0">
                <a:solidFill>
                  <a:srgbClr val="FFFF00"/>
                </a:solidFill>
              </a:rPr>
              <a:t>کار آفرنیان </a:t>
            </a:r>
            <a:r>
              <a:rPr lang="fa-IR" sz="1400" dirty="0" smtClean="0"/>
              <a:t>تحصیل‌کرده تأسیس می‌شود و با ارایه امکانات و تسهیلات عمومی، زمینه پا گرفتن شرکت‌های جدید را فراهم می‌کند.</a:t>
            </a:r>
          </a:p>
          <a:p>
            <a:pPr algn="r"/>
            <a:r>
              <a:rPr lang="fa-IR" sz="1400" dirty="0" smtClean="0"/>
              <a:t> </a:t>
            </a:r>
            <a:r>
              <a:rPr lang="fa-IR" sz="1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استفاده از مراکز رشد، امروزه به عنوان یکی از ابزارهای پذیرفته شده برای تبدیل </a:t>
            </a:r>
            <a:r>
              <a:rPr lang="fa-IR" sz="1400" b="1" dirty="0" smtClean="0">
                <a:solidFill>
                  <a:srgbClr val="FFFF00"/>
                </a:solidFill>
              </a:rPr>
              <a:t>خلاقیت ها  </a:t>
            </a:r>
            <a:r>
              <a:rPr lang="fa-IR" sz="1400" b="1" dirty="0" smtClean="0"/>
              <a:t>و دستاوردهای علمی و تحقیقاتی به محصولات قابل ارایه به </a:t>
            </a:r>
            <a:r>
              <a:rPr lang="fa-IR" sz="1400" b="1" dirty="0" smtClean="0">
                <a:solidFill>
                  <a:srgbClr val="FFFF00"/>
                </a:solidFill>
              </a:rPr>
              <a:t>بازار </a:t>
            </a:r>
            <a:r>
              <a:rPr lang="fa-IR" sz="1400" b="1" dirty="0" smtClean="0"/>
              <a:t> و توسعه کارآفرینی محسوب می‌شود. </a:t>
            </a:r>
          </a:p>
          <a:p>
            <a:pPr algn="r"/>
            <a:r>
              <a:rPr lang="fa-IR" sz="1400" dirty="0" smtClean="0"/>
              <a:t>امروزه بیش از </a:t>
            </a:r>
            <a:r>
              <a:rPr lang="fa-IR" sz="1800" b="1" dirty="0" smtClean="0">
                <a:solidFill>
                  <a:srgbClr val="FFFF00"/>
                </a:solidFill>
              </a:rPr>
              <a:t>۳۰۰۰</a:t>
            </a:r>
            <a:r>
              <a:rPr lang="fa-IR" sz="1400" dirty="0" smtClean="0"/>
              <a:t> انکوباتور در سراسر دنیا وجود دارد که بیشتر آنها در کشورهای </a:t>
            </a:r>
            <a:r>
              <a:rPr lang="fa-IR" sz="1400" b="1" dirty="0" smtClean="0">
                <a:solidFill>
                  <a:srgbClr val="FFFF00"/>
                </a:solidFill>
              </a:rPr>
              <a:t>آمریکا و ژاپن </a:t>
            </a:r>
            <a:r>
              <a:rPr lang="fa-IR" sz="1400" dirty="0" smtClean="0"/>
              <a:t>مستقر هستند.</a:t>
            </a:r>
          </a:p>
          <a:p>
            <a:pPr algn="ctr"/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457200" y="2121408"/>
            <a:ext cx="8229600" cy="2048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800" b="1" dirty="0" smtClean="0">
                <a:solidFill>
                  <a:srgbClr val="0070C0"/>
                </a:solidFill>
              </a:rPr>
              <a:t>تعریف مرکز رشد   </a:t>
            </a:r>
          </a:p>
          <a:p>
            <a:pPr algn="r" rtl="1"/>
            <a:r>
              <a:rPr lang="fa-IR" sz="1600" b="1" dirty="0" smtClean="0"/>
              <a:t>مرکز رشد (</a:t>
            </a:r>
            <a:r>
              <a:rPr lang="en-US" sz="1600" b="1" dirty="0" smtClean="0"/>
              <a:t>incubator) </a:t>
            </a:r>
            <a:r>
              <a:rPr lang="fa-IR" sz="1600" b="1" dirty="0" smtClean="0"/>
              <a:t>نام وسیله‌ای است که گرمای لازم را برای تولید جوجه از تخم مرغ فراهم می‌کند.</a:t>
            </a:r>
          </a:p>
          <a:p>
            <a:pPr algn="r" rtl="1"/>
            <a:r>
              <a:rPr lang="fa-IR" sz="1600" b="1" dirty="0" smtClean="0"/>
              <a:t> این لغت همچنین به وسیله‌ای اطلاق می‌شود که با ایجاد گرما، زمینه را برای ادامه حیات نوزادان زودرس پس از تولد فراهم می‌کند. </a:t>
            </a:r>
          </a:p>
          <a:p>
            <a:pPr algn="r" rtl="1"/>
            <a:r>
              <a:rPr lang="fa-IR" sz="1600" b="1" dirty="0" smtClean="0"/>
              <a:t>در ادبیات کارآفرینی، انکوباتورها یا مراکز رشد، مراکزی هستند که برای پرورش یا ایجاد کسب و کارهای کوچک ایجاد می‌شوند.</a:t>
            </a:r>
          </a:p>
          <a:p>
            <a:pPr algn="r" rtl="1"/>
            <a:r>
              <a:rPr lang="fa-IR" sz="1600" b="1" baseline="30000" dirty="0" smtClean="0">
                <a:hlinkClick r:id="rId2"/>
              </a:rPr>
              <a:t>∗</a:t>
            </a:r>
            <a:r>
              <a:rPr lang="fa-IR" sz="1600" b="1" dirty="0" smtClean="0"/>
              <a:t> انکوباتورها طرح‌هایی مبتنی بر </a:t>
            </a:r>
            <a:r>
              <a:rPr lang="fa-IR" sz="1600" b="1" dirty="0" smtClean="0">
                <a:hlinkClick r:id="rId3" tooltip="نوآوری"/>
              </a:rPr>
              <a:t>نوآوری</a:t>
            </a:r>
            <a:r>
              <a:rPr lang="fa-IR" sz="1600" b="1" dirty="0" smtClean="0"/>
              <a:t> هستند و از کادر مدیریتی کوچکی تشکیل می‌شوند. این مراکز دارای مکان فیزیکی و تسهیلات مشترک هستند</a:t>
            </a:r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457200" y="4425696"/>
            <a:ext cx="8229600" cy="12679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6" algn="ctr" defTabSz="457200" rtl="1" fontAlgn="base">
              <a:spcBef>
                <a:spcPct val="0"/>
              </a:spcBef>
              <a:spcAft>
                <a:spcPct val="0"/>
              </a:spcAft>
            </a:pPr>
            <a:endParaRPr lang="fa-IR" sz="1600" b="1" dirty="0" smtClean="0">
              <a:solidFill>
                <a:srgbClr val="FFFF00"/>
              </a:solidFill>
            </a:endParaRPr>
          </a:p>
          <a:p>
            <a:pPr marL="0" lvl="6" algn="r" defTabSz="457200" rtl="1" fontAlgn="base">
              <a:spcBef>
                <a:spcPct val="0"/>
              </a:spcBef>
              <a:spcAft>
                <a:spcPct val="0"/>
              </a:spcAft>
            </a:pPr>
            <a:r>
              <a:rPr lang="fa-IR" sz="1600" b="1" dirty="0" smtClean="0">
                <a:solidFill>
                  <a:srgbClr val="FFFF00"/>
                </a:solidFill>
              </a:rPr>
              <a:t>تاریخچه مراکز رشد   </a:t>
            </a:r>
          </a:p>
          <a:p>
            <a:pPr marL="0" lvl="6" algn="ctr" defTabSz="457200" rtl="1" fontAlgn="base">
              <a:spcBef>
                <a:spcPct val="0"/>
              </a:spcBef>
              <a:spcAft>
                <a:spcPct val="0"/>
              </a:spcAft>
            </a:pPr>
            <a:r>
              <a:rPr lang="fa-IR" sz="1600" b="1" dirty="0" smtClean="0"/>
              <a:t>تأسیس اولین مرکز رشد جهان به سال </a:t>
            </a:r>
            <a:r>
              <a:rPr lang="fa-IR" sz="1600" b="1" dirty="0" smtClean="0">
                <a:hlinkClick r:id="rId4" tooltip="۱۹۵۹ (صفحه وجود ندارد)"/>
              </a:rPr>
              <a:t>۱۹۵۹</a:t>
            </a:r>
            <a:r>
              <a:rPr lang="fa-IR" sz="1600" b="1" dirty="0" smtClean="0"/>
              <a:t> میلادی در </a:t>
            </a:r>
            <a:r>
              <a:rPr lang="fa-IR" sz="1600" b="1" dirty="0" smtClean="0">
                <a:hlinkClick r:id="rId5" tooltip="نیویورک"/>
              </a:rPr>
              <a:t>نیویورک</a:t>
            </a:r>
            <a:r>
              <a:rPr lang="fa-IR" sz="1600" b="1" dirty="0" smtClean="0"/>
              <a:t> بر می‌گردد.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7986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fa-IR" sz="2400" b="1" dirty="0" smtClean="0"/>
              <a:t>اهداف مراکز رشد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457200" y="1182624"/>
            <a:ext cx="8229600" cy="1865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b="1" dirty="0" smtClean="0">
                <a:solidFill>
                  <a:srgbClr val="FFFF00"/>
                </a:solidFill>
              </a:rPr>
              <a:t>اهداف عمده انکوباتورها را می‌توان چنین دسته بندی نمود:</a:t>
            </a:r>
          </a:p>
          <a:p>
            <a:pPr algn="r" rtl="1"/>
            <a:r>
              <a:rPr lang="fa-IR" sz="1400" b="1" dirty="0" smtClean="0"/>
              <a:t>الف - کمک به جذب بیشتر کارآموزان و فارغ التحصیلان دانشگاهی در بازار کار و ایجاد شغل.</a:t>
            </a:r>
          </a:p>
          <a:p>
            <a:pPr algn="r" rtl="1"/>
            <a:r>
              <a:rPr lang="fa-IR" sz="1400" b="1" dirty="0" smtClean="0"/>
              <a:t>ب - ایجاد واحدهای صنایع کوچک و متوسط فنی و تخصصی که بتوانند در بازار کار رقابت‌پذیر باشند.</a:t>
            </a:r>
          </a:p>
          <a:p>
            <a:pPr algn="r" rtl="1"/>
            <a:r>
              <a:rPr lang="fa-IR" sz="1400" b="1" dirty="0" smtClean="0"/>
              <a:t>ج - نوسازی، انتقال </a:t>
            </a:r>
            <a:r>
              <a:rPr lang="fa-IR" sz="1400" b="1" dirty="0" smtClean="0">
                <a:solidFill>
                  <a:srgbClr val="FFFF00"/>
                </a:solidFill>
              </a:rPr>
              <a:t>فناوری </a:t>
            </a:r>
            <a:r>
              <a:rPr lang="fa-IR" sz="1400" b="1" dirty="0" smtClean="0"/>
              <a:t> و استفاده از اکتشافات علمی جدید.</a:t>
            </a:r>
          </a:p>
          <a:p>
            <a:pPr algn="r" rtl="1"/>
            <a:r>
              <a:rPr lang="fa-IR" sz="1400" b="1" dirty="0" smtClean="0"/>
              <a:t>د - افزایش بازدهی نیروی کار بالقوه و استفاده بهینه از این سرمایه عظیم ملی.</a:t>
            </a:r>
          </a:p>
          <a:p>
            <a:pPr algn="r" rtl="1"/>
            <a:r>
              <a:rPr lang="fa-IR" sz="1400" b="1" dirty="0" smtClean="0"/>
              <a:t>در کنار این اهداف، انکوباتورها اهداف دیگری را نیز دنبال می‌کنند: رشد اقتصادی منطقه، تنوع </a:t>
            </a:r>
            <a:r>
              <a:rPr lang="fa-IR" sz="1400" b="1" dirty="0" smtClean="0">
                <a:solidFill>
                  <a:srgbClr val="FFFF00"/>
                </a:solidFill>
              </a:rPr>
              <a:t>اقتصاد </a:t>
            </a:r>
            <a:r>
              <a:rPr lang="fa-IR" sz="1400" b="1" dirty="0" smtClean="0"/>
              <a:t>و سرمایه‌گذاران، کمک به زنان، مهاجران یا اقلیت‌ها</a:t>
            </a:r>
            <a:endParaRPr lang="en-US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3218688"/>
            <a:ext cx="8229600" cy="14386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b="1" dirty="0" smtClean="0"/>
              <a:t>خدمات مراکز رشد    </a:t>
            </a:r>
          </a:p>
          <a:p>
            <a:pPr algn="r" rtl="1"/>
            <a:r>
              <a:rPr lang="fa-IR" sz="1400" b="1" dirty="0" smtClean="0"/>
              <a:t>مراکز رشد، خدمات متعددی را به شرکت‌های پذیرفته شده ارایه می‌دهند. این خدمات را می‌توان بدین ترتیب برشمرد:</a:t>
            </a:r>
          </a:p>
          <a:p>
            <a:pPr algn="r" rtl="1"/>
            <a:r>
              <a:rPr lang="fa-IR" sz="1400" b="1" dirty="0" smtClean="0"/>
              <a:t>خدمات عمومی و دفتری: تلفن، نمابر، اینترنت، اتاق مذاکره و کنفرانس، منشی و کارهای دفتری، رایانه، دبیرخانه، نظافت و...</a:t>
            </a:r>
          </a:p>
          <a:p>
            <a:pPr algn="r" rtl="1"/>
            <a:r>
              <a:rPr lang="fa-IR" sz="1400" b="1" dirty="0" smtClean="0"/>
              <a:t>خدمات اداری و اجرایی: وام‌ها و تسهیلات دولتی، شبکه، کمک‌های مالیاتی، اجاره‌بها و...</a:t>
            </a:r>
          </a:p>
          <a:p>
            <a:pPr algn="r" rtl="1"/>
            <a:r>
              <a:rPr lang="fa-IR" sz="1400" b="1" dirty="0" smtClean="0"/>
              <a:t>خدمات تجهیزاتی و تسهیلاتی: فضای اداری، پارکینگ، تجهیزات اداری و دفتری، منابع آزمایشگاهی، تجهیزات کارگاهی و...</a:t>
            </a:r>
          </a:p>
          <a:p>
            <a:pPr algn="r" rtl="1"/>
            <a:r>
              <a:rPr lang="fa-IR" sz="1400" b="1" dirty="0" smtClean="0"/>
              <a:t>خدمات فنی و تخصصی: مشاوره مالی و </a:t>
            </a:r>
            <a:r>
              <a:rPr lang="fa-IR" sz="1400" b="1" dirty="0" smtClean="0">
                <a:hlinkClick r:id="rId2" tooltip="بازاریابی"/>
              </a:rPr>
              <a:t>بازاریابی</a:t>
            </a:r>
            <a:r>
              <a:rPr lang="fa-IR" sz="1400" b="1" dirty="0" smtClean="0"/>
              <a:t>، مشاوره </a:t>
            </a:r>
            <a:r>
              <a:rPr lang="fa-IR" sz="1400" b="1" dirty="0" smtClean="0">
                <a:hlinkClick r:id="rId3" tooltip="حقوق"/>
              </a:rPr>
              <a:t>حقوقی</a:t>
            </a:r>
            <a:r>
              <a:rPr lang="fa-IR" sz="1400" b="1" dirty="0" smtClean="0"/>
              <a:t> و </a:t>
            </a:r>
            <a:r>
              <a:rPr lang="fa-IR" sz="1400" b="1" dirty="0" smtClean="0">
                <a:hlinkClick r:id="rId4" tooltip="مدیریت"/>
              </a:rPr>
              <a:t>مدیریتی</a:t>
            </a:r>
            <a:r>
              <a:rPr lang="fa-IR" sz="1400" b="1" dirty="0" smtClean="0"/>
              <a:t>، دوره‌های آموزشی، دسترسی به منابع مالی و...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5000180"/>
            <a:ext cx="8229600" cy="18578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800" b="1" dirty="0" smtClean="0">
                <a:solidFill>
                  <a:srgbClr val="FFFF00"/>
                </a:solidFill>
              </a:rPr>
              <a:t>انواع مراکز رشد  </a:t>
            </a:r>
          </a:p>
          <a:p>
            <a:pPr algn="r" rtl="1"/>
            <a:r>
              <a:rPr lang="fa-IR" sz="1400" b="1" dirty="0" smtClean="0">
                <a:solidFill>
                  <a:srgbClr val="002060"/>
                </a:solidFill>
              </a:rPr>
              <a:t>1- مرکز رشد صنعتی</a:t>
            </a:r>
            <a:r>
              <a:rPr lang="fa-IR" sz="1400" b="1" dirty="0" smtClean="0"/>
              <a:t>: این مراکز رشد را اغلب نهادهای دولتی یا مراکز غیرانتفاعی به منظور حمایت از کارفرمایان تأسیس می‌کنند.</a:t>
            </a:r>
          </a:p>
          <a:p>
            <a:pPr algn="r" rtl="1"/>
            <a:endParaRPr lang="fa-IR" sz="1400" b="1" dirty="0" smtClean="0"/>
          </a:p>
          <a:p>
            <a:pPr algn="r" rtl="1"/>
            <a:r>
              <a:rPr lang="fa-IR" sz="1400" b="1" dirty="0" smtClean="0">
                <a:solidFill>
                  <a:srgbClr val="002060"/>
                </a:solidFill>
              </a:rPr>
              <a:t>2- مرکز رشد دانشگاهی</a:t>
            </a:r>
            <a:r>
              <a:rPr lang="fa-IR" sz="1400" b="1" dirty="0" smtClean="0"/>
              <a:t>: این انکوباتورها به منظور تسهیل استفاده تجاری از </a:t>
            </a:r>
            <a:r>
              <a:rPr lang="fa-IR" sz="1400" b="1" dirty="0" smtClean="0">
                <a:hlinkClick r:id="rId5" tooltip="دانش فنی (صفحه وجود ندارد)"/>
              </a:rPr>
              <a:t>دانش فنی</a:t>
            </a:r>
            <a:r>
              <a:rPr lang="fa-IR" sz="1400" b="1" dirty="0" smtClean="0"/>
              <a:t> و حقوق </a:t>
            </a:r>
            <a:r>
              <a:rPr lang="fa-IR" sz="1400" b="1" dirty="0" smtClean="0">
                <a:hlinkClick r:id="rId6" tooltip="مالکیت معنوی"/>
              </a:rPr>
              <a:t>مالکیت معنوی</a:t>
            </a:r>
            <a:r>
              <a:rPr lang="fa-IR" sz="1400" b="1" dirty="0" smtClean="0"/>
              <a:t> تأسیس می‌شوند و امکان استفاده از امکانات دانشگاهی مانند آزمایشگاه، کارگاه و کتابخانه را فراهم می‌کنند.</a:t>
            </a:r>
          </a:p>
          <a:p>
            <a:pPr algn="r" rtl="1"/>
            <a:r>
              <a:rPr lang="fa-IR" sz="1400" b="1" dirty="0" smtClean="0"/>
              <a:t> این انکوباتورها همچنین امکان استفاده از نظرات و مشاوره تخصصی اعضای هیات علمی دانشگاه را نیز فراهم می‌آورند.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691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r" rtl="1"/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>3- </a:t>
            </a:r>
            <a:r>
              <a:rPr lang="fa-IR" sz="2000" b="1" dirty="0" smtClean="0">
                <a:solidFill>
                  <a:srgbClr val="002060"/>
                </a:solidFill>
              </a:rPr>
              <a:t>مرکز رشد مجازی:</a:t>
            </a:r>
            <a:r>
              <a:rPr lang="fa-IR" sz="1800" b="1" dirty="0" smtClean="0">
                <a:solidFill>
                  <a:schemeClr val="bg1"/>
                </a:solidFill>
              </a:rPr>
              <a:t> این انکوباتورها معمولاً دارای فضای فیزیکی خاصی نیستند و امکاناتی غیر از فضای اداری را ارایه می‌دهند.</a:t>
            </a:r>
            <a:br>
              <a:rPr lang="fa-IR" sz="1800" b="1" dirty="0" smtClean="0">
                <a:solidFill>
                  <a:schemeClr val="bg1"/>
                </a:solidFill>
              </a:rPr>
            </a:br>
            <a:r>
              <a:rPr lang="fa-IR" sz="1800" b="1" dirty="0" smtClean="0">
                <a:solidFill>
                  <a:schemeClr val="bg1"/>
                </a:solidFill>
              </a:rPr>
              <a:t/>
            </a:r>
            <a:br>
              <a:rPr lang="fa-IR" sz="1800" b="1" dirty="0" smtClean="0">
                <a:solidFill>
                  <a:schemeClr val="bg1"/>
                </a:solidFill>
              </a:rPr>
            </a:br>
            <a:r>
              <a:rPr lang="fa-IR" sz="1800" b="1" dirty="0" smtClean="0">
                <a:solidFill>
                  <a:srgbClr val="002060"/>
                </a:solidFill>
              </a:rPr>
              <a:t>4- مرکز رشد بین‌المللی: </a:t>
            </a:r>
            <a:r>
              <a:rPr lang="fa-IR" sz="1800" b="1" dirty="0" smtClean="0">
                <a:solidFill>
                  <a:schemeClr val="bg1"/>
                </a:solidFill>
              </a:rPr>
              <a:t>به طور معمول این طبقه از انکوباتورها دارای مجموعه کاملی از سرویس‌های پشتیبانی برای پیشرفت فعالیت‌های تجاری هستند و تمرکز آنها بیشتر بر روی </a:t>
            </a:r>
            <a:r>
              <a:rPr lang="fa-IR" sz="1800" b="1" dirty="0" smtClean="0">
                <a:solidFill>
                  <a:srgbClr val="FFFF00"/>
                </a:solidFill>
              </a:rPr>
              <a:t>صادرات</a:t>
            </a:r>
            <a:r>
              <a:rPr lang="fa-IR" sz="1800" b="1" dirty="0" smtClean="0">
                <a:solidFill>
                  <a:schemeClr val="bg1"/>
                </a:solidFill>
              </a:rPr>
              <a:t> است. این انکوباتورها با دانشگاه‌ها، مراکز تحقیقاتی، سرمایه‌گذاران داخلی و بین‌المللی در ارتباطند. یکی از ویژگیهای منحصر به فرد این گروه، </a:t>
            </a:r>
            <a:r>
              <a:rPr lang="fa-IR" sz="1800" b="1" dirty="0" smtClean="0">
                <a:solidFill>
                  <a:srgbClr val="FFFF00"/>
                </a:solidFill>
              </a:rPr>
              <a:t>ایجاد شبکه ای </a:t>
            </a:r>
            <a:r>
              <a:rPr lang="fa-IR" sz="1800" b="1" dirty="0" smtClean="0">
                <a:solidFill>
                  <a:schemeClr val="bg1"/>
                </a:solidFill>
              </a:rPr>
              <a:t>از انکوباتورها در محدوده مربوط به خود است.</a:t>
            </a:r>
            <a:r>
              <a:rPr lang="fa-IR" sz="1600" dirty="0" smtClean="0">
                <a:solidFill>
                  <a:schemeClr val="bg1"/>
                </a:solidFill>
              </a:rPr>
              <a:t/>
            </a:r>
            <a:br>
              <a:rPr lang="fa-IR" sz="1600" dirty="0" smtClean="0">
                <a:solidFill>
                  <a:schemeClr val="bg1"/>
                </a:solidFill>
              </a:rPr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r>
              <a:rPr lang="fa-IR" sz="1400" dirty="0" smtClean="0"/>
              <a:t/>
            </a:r>
            <a:br>
              <a:rPr lang="fa-IR" sz="1400" dirty="0" smtClean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91456"/>
            <a:ext cx="8229600" cy="13347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Copyright © 2008 - 2012 managementstudyguide.com. All rights reserved.</a:t>
            </a:r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457200" y="3206496"/>
            <a:ext cx="8229600" cy="19507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400" b="1" dirty="0" smtClean="0"/>
              <a:t/>
            </a:r>
            <a:br>
              <a:rPr lang="fa-IR" sz="1400" b="1" dirty="0" smtClean="0"/>
            </a:br>
            <a:r>
              <a:rPr lang="fa-IR" sz="1400" b="1" dirty="0" smtClean="0"/>
              <a:t>در </a:t>
            </a:r>
            <a:r>
              <a:rPr lang="fa-IR" sz="1400" b="1" dirty="0" smtClean="0">
                <a:hlinkClick r:id="rId2" tooltip="ایران"/>
              </a:rPr>
              <a:t>ایران</a:t>
            </a:r>
            <a:r>
              <a:rPr lang="fa-IR" sz="1400" b="1" dirty="0" smtClean="0"/>
              <a:t> نیز تاکنون مراکز رشد متعددی تأسیس شده‌است که فهرست آنها به شرح ذیل می‌باشد: </a:t>
            </a:r>
          </a:p>
          <a:p>
            <a:pPr algn="r" rtl="1"/>
            <a:endParaRPr lang="fa-IR" sz="1400" b="1" dirty="0" smtClean="0"/>
          </a:p>
          <a:p>
            <a:pPr algn="r" rtl="1"/>
            <a:r>
              <a:rPr lang="fa-IR" sz="1400" b="1" dirty="0" smtClean="0"/>
              <a:t>1- مرکز رشد واحدهای فناور شهرستان سیمرغ (کیاکلا)- مهندس رضا خسروی</a:t>
            </a:r>
            <a:br>
              <a:rPr lang="fa-IR" sz="1400" b="1" dirty="0" smtClean="0"/>
            </a:br>
            <a:r>
              <a:rPr lang="fa-IR" sz="1400" b="1" dirty="0" smtClean="0"/>
              <a:t>2- </a:t>
            </a:r>
            <a:r>
              <a:rPr lang="fa-IR" sz="1400" b="1" dirty="0" smtClean="0">
                <a:hlinkClick r:id="rId3"/>
              </a:rPr>
              <a:t>مرکز رشد جامع فناوری دانشگاه کاشان</a:t>
            </a:r>
            <a:r>
              <a:rPr lang="fa-IR" sz="1400" b="1" dirty="0" smtClean="0"/>
              <a:t/>
            </a:r>
            <a:br>
              <a:rPr lang="fa-IR" sz="1400" b="1" dirty="0" smtClean="0"/>
            </a:br>
            <a:r>
              <a:rPr lang="fa-IR" sz="1400" b="1" dirty="0" smtClean="0"/>
              <a:t>3- مرکز رشد واحدهای فناوری دانشگاه هرمزگان </a:t>
            </a:r>
            <a:r>
              <a:rPr lang="fa-IR" sz="1400" b="1" dirty="0" smtClean="0">
                <a:hlinkClick r:id="rId4" tooltip="دانشگاه هرمزگان"/>
              </a:rPr>
              <a:t>دانشگاه هرمزگان</a:t>
            </a:r>
            <a:r>
              <a:rPr lang="fa-IR" sz="1400" b="1" dirty="0" smtClean="0"/>
              <a:t/>
            </a:r>
            <a:br>
              <a:rPr lang="fa-IR" sz="1400" b="1" dirty="0" smtClean="0"/>
            </a:br>
            <a:r>
              <a:rPr lang="fa-IR" sz="1400" b="1" dirty="0" smtClean="0"/>
              <a:t>4- مرکز رشد جامع فناوری شهرک علمی و تحقیقاتی </a:t>
            </a:r>
            <a:r>
              <a:rPr lang="fa-IR" sz="1400" b="1" dirty="0" smtClean="0">
                <a:hlinkClick r:id="rId5" tooltip="اصفهان"/>
              </a:rPr>
              <a:t>اصفهان</a:t>
            </a:r>
            <a:r>
              <a:rPr lang="fa-IR" sz="1400" b="1" baseline="30000" dirty="0" smtClean="0">
                <a:hlinkClick r:id="rId6"/>
              </a:rPr>
              <a:t>[۱]</a:t>
            </a:r>
            <a:r>
              <a:rPr lang="fa-IR" sz="1400" b="1" dirty="0" smtClean="0"/>
              <a:t/>
            </a:r>
            <a:br>
              <a:rPr lang="fa-IR" sz="1400" b="1" dirty="0" smtClean="0"/>
            </a:br>
            <a:r>
              <a:rPr lang="fa-IR" sz="1400" b="1" dirty="0" smtClean="0"/>
              <a:t>5- مرکز رشد واحدهای فناوری اطلاعات و ارتباطات 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6216650" y="1754188"/>
            <a:ext cx="2593975" cy="460375"/>
            <a:chOff x="1892300" y="3760788"/>
            <a:chExt cx="2593975" cy="460375"/>
          </a:xfrm>
        </p:grpSpPr>
        <p:sp>
          <p:nvSpPr>
            <p:cNvPr id="72" name="Rectangle 71"/>
            <p:cNvSpPr/>
            <p:nvPr/>
          </p:nvSpPr>
          <p:spPr bwMode="auto">
            <a:xfrm>
              <a:off x="1897063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77" name="Parallelogram 76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06" name="Parallelogram 105"/>
            <p:cNvSpPr/>
            <p:nvPr/>
          </p:nvSpPr>
          <p:spPr bwMode="auto">
            <a:xfrm rot="20170596">
              <a:off x="3770313" y="3892550"/>
              <a:ext cx="715962" cy="195263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54" name="Ellipse 98"/>
            <p:cNvSpPr>
              <a:spLocks noChangeArrowheads="1"/>
            </p:cNvSpPr>
            <p:nvPr/>
          </p:nvSpPr>
          <p:spPr bwMode="auto">
            <a:xfrm>
              <a:off x="2538413" y="3822701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109" name="Parallelogram 108"/>
          <p:cNvSpPr/>
          <p:nvPr/>
        </p:nvSpPr>
        <p:spPr bwMode="auto">
          <a:xfrm>
            <a:off x="6559227" y="1731452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10" name="TextBox 109"/>
          <p:cNvSpPr txBox="1"/>
          <p:nvPr/>
        </p:nvSpPr>
        <p:spPr bwMode="auto">
          <a:xfrm>
            <a:off x="7046829" y="839573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7</a:t>
            </a:r>
          </a:p>
        </p:txBody>
      </p:sp>
      <p:sp>
        <p:nvSpPr>
          <p:cNvPr id="112" name="Rektangel 1338"/>
          <p:cNvSpPr>
            <a:spLocks noChangeArrowheads="1"/>
          </p:cNvSpPr>
          <p:nvPr/>
        </p:nvSpPr>
        <p:spPr bwMode="auto">
          <a:xfrm>
            <a:off x="1466677" y="1718247"/>
            <a:ext cx="43529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defTabSz="801688">
              <a:spcBef>
                <a:spcPct val="20000"/>
              </a:spcBef>
            </a:pPr>
            <a:r>
              <a:rPr lang="fa-IR" sz="1600" b="1" noProof="1" smtClean="0">
                <a:solidFill>
                  <a:srgbClr val="171717"/>
                </a:solidFill>
                <a:cs typeface="Arial" charset="0"/>
              </a:rPr>
              <a:t>تجاری شدن</a:t>
            </a:r>
            <a:endParaRPr lang="en-IN" sz="1600" noProof="1">
              <a:solidFill>
                <a:srgbClr val="171717"/>
              </a:solidFill>
              <a:cs typeface="Arial" charset="0"/>
            </a:endParaRP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375150" y="3173413"/>
            <a:ext cx="2593975" cy="460375"/>
            <a:chOff x="1892300" y="3760788"/>
            <a:chExt cx="2593975" cy="460375"/>
          </a:xfrm>
        </p:grpSpPr>
        <p:sp>
          <p:nvSpPr>
            <p:cNvPr id="73" name="Rectangle 72"/>
            <p:cNvSpPr/>
            <p:nvPr/>
          </p:nvSpPr>
          <p:spPr bwMode="auto">
            <a:xfrm>
              <a:off x="1897063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74" name="Parallelogram 73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75" name="Parallelogram 74"/>
            <p:cNvSpPr/>
            <p:nvPr/>
          </p:nvSpPr>
          <p:spPr bwMode="auto">
            <a:xfrm rot="20170596">
              <a:off x="3770313" y="3892550"/>
              <a:ext cx="715962" cy="195263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50" name="Ellipse 98"/>
            <p:cNvSpPr>
              <a:spLocks noChangeArrowheads="1"/>
            </p:cNvSpPr>
            <p:nvPr/>
          </p:nvSpPr>
          <p:spPr bwMode="auto">
            <a:xfrm>
              <a:off x="2538412" y="3822700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96" name="Ellipse 98"/>
          <p:cNvSpPr/>
          <p:nvPr/>
        </p:nvSpPr>
        <p:spPr bwMode="auto">
          <a:xfrm>
            <a:off x="3297288" y="4308668"/>
            <a:ext cx="3925438" cy="686998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1000">
                <a:srgbClr val="E6E6E6">
                  <a:lumMod val="10000"/>
                  <a:alpha val="32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4" name="Group 96"/>
          <p:cNvGrpSpPr>
            <a:grpSpLocks/>
          </p:cNvGrpSpPr>
          <p:nvPr/>
        </p:nvGrpSpPr>
        <p:grpSpPr bwMode="auto">
          <a:xfrm>
            <a:off x="3348038" y="3856038"/>
            <a:ext cx="2593975" cy="460375"/>
            <a:chOff x="1892300" y="3760788"/>
            <a:chExt cx="2593975" cy="460375"/>
          </a:xfrm>
        </p:grpSpPr>
        <p:sp>
          <p:nvSpPr>
            <p:cNvPr id="98" name="Rectangle 97"/>
            <p:cNvSpPr/>
            <p:nvPr/>
          </p:nvSpPr>
          <p:spPr bwMode="auto">
            <a:xfrm>
              <a:off x="1897062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99" name="Parallelogram 98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00" name="Parallelogram 99"/>
            <p:cNvSpPr/>
            <p:nvPr/>
          </p:nvSpPr>
          <p:spPr bwMode="auto">
            <a:xfrm rot="20170596">
              <a:off x="3770312" y="3892550"/>
              <a:ext cx="715963" cy="195263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46" name="Ellipse 98"/>
            <p:cNvSpPr>
              <a:spLocks noChangeArrowheads="1"/>
            </p:cNvSpPr>
            <p:nvPr/>
          </p:nvSpPr>
          <p:spPr bwMode="auto">
            <a:xfrm>
              <a:off x="2538413" y="3822701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102" name="Parallelogram 101"/>
          <p:cNvSpPr/>
          <p:nvPr/>
        </p:nvSpPr>
        <p:spPr bwMode="auto">
          <a:xfrm>
            <a:off x="3690144" y="3833337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04" name="Lige forbindelse 1333"/>
          <p:cNvCxnSpPr>
            <a:cxnSpLocks noChangeShapeType="1"/>
          </p:cNvCxnSpPr>
          <p:nvPr/>
        </p:nvCxnSpPr>
        <p:spPr bwMode="auto">
          <a:xfrm rot="10800000" flipV="1">
            <a:off x="2900363" y="4022725"/>
            <a:ext cx="287337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Rektangel 1338"/>
          <p:cNvSpPr>
            <a:spLocks noChangeArrowheads="1"/>
          </p:cNvSpPr>
          <p:nvPr/>
        </p:nvSpPr>
        <p:spPr bwMode="auto">
          <a:xfrm>
            <a:off x="309849" y="3320546"/>
            <a:ext cx="2874962" cy="122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fa-IR" sz="1600" b="1" noProof="1" smtClean="0">
                <a:solidFill>
                  <a:srgbClr val="171717"/>
                </a:solidFill>
                <a:cs typeface="Arial" charset="0"/>
              </a:rPr>
              <a:t>تحلیل تجاری کالا</a:t>
            </a:r>
          </a:p>
          <a:p>
            <a:pPr algn="ctr" defTabSz="801688">
              <a:spcBef>
                <a:spcPct val="20000"/>
              </a:spcBef>
            </a:pPr>
            <a:r>
              <a:rPr lang="en-US" sz="1600" b="1" noProof="1" smtClean="0">
                <a:solidFill>
                  <a:srgbClr val="171717"/>
                </a:solidFill>
                <a:cs typeface="Arial" charset="0"/>
              </a:rPr>
              <a:t>Business Analysis</a:t>
            </a:r>
            <a:endParaRPr lang="fa-IR" sz="1600" b="1" noProof="1" smtClean="0">
              <a:solidFill>
                <a:srgbClr val="171717"/>
              </a:solidFill>
              <a:cs typeface="Arial" charset="0"/>
            </a:endParaRPr>
          </a:p>
          <a:p>
            <a:pPr algn="ctr" defTabSz="801688">
              <a:spcBef>
                <a:spcPct val="20000"/>
              </a:spcBef>
            </a:pPr>
            <a:r>
              <a:rPr lang="fa-IR" sz="1600" noProof="1" smtClean="0">
                <a:solidFill>
                  <a:srgbClr val="171717"/>
                </a:solidFill>
                <a:cs typeface="Arial" charset="0"/>
              </a:rPr>
              <a:t>مناسب ترین میزان تولید کالا</a:t>
            </a:r>
          </a:p>
          <a:p>
            <a:pPr algn="ctr" defTabSz="801688">
              <a:spcBef>
                <a:spcPct val="20000"/>
              </a:spcBef>
            </a:pPr>
            <a:r>
              <a:rPr lang="fa-IR" sz="1600" noProof="1" smtClean="0">
                <a:solidFill>
                  <a:srgbClr val="171717"/>
                </a:solidFill>
                <a:cs typeface="Arial" charset="0"/>
              </a:rPr>
              <a:t>میزان نقطه سربه سری تولید</a:t>
            </a:r>
            <a:endParaRPr lang="en-IN" sz="1600" noProof="1">
              <a:solidFill>
                <a:srgbClr val="171717"/>
              </a:solidFill>
              <a:cs typeface="Arial" charset="0"/>
            </a:endParaRPr>
          </a:p>
        </p:txBody>
      </p:sp>
      <p:sp>
        <p:nvSpPr>
          <p:cNvPr id="86" name="Ellipse 98"/>
          <p:cNvSpPr/>
          <p:nvPr/>
        </p:nvSpPr>
        <p:spPr bwMode="auto">
          <a:xfrm>
            <a:off x="2684952" y="4977742"/>
            <a:ext cx="3420341" cy="59860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1000">
                <a:srgbClr val="E6E6E6">
                  <a:lumMod val="10000"/>
                  <a:alpha val="3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2339975" y="4559300"/>
            <a:ext cx="2593975" cy="460375"/>
            <a:chOff x="1892300" y="3760788"/>
            <a:chExt cx="2593975" cy="460375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897063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89" name="Parallelogram 88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90" name="Parallelogram 89"/>
            <p:cNvSpPr/>
            <p:nvPr/>
          </p:nvSpPr>
          <p:spPr bwMode="auto">
            <a:xfrm rot="20170596">
              <a:off x="3770313" y="3892551"/>
              <a:ext cx="715962" cy="195262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42" name="Ellipse 98"/>
            <p:cNvSpPr>
              <a:spLocks noChangeArrowheads="1"/>
            </p:cNvSpPr>
            <p:nvPr/>
          </p:nvSpPr>
          <p:spPr bwMode="auto">
            <a:xfrm>
              <a:off x="2538412" y="3822700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92" name="Parallelogram 91"/>
          <p:cNvSpPr/>
          <p:nvPr/>
        </p:nvSpPr>
        <p:spPr bwMode="auto">
          <a:xfrm>
            <a:off x="2680917" y="4536431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93" name="TextBox 92"/>
          <p:cNvSpPr txBox="1"/>
          <p:nvPr/>
        </p:nvSpPr>
        <p:spPr bwMode="auto">
          <a:xfrm>
            <a:off x="3213877" y="3621874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3</a:t>
            </a:r>
          </a:p>
        </p:txBody>
      </p:sp>
      <p:cxnSp>
        <p:nvCxnSpPr>
          <p:cNvPr id="94" name="Lige forbindelse 1333"/>
          <p:cNvCxnSpPr>
            <a:cxnSpLocks noChangeShapeType="1"/>
          </p:cNvCxnSpPr>
          <p:nvPr/>
        </p:nvCxnSpPr>
        <p:spPr bwMode="auto">
          <a:xfrm rot="10800000" flipV="1">
            <a:off x="4748213" y="4930775"/>
            <a:ext cx="287337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Rektangel 1338"/>
          <p:cNvSpPr>
            <a:spLocks noChangeArrowheads="1"/>
          </p:cNvSpPr>
          <p:nvPr/>
        </p:nvSpPr>
        <p:spPr bwMode="auto">
          <a:xfrm>
            <a:off x="5118078" y="4819274"/>
            <a:ext cx="38465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fa-IR" sz="1600" b="1" noProof="1" smtClean="0">
                <a:solidFill>
                  <a:srgbClr val="171717"/>
                </a:solidFill>
                <a:cs typeface="Arial" charset="0"/>
              </a:rPr>
              <a:t>توسعه ایده و بررسی کاربردی کردن آن</a:t>
            </a:r>
            <a:endParaRPr lang="en-IN" sz="1600" noProof="1">
              <a:solidFill>
                <a:srgbClr val="171717"/>
              </a:solidFill>
              <a:cs typeface="Arial" charset="0"/>
            </a:endParaRPr>
          </a:p>
        </p:txBody>
      </p:sp>
      <p:sp>
        <p:nvSpPr>
          <p:cNvPr id="76" name="Ellipse 98"/>
          <p:cNvSpPr/>
          <p:nvPr/>
        </p:nvSpPr>
        <p:spPr bwMode="auto">
          <a:xfrm>
            <a:off x="1716098" y="5437713"/>
            <a:ext cx="3420341" cy="59860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1000">
                <a:srgbClr val="E6E6E6">
                  <a:lumMod val="10000"/>
                  <a:alpha val="63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1449388" y="5211763"/>
            <a:ext cx="2593975" cy="460375"/>
            <a:chOff x="1892300" y="3760788"/>
            <a:chExt cx="2593975" cy="460375"/>
          </a:xfrm>
        </p:grpSpPr>
        <p:sp>
          <p:nvSpPr>
            <p:cNvPr id="78" name="Rectangle 77"/>
            <p:cNvSpPr/>
            <p:nvPr/>
          </p:nvSpPr>
          <p:spPr bwMode="auto">
            <a:xfrm>
              <a:off x="1897062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79" name="Parallelogram 78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80" name="Parallelogram 79"/>
            <p:cNvSpPr/>
            <p:nvPr/>
          </p:nvSpPr>
          <p:spPr bwMode="auto">
            <a:xfrm rot="20170596">
              <a:off x="3770312" y="3892550"/>
              <a:ext cx="715963" cy="195263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38" name="Ellipse 98"/>
            <p:cNvSpPr>
              <a:spLocks noChangeArrowheads="1"/>
            </p:cNvSpPr>
            <p:nvPr/>
          </p:nvSpPr>
          <p:spPr bwMode="auto">
            <a:xfrm>
              <a:off x="2538413" y="3822701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82" name="Parallelogram 81"/>
          <p:cNvSpPr/>
          <p:nvPr/>
        </p:nvSpPr>
        <p:spPr bwMode="auto">
          <a:xfrm>
            <a:off x="1791440" y="5189186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2505835" y="4308650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2</a:t>
            </a:r>
          </a:p>
        </p:txBody>
      </p:sp>
      <p:cxnSp>
        <p:nvCxnSpPr>
          <p:cNvPr id="84" name="Lige forbindelse 1333"/>
          <p:cNvCxnSpPr>
            <a:cxnSpLocks noChangeShapeType="1"/>
          </p:cNvCxnSpPr>
          <p:nvPr/>
        </p:nvCxnSpPr>
        <p:spPr bwMode="auto">
          <a:xfrm rot="10800000" flipV="1">
            <a:off x="1570038" y="5264150"/>
            <a:ext cx="287337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Rektangel 1338"/>
          <p:cNvSpPr>
            <a:spLocks noChangeArrowheads="1"/>
          </p:cNvSpPr>
          <p:nvPr/>
        </p:nvSpPr>
        <p:spPr bwMode="auto">
          <a:xfrm>
            <a:off x="42863" y="4665663"/>
            <a:ext cx="2093912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  <a:defRPr/>
            </a:pPr>
            <a:r>
              <a:rPr lang="fa-IR" sz="1600" b="1" noProof="1" smtClean="0">
                <a:solidFill>
                  <a:srgbClr val="171717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ارزشیابی ایده تولید شده</a:t>
            </a:r>
          </a:p>
          <a:p>
            <a:pPr defTabSz="801688">
              <a:spcBef>
                <a:spcPct val="20000"/>
              </a:spcBef>
              <a:defRPr/>
            </a:pPr>
            <a:r>
              <a:rPr lang="en-US" sz="1600" b="1" noProof="1" smtClean="0">
                <a:solidFill>
                  <a:srgbClr val="171717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IDEA SCREENING</a:t>
            </a:r>
            <a:endParaRPr lang="en-US" sz="1600" noProof="1">
              <a:solidFill>
                <a:srgbClr val="171717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5" name="Ellipse 98"/>
          <p:cNvSpPr/>
          <p:nvPr/>
        </p:nvSpPr>
        <p:spPr bwMode="auto">
          <a:xfrm>
            <a:off x="214282" y="6045110"/>
            <a:ext cx="3420341" cy="59860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1000">
                <a:srgbClr val="E6E6E6">
                  <a:lumMod val="10000"/>
                  <a:alpha val="63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650875" y="5921375"/>
            <a:ext cx="2593975" cy="460375"/>
            <a:chOff x="1892300" y="3760788"/>
            <a:chExt cx="2593975" cy="460375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897063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36" name="Parallelogram 35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37" name="Parallelogram 36"/>
            <p:cNvSpPr/>
            <p:nvPr/>
          </p:nvSpPr>
          <p:spPr bwMode="auto">
            <a:xfrm rot="20170596">
              <a:off x="3770313" y="3892551"/>
              <a:ext cx="715962" cy="195262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34" name="Ellipse 98"/>
            <p:cNvSpPr>
              <a:spLocks noChangeArrowheads="1"/>
            </p:cNvSpPr>
            <p:nvPr/>
          </p:nvSpPr>
          <p:spPr bwMode="auto">
            <a:xfrm>
              <a:off x="2538412" y="3822700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38" name="Parallelogram 37"/>
          <p:cNvSpPr/>
          <p:nvPr/>
        </p:nvSpPr>
        <p:spPr bwMode="auto">
          <a:xfrm>
            <a:off x="992681" y="5898643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5" name="TextBox 64"/>
          <p:cNvSpPr txBox="1"/>
          <p:nvPr/>
        </p:nvSpPr>
        <p:spPr bwMode="auto">
          <a:xfrm>
            <a:off x="1514302" y="5006767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1</a:t>
            </a:r>
          </a:p>
        </p:txBody>
      </p:sp>
      <p:cxnSp>
        <p:nvCxnSpPr>
          <p:cNvPr id="56" name="Lige forbindelse 1333"/>
          <p:cNvCxnSpPr>
            <a:cxnSpLocks noChangeShapeType="1"/>
          </p:cNvCxnSpPr>
          <p:nvPr/>
        </p:nvCxnSpPr>
        <p:spPr bwMode="auto">
          <a:xfrm rot="10800000" flipV="1">
            <a:off x="3060700" y="6292850"/>
            <a:ext cx="287338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Rektangel 1338"/>
          <p:cNvSpPr>
            <a:spLocks noChangeArrowheads="1"/>
          </p:cNvSpPr>
          <p:nvPr/>
        </p:nvSpPr>
        <p:spPr bwMode="auto">
          <a:xfrm>
            <a:off x="1642677" y="5986485"/>
            <a:ext cx="3421063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801688">
              <a:spcBef>
                <a:spcPct val="20000"/>
              </a:spcBef>
              <a:defRPr/>
            </a:pPr>
            <a:r>
              <a:rPr lang="fa-IR" sz="1600" b="1" noProof="1" smtClean="0">
                <a:solidFill>
                  <a:srgbClr val="171717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تولید ایده</a:t>
            </a:r>
          </a:p>
          <a:p>
            <a:pPr algn="r" defTabSz="801688">
              <a:spcBef>
                <a:spcPct val="20000"/>
              </a:spcBef>
              <a:defRPr/>
            </a:pPr>
            <a:r>
              <a:rPr lang="en-US" sz="1600" b="1" noProof="1" smtClean="0">
                <a:solidFill>
                  <a:srgbClr val="171717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IDEA GENERATION</a:t>
            </a:r>
            <a:endParaRPr lang="en-US" sz="1600" b="1" noProof="1">
              <a:solidFill>
                <a:srgbClr val="171717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" name="Ellipse 98"/>
          <p:cNvSpPr/>
          <p:nvPr/>
        </p:nvSpPr>
        <p:spPr bwMode="auto">
          <a:xfrm>
            <a:off x="5332898" y="2922760"/>
            <a:ext cx="3925438" cy="686998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1000">
                <a:srgbClr val="E6E6E6">
                  <a:lumMod val="10000"/>
                  <a:alpha val="32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8" name="Group 96"/>
          <p:cNvGrpSpPr>
            <a:grpSpLocks/>
          </p:cNvGrpSpPr>
          <p:nvPr/>
        </p:nvGrpSpPr>
        <p:grpSpPr bwMode="auto">
          <a:xfrm>
            <a:off x="5383213" y="2470150"/>
            <a:ext cx="2593975" cy="460375"/>
            <a:chOff x="1892300" y="3760788"/>
            <a:chExt cx="2593975" cy="460375"/>
          </a:xfrm>
        </p:grpSpPr>
        <p:sp>
          <p:nvSpPr>
            <p:cNvPr id="63" name="Rectangle 62"/>
            <p:cNvSpPr/>
            <p:nvPr/>
          </p:nvSpPr>
          <p:spPr bwMode="auto">
            <a:xfrm>
              <a:off x="1897062" y="4017963"/>
              <a:ext cx="1943100" cy="203200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64" name="Parallelogram 63"/>
            <p:cNvSpPr/>
            <p:nvPr/>
          </p:nvSpPr>
          <p:spPr bwMode="auto">
            <a:xfrm>
              <a:off x="1892300" y="3760788"/>
              <a:ext cx="2527300" cy="266700"/>
            </a:xfrm>
            <a:prstGeom prst="parallelogram">
              <a:avLst>
                <a:gd name="adj" fmla="val 227273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66" name="Parallelogram 65"/>
            <p:cNvSpPr/>
            <p:nvPr/>
          </p:nvSpPr>
          <p:spPr bwMode="auto">
            <a:xfrm rot="20170596">
              <a:off x="3770312" y="3892551"/>
              <a:ext cx="715963" cy="195262"/>
            </a:xfrm>
            <a:prstGeom prst="parallelogram">
              <a:avLst>
                <a:gd name="adj" fmla="val 41334"/>
              </a:avLst>
            </a:prstGeom>
            <a:solidFill>
              <a:schemeClr val="tx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9530" name="Ellipse 98"/>
            <p:cNvSpPr>
              <a:spLocks noChangeArrowheads="1"/>
            </p:cNvSpPr>
            <p:nvPr/>
          </p:nvSpPr>
          <p:spPr bwMode="auto">
            <a:xfrm>
              <a:off x="2538413" y="3822701"/>
              <a:ext cx="1162050" cy="2032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68" name="Parallelogram 67"/>
          <p:cNvSpPr/>
          <p:nvPr/>
        </p:nvSpPr>
        <p:spPr bwMode="auto">
          <a:xfrm>
            <a:off x="5725754" y="2447429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9" name="TextBox 68"/>
          <p:cNvSpPr txBox="1"/>
          <p:nvPr/>
        </p:nvSpPr>
        <p:spPr bwMode="auto">
          <a:xfrm>
            <a:off x="6213356" y="1555550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6</a:t>
            </a:r>
          </a:p>
        </p:txBody>
      </p:sp>
      <p:cxnSp>
        <p:nvCxnSpPr>
          <p:cNvPr id="70" name="Lige forbindelse 1333"/>
          <p:cNvCxnSpPr>
            <a:cxnSpLocks noChangeShapeType="1"/>
          </p:cNvCxnSpPr>
          <p:nvPr/>
        </p:nvCxnSpPr>
        <p:spPr bwMode="auto">
          <a:xfrm rot="10800000" flipV="1">
            <a:off x="4935538" y="2636838"/>
            <a:ext cx="287337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Rektangel 1338"/>
          <p:cNvSpPr>
            <a:spLocks noChangeArrowheads="1"/>
          </p:cNvSpPr>
          <p:nvPr/>
        </p:nvSpPr>
        <p:spPr bwMode="auto">
          <a:xfrm>
            <a:off x="1516175" y="2454275"/>
            <a:ext cx="3197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defTabSz="801688">
              <a:spcBef>
                <a:spcPct val="20000"/>
              </a:spcBef>
            </a:pPr>
            <a:r>
              <a:rPr lang="fa-IR" sz="1600" b="1" noProof="1" smtClean="0">
                <a:solidFill>
                  <a:srgbClr val="171717"/>
                </a:solidFill>
                <a:cs typeface="Arial" charset="0"/>
              </a:rPr>
              <a:t>جنبه های فنی و اجرایی</a:t>
            </a:r>
            <a:endParaRPr lang="en-IN" sz="1600" noProof="1">
              <a:solidFill>
                <a:srgbClr val="171717"/>
              </a:solidFill>
              <a:cs typeface="Arial" charset="0"/>
            </a:endParaRPr>
          </a:p>
        </p:txBody>
      </p:sp>
      <p:sp>
        <p:nvSpPr>
          <p:cNvPr id="81" name="Parallelogram 80"/>
          <p:cNvSpPr/>
          <p:nvPr/>
        </p:nvSpPr>
        <p:spPr bwMode="auto">
          <a:xfrm>
            <a:off x="4716527" y="3150523"/>
            <a:ext cx="2336572" cy="355599"/>
          </a:xfrm>
          <a:prstGeom prst="parallelogram">
            <a:avLst>
              <a:gd name="adj" fmla="val 227273"/>
            </a:avLst>
          </a:prstGeom>
          <a:solidFill>
            <a:schemeClr val="tx2">
              <a:lumMod val="10000"/>
              <a:alpha val="34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7" name="TextBox 86"/>
          <p:cNvSpPr txBox="1"/>
          <p:nvPr/>
        </p:nvSpPr>
        <p:spPr bwMode="auto">
          <a:xfrm>
            <a:off x="5249487" y="2235966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5</a:t>
            </a:r>
          </a:p>
        </p:txBody>
      </p:sp>
      <p:cxnSp>
        <p:nvCxnSpPr>
          <p:cNvPr id="91" name="Lige forbindelse 1333"/>
          <p:cNvCxnSpPr>
            <a:cxnSpLocks noChangeShapeType="1"/>
          </p:cNvCxnSpPr>
          <p:nvPr/>
        </p:nvCxnSpPr>
        <p:spPr bwMode="auto">
          <a:xfrm rot="10800000" flipV="1">
            <a:off x="6783388" y="3544888"/>
            <a:ext cx="287337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Rektangel 1338"/>
          <p:cNvSpPr>
            <a:spLocks noChangeArrowheads="1"/>
          </p:cNvSpPr>
          <p:nvPr/>
        </p:nvSpPr>
        <p:spPr bwMode="auto">
          <a:xfrm>
            <a:off x="6600171" y="3211227"/>
            <a:ext cx="2448293" cy="122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defTabSz="801688" rtl="1">
              <a:spcBef>
                <a:spcPct val="20000"/>
              </a:spcBef>
            </a:pPr>
            <a:r>
              <a:rPr lang="fa-IR" sz="1600" b="1" noProof="1" smtClean="0">
                <a:solidFill>
                  <a:srgbClr val="171717"/>
                </a:solidFill>
                <a:cs typeface="Arial" charset="0"/>
              </a:rPr>
              <a:t>تست </a:t>
            </a:r>
            <a:r>
              <a:rPr lang="en-US" sz="1600" b="1" noProof="1" smtClean="0">
                <a:solidFill>
                  <a:srgbClr val="171717"/>
                </a:solidFill>
                <a:cs typeface="Arial" charset="0"/>
              </a:rPr>
              <a:t>Beta</a:t>
            </a:r>
            <a:r>
              <a:rPr lang="fa-IR" sz="1600" b="1" noProof="1" smtClean="0">
                <a:solidFill>
                  <a:srgbClr val="171717"/>
                </a:solidFill>
                <a:cs typeface="Arial" charset="0"/>
              </a:rPr>
              <a:t> و بازار سنجی</a:t>
            </a:r>
          </a:p>
          <a:p>
            <a:pPr algn="r" defTabSz="801688" rtl="1">
              <a:spcBef>
                <a:spcPct val="20000"/>
              </a:spcBef>
            </a:pPr>
            <a:r>
              <a:rPr lang="fa-IR" sz="1600" noProof="1" smtClean="0">
                <a:solidFill>
                  <a:srgbClr val="171717"/>
                </a:solidFill>
                <a:cs typeface="Arial" charset="0"/>
              </a:rPr>
              <a:t>تهیه مدل فیزیکی از کالا</a:t>
            </a:r>
          </a:p>
          <a:p>
            <a:pPr algn="r" defTabSz="801688" rtl="1">
              <a:spcBef>
                <a:spcPct val="20000"/>
              </a:spcBef>
            </a:pPr>
            <a:r>
              <a:rPr lang="fa-IR" sz="1600" noProof="1" smtClean="0">
                <a:solidFill>
                  <a:srgbClr val="171717"/>
                </a:solidFill>
                <a:cs typeface="Arial" charset="0"/>
              </a:rPr>
              <a:t>تهیه نمونه نرم افزاری از کالا</a:t>
            </a:r>
          </a:p>
          <a:p>
            <a:pPr algn="r" defTabSz="801688" rtl="1">
              <a:spcBef>
                <a:spcPct val="20000"/>
              </a:spcBef>
            </a:pPr>
            <a:r>
              <a:rPr lang="fa-IR" sz="1600" noProof="1" smtClean="0">
                <a:solidFill>
                  <a:srgbClr val="171717"/>
                </a:solidFill>
                <a:cs typeface="Arial" charset="0"/>
              </a:rPr>
              <a:t>انجام اصلاحات و تعدیل های لازم</a:t>
            </a:r>
            <a:endParaRPr lang="en-IN" sz="1600" noProof="1">
              <a:solidFill>
                <a:srgbClr val="171717"/>
              </a:solidFill>
              <a:cs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 bwMode="auto">
          <a:xfrm>
            <a:off x="4177746" y="2941458"/>
            <a:ext cx="914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8000" b="1" dirty="0">
                <a:ln w="254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18900000">
                    <a:srgbClr val="000000">
                      <a:alpha val="43000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4</a:t>
            </a:r>
          </a:p>
        </p:txBody>
      </p:sp>
      <p:cxnSp>
        <p:nvCxnSpPr>
          <p:cNvPr id="113" name="Lige forbindelse 1333"/>
          <p:cNvCxnSpPr>
            <a:cxnSpLocks noChangeShapeType="1"/>
          </p:cNvCxnSpPr>
          <p:nvPr/>
        </p:nvCxnSpPr>
        <p:spPr bwMode="auto">
          <a:xfrm rot="10800000" flipV="1">
            <a:off x="5934075" y="1938338"/>
            <a:ext cx="287338" cy="0"/>
          </a:xfrm>
          <a:prstGeom prst="line">
            <a:avLst/>
          </a:prstGeom>
          <a:noFill/>
          <a:ln w="19050">
            <a:solidFill>
              <a:srgbClr val="35363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795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مراحل تجاری سازی یافته های پژوهشی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940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9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1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1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1E-6 -0.22143 L 1.4921E-6 -1.28181E-6 " pathEditMode="relative" ptsTypes="AA">
                                      <p:cBhvr>
                                        <p:cTn id="18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05" grpId="0"/>
      <p:bldP spid="95" grpId="0"/>
      <p:bldP spid="85" grpId="0"/>
      <p:bldP spid="57" grpId="0"/>
      <p:bldP spid="71" grpId="0"/>
      <p:bldP spid="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6712"/>
            <a:ext cx="1188000" cy="72008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296488" y="836712"/>
            <a:ext cx="784800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289605" y="116632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latin typeface="Garamond" pitchFamily="18" charset="0"/>
              </a:rPr>
              <a:t>تولید ایده</a:t>
            </a:r>
            <a:endParaRPr lang="en-IN" sz="4000" dirty="0">
              <a:latin typeface="Garamond" pitchFamily="18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 flipV="1">
            <a:off x="-36512" y="6381328"/>
            <a:ext cx="9180000" cy="648072"/>
            <a:chOff x="0" y="-298281"/>
            <a:chExt cx="9144000" cy="1062985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13" name="Rectangle 12"/>
            <p:cNvSpPr/>
            <p:nvPr/>
          </p:nvSpPr>
          <p:spPr>
            <a:xfrm>
              <a:off x="0" y="-298281"/>
              <a:ext cx="9144000" cy="91896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620688"/>
              <a:ext cx="9144000" cy="1440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57" name="Oval 56"/>
          <p:cNvSpPr/>
          <p:nvPr/>
        </p:nvSpPr>
        <p:spPr bwMode="auto">
          <a:xfrm>
            <a:off x="5248275" y="1550988"/>
            <a:ext cx="715963" cy="71437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5337175" y="1595438"/>
            <a:ext cx="538163" cy="40163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4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cxnSp>
        <p:nvCxnSpPr>
          <p:cNvPr id="59" name="Straight Connector 58"/>
          <p:cNvCxnSpPr>
            <a:cxnSpLocks noChangeShapeType="1"/>
          </p:cNvCxnSpPr>
          <p:nvPr/>
        </p:nvCxnSpPr>
        <p:spPr bwMode="auto">
          <a:xfrm>
            <a:off x="5927725" y="2222500"/>
            <a:ext cx="773113" cy="6096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0" name="Rektangel 76"/>
          <p:cNvSpPr>
            <a:spLocks noChangeArrowheads="1"/>
          </p:cNvSpPr>
          <p:nvPr/>
        </p:nvSpPr>
        <p:spPr bwMode="auto">
          <a:xfrm>
            <a:off x="6573593" y="2538528"/>
            <a:ext cx="2601727" cy="64633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800" b="1" noProof="1" smtClean="0">
                <a:solidFill>
                  <a:schemeClr val="bg1"/>
                </a:solidFill>
                <a:latin typeface="Calibri" pitchFamily="-105" charset="0"/>
                <a:cs typeface="B Nazanin" pitchFamily="2" charset="-78"/>
              </a:rPr>
              <a:t>بررسی نیازهای مصرف کنندگان در گروه های سنی مختلف در جوامع گوناگون</a:t>
            </a:r>
            <a:endParaRPr lang="da-DK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61" name="Round Same Side Corner Rectangle 21"/>
          <p:cNvSpPr>
            <a:spLocks noChangeArrowheads="1"/>
          </p:cNvSpPr>
          <p:nvPr/>
        </p:nvSpPr>
        <p:spPr bwMode="auto">
          <a:xfrm rot="3869972">
            <a:off x="5058569" y="1616869"/>
            <a:ext cx="122237" cy="1069975"/>
          </a:xfrm>
          <a:custGeom>
            <a:avLst/>
            <a:gdLst>
              <a:gd name="T0" fmla="*/ 124679 w 121034"/>
              <a:gd name="T1" fmla="*/ 536365 h 1068600"/>
              <a:gd name="T2" fmla="*/ 62340 w 121034"/>
              <a:gd name="T3" fmla="*/ 1072731 h 1068600"/>
              <a:gd name="T4" fmla="*/ 0 w 121034"/>
              <a:gd name="T5" fmla="*/ 536365 h 1068600"/>
              <a:gd name="T6" fmla="*/ 62340 w 121034"/>
              <a:gd name="T7" fmla="*/ 0 h 1068600"/>
              <a:gd name="T8" fmla="*/ 0 60000 65536"/>
              <a:gd name="T9" fmla="*/ 0 60000 65536"/>
              <a:gd name="T10" fmla="*/ 0 60000 65536"/>
              <a:gd name="T11" fmla="*/ 0 60000 65536"/>
              <a:gd name="T12" fmla="*/ 17725 w 121034"/>
              <a:gd name="T13" fmla="*/ 17725 h 1068600"/>
              <a:gd name="T14" fmla="*/ 103309 w 121034"/>
              <a:gd name="T15" fmla="*/ 1068600 h 1068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34" h="1068600">
                <a:moveTo>
                  <a:pt x="60517" y="0"/>
                </a:moveTo>
                <a:lnTo>
                  <a:pt x="60517" y="0"/>
                </a:lnTo>
                <a:lnTo>
                  <a:pt x="60516" y="0"/>
                </a:lnTo>
                <a:cubicBezTo>
                  <a:pt x="93939" y="0"/>
                  <a:pt x="121034" y="27094"/>
                  <a:pt x="121034" y="60517"/>
                </a:cubicBezTo>
                <a:lnTo>
                  <a:pt x="121034" y="1068600"/>
                </a:lnTo>
                <a:lnTo>
                  <a:pt x="0" y="1068600"/>
                </a:lnTo>
                <a:lnTo>
                  <a:pt x="0" y="60517"/>
                </a:lnTo>
                <a:cubicBezTo>
                  <a:pt x="0" y="27094"/>
                  <a:pt x="27094" y="0"/>
                  <a:pt x="60516" y="0"/>
                </a:cubicBezTo>
                <a:lnTo>
                  <a:pt x="60517" y="0"/>
                </a:ln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51000">
                <a:srgbClr val="D9D9D9"/>
              </a:gs>
              <a:gs pos="100000">
                <a:srgbClr val="7F7F7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en-IN" dirty="0"/>
          </a:p>
        </p:txBody>
      </p:sp>
      <p:sp>
        <p:nvSpPr>
          <p:cNvPr id="62" name="Oval 61"/>
          <p:cNvSpPr/>
          <p:nvPr/>
        </p:nvSpPr>
        <p:spPr bwMode="auto">
          <a:xfrm>
            <a:off x="4355976" y="1916832"/>
            <a:ext cx="864096" cy="78638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4444876" y="1961282"/>
            <a:ext cx="649509" cy="442121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4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>
            <a:off x="5097133" y="2705010"/>
            <a:ext cx="773113" cy="6096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5" name="Rektangel 76"/>
          <p:cNvSpPr>
            <a:spLocks noChangeArrowheads="1"/>
          </p:cNvSpPr>
          <p:nvPr/>
        </p:nvSpPr>
        <p:spPr bwMode="auto">
          <a:xfrm>
            <a:off x="5605160" y="3413624"/>
            <a:ext cx="3248048" cy="64633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800" b="1" noProof="1" smtClean="0">
                <a:solidFill>
                  <a:schemeClr val="bg1"/>
                </a:solidFill>
                <a:latin typeface="Calibri" pitchFamily="-105" charset="0"/>
                <a:cs typeface="B Nazanin" pitchFamily="2" charset="-78"/>
              </a:rPr>
              <a:t>بررسی کالاهای رقبای مهم تجاری و شناخت دقیق نقاط ضعف و قوت آنها</a:t>
            </a:r>
            <a:endParaRPr lang="da-DK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66" name="Round Same Side Corner Rectangle 21"/>
          <p:cNvSpPr>
            <a:spLocks noChangeArrowheads="1"/>
          </p:cNvSpPr>
          <p:nvPr/>
        </p:nvSpPr>
        <p:spPr bwMode="auto">
          <a:xfrm rot="3869972">
            <a:off x="4227977" y="2099379"/>
            <a:ext cx="122237" cy="1069975"/>
          </a:xfrm>
          <a:custGeom>
            <a:avLst/>
            <a:gdLst>
              <a:gd name="T0" fmla="*/ 124679 w 121034"/>
              <a:gd name="T1" fmla="*/ 536365 h 1068600"/>
              <a:gd name="T2" fmla="*/ 62340 w 121034"/>
              <a:gd name="T3" fmla="*/ 1072731 h 1068600"/>
              <a:gd name="T4" fmla="*/ 0 w 121034"/>
              <a:gd name="T5" fmla="*/ 536365 h 1068600"/>
              <a:gd name="T6" fmla="*/ 62340 w 121034"/>
              <a:gd name="T7" fmla="*/ 0 h 1068600"/>
              <a:gd name="T8" fmla="*/ 0 60000 65536"/>
              <a:gd name="T9" fmla="*/ 0 60000 65536"/>
              <a:gd name="T10" fmla="*/ 0 60000 65536"/>
              <a:gd name="T11" fmla="*/ 0 60000 65536"/>
              <a:gd name="T12" fmla="*/ 17725 w 121034"/>
              <a:gd name="T13" fmla="*/ 17725 h 1068600"/>
              <a:gd name="T14" fmla="*/ 103309 w 121034"/>
              <a:gd name="T15" fmla="*/ 1068600 h 1068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34" h="1068600">
                <a:moveTo>
                  <a:pt x="60517" y="0"/>
                </a:moveTo>
                <a:lnTo>
                  <a:pt x="60517" y="0"/>
                </a:lnTo>
                <a:lnTo>
                  <a:pt x="60516" y="0"/>
                </a:lnTo>
                <a:cubicBezTo>
                  <a:pt x="93939" y="0"/>
                  <a:pt x="121034" y="27094"/>
                  <a:pt x="121034" y="60517"/>
                </a:cubicBezTo>
                <a:lnTo>
                  <a:pt x="121034" y="1068600"/>
                </a:lnTo>
                <a:lnTo>
                  <a:pt x="0" y="1068600"/>
                </a:lnTo>
                <a:lnTo>
                  <a:pt x="0" y="60517"/>
                </a:lnTo>
                <a:cubicBezTo>
                  <a:pt x="0" y="27094"/>
                  <a:pt x="27094" y="0"/>
                  <a:pt x="60516" y="0"/>
                </a:cubicBezTo>
                <a:lnTo>
                  <a:pt x="60517" y="0"/>
                </a:ln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51000">
                <a:srgbClr val="D9D9D9"/>
              </a:gs>
              <a:gs pos="100000">
                <a:srgbClr val="7F7F7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en-IN" dirty="0"/>
          </a:p>
        </p:txBody>
      </p:sp>
      <p:sp>
        <p:nvSpPr>
          <p:cNvPr id="67" name="Oval 66"/>
          <p:cNvSpPr/>
          <p:nvPr/>
        </p:nvSpPr>
        <p:spPr bwMode="auto">
          <a:xfrm>
            <a:off x="3419872" y="2348880"/>
            <a:ext cx="936104" cy="94859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pitchFamily="-105" charset="0"/>
            </a:endParaRPr>
          </a:p>
        </p:txBody>
      </p: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>
            <a:off x="4161029" y="3268587"/>
            <a:ext cx="771011" cy="73647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9" name="Rektangel 76"/>
          <p:cNvSpPr>
            <a:spLocks noChangeArrowheads="1"/>
          </p:cNvSpPr>
          <p:nvPr/>
        </p:nvSpPr>
        <p:spPr bwMode="auto">
          <a:xfrm>
            <a:off x="4254981" y="4187684"/>
            <a:ext cx="4583713" cy="64633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800" b="1" noProof="1" smtClean="0">
                <a:solidFill>
                  <a:schemeClr val="bg1"/>
                </a:solidFill>
                <a:latin typeface="Calibri" pitchFamily="-105" charset="0"/>
                <a:cs typeface="B Nazanin" pitchFamily="2" charset="-78"/>
              </a:rPr>
              <a:t>اعزام نماینده یا پژوهشگر به نمایشگاه های صنعتی یا تجاری که صاحب نوآوری تکنولوژیکی هستند</a:t>
            </a:r>
            <a:endParaRPr lang="da-DK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70" name="Round Same Side Corner Rectangle 21"/>
          <p:cNvSpPr>
            <a:spLocks noChangeArrowheads="1"/>
          </p:cNvSpPr>
          <p:nvPr/>
        </p:nvSpPr>
        <p:spPr bwMode="auto">
          <a:xfrm rot="3869972">
            <a:off x="3353626" y="2531427"/>
            <a:ext cx="122237" cy="1069975"/>
          </a:xfrm>
          <a:custGeom>
            <a:avLst/>
            <a:gdLst>
              <a:gd name="T0" fmla="*/ 124679 w 121034"/>
              <a:gd name="T1" fmla="*/ 536365 h 1068600"/>
              <a:gd name="T2" fmla="*/ 62340 w 121034"/>
              <a:gd name="T3" fmla="*/ 1072731 h 1068600"/>
              <a:gd name="T4" fmla="*/ 0 w 121034"/>
              <a:gd name="T5" fmla="*/ 536365 h 1068600"/>
              <a:gd name="T6" fmla="*/ 62340 w 121034"/>
              <a:gd name="T7" fmla="*/ 0 h 1068600"/>
              <a:gd name="T8" fmla="*/ 0 60000 65536"/>
              <a:gd name="T9" fmla="*/ 0 60000 65536"/>
              <a:gd name="T10" fmla="*/ 0 60000 65536"/>
              <a:gd name="T11" fmla="*/ 0 60000 65536"/>
              <a:gd name="T12" fmla="*/ 17725 w 121034"/>
              <a:gd name="T13" fmla="*/ 17725 h 1068600"/>
              <a:gd name="T14" fmla="*/ 103309 w 121034"/>
              <a:gd name="T15" fmla="*/ 1068600 h 1068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34" h="1068600">
                <a:moveTo>
                  <a:pt x="60517" y="0"/>
                </a:moveTo>
                <a:lnTo>
                  <a:pt x="60517" y="0"/>
                </a:lnTo>
                <a:lnTo>
                  <a:pt x="60516" y="0"/>
                </a:lnTo>
                <a:cubicBezTo>
                  <a:pt x="93939" y="0"/>
                  <a:pt x="121034" y="27094"/>
                  <a:pt x="121034" y="60517"/>
                </a:cubicBezTo>
                <a:lnTo>
                  <a:pt x="121034" y="1068600"/>
                </a:lnTo>
                <a:lnTo>
                  <a:pt x="0" y="1068600"/>
                </a:lnTo>
                <a:lnTo>
                  <a:pt x="0" y="60517"/>
                </a:lnTo>
                <a:cubicBezTo>
                  <a:pt x="0" y="27094"/>
                  <a:pt x="27094" y="0"/>
                  <a:pt x="60516" y="0"/>
                </a:cubicBezTo>
                <a:lnTo>
                  <a:pt x="60517" y="0"/>
                </a:ln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51000">
                <a:srgbClr val="D9D9D9"/>
              </a:gs>
              <a:gs pos="100000">
                <a:srgbClr val="7F7F7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en-IN" dirty="0"/>
          </a:p>
        </p:txBody>
      </p:sp>
      <p:sp>
        <p:nvSpPr>
          <p:cNvPr id="72" name="Oval 71"/>
          <p:cNvSpPr/>
          <p:nvPr/>
        </p:nvSpPr>
        <p:spPr bwMode="auto">
          <a:xfrm>
            <a:off x="2277999" y="2780928"/>
            <a:ext cx="1141873" cy="115212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pitchFamily="-105" charset="0"/>
            </a:endParaRPr>
          </a:p>
        </p:txBody>
      </p:sp>
      <p:cxnSp>
        <p:nvCxnSpPr>
          <p:cNvPr id="73" name="Straight Connector 72"/>
          <p:cNvCxnSpPr>
            <a:cxnSpLocks noChangeShapeType="1"/>
          </p:cNvCxnSpPr>
          <p:nvPr/>
        </p:nvCxnSpPr>
        <p:spPr bwMode="auto">
          <a:xfrm>
            <a:off x="2915816" y="3944242"/>
            <a:ext cx="771011" cy="73647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74" name="Rektangel 76"/>
          <p:cNvSpPr>
            <a:spLocks noChangeArrowheads="1"/>
          </p:cNvSpPr>
          <p:nvPr/>
        </p:nvSpPr>
        <p:spPr bwMode="auto">
          <a:xfrm>
            <a:off x="3037387" y="4988207"/>
            <a:ext cx="4016595" cy="36933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800" b="1" noProof="1" smtClean="0">
                <a:solidFill>
                  <a:schemeClr val="bg1"/>
                </a:solidFill>
                <a:latin typeface="Calibri" pitchFamily="-105" charset="0"/>
                <a:cs typeface="B Nazanin" pitchFamily="2" charset="-78"/>
              </a:rPr>
              <a:t>بازدید مخفیانه از مراکز تولید شرکت های رقیب</a:t>
            </a:r>
            <a:endParaRPr lang="da-DK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75" name="Round Same Side Corner Rectangle 21"/>
          <p:cNvSpPr>
            <a:spLocks noChangeArrowheads="1"/>
          </p:cNvSpPr>
          <p:nvPr/>
        </p:nvSpPr>
        <p:spPr bwMode="auto">
          <a:xfrm rot="3869972">
            <a:off x="2211753" y="3184590"/>
            <a:ext cx="122237" cy="1069975"/>
          </a:xfrm>
          <a:custGeom>
            <a:avLst/>
            <a:gdLst>
              <a:gd name="T0" fmla="*/ 124679 w 121034"/>
              <a:gd name="T1" fmla="*/ 536365 h 1068600"/>
              <a:gd name="T2" fmla="*/ 62340 w 121034"/>
              <a:gd name="T3" fmla="*/ 1072731 h 1068600"/>
              <a:gd name="T4" fmla="*/ 0 w 121034"/>
              <a:gd name="T5" fmla="*/ 536365 h 1068600"/>
              <a:gd name="T6" fmla="*/ 62340 w 121034"/>
              <a:gd name="T7" fmla="*/ 0 h 1068600"/>
              <a:gd name="T8" fmla="*/ 0 60000 65536"/>
              <a:gd name="T9" fmla="*/ 0 60000 65536"/>
              <a:gd name="T10" fmla="*/ 0 60000 65536"/>
              <a:gd name="T11" fmla="*/ 0 60000 65536"/>
              <a:gd name="T12" fmla="*/ 17725 w 121034"/>
              <a:gd name="T13" fmla="*/ 17725 h 1068600"/>
              <a:gd name="T14" fmla="*/ 103309 w 121034"/>
              <a:gd name="T15" fmla="*/ 1068600 h 1068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34" h="1068600">
                <a:moveTo>
                  <a:pt x="60517" y="0"/>
                </a:moveTo>
                <a:lnTo>
                  <a:pt x="60517" y="0"/>
                </a:lnTo>
                <a:lnTo>
                  <a:pt x="60516" y="0"/>
                </a:lnTo>
                <a:cubicBezTo>
                  <a:pt x="93939" y="0"/>
                  <a:pt x="121034" y="27094"/>
                  <a:pt x="121034" y="60517"/>
                </a:cubicBezTo>
                <a:lnTo>
                  <a:pt x="121034" y="1068600"/>
                </a:lnTo>
                <a:lnTo>
                  <a:pt x="0" y="1068600"/>
                </a:lnTo>
                <a:lnTo>
                  <a:pt x="0" y="60517"/>
                </a:lnTo>
                <a:cubicBezTo>
                  <a:pt x="0" y="27094"/>
                  <a:pt x="27094" y="0"/>
                  <a:pt x="60516" y="0"/>
                </a:cubicBezTo>
                <a:lnTo>
                  <a:pt x="60517" y="0"/>
                </a:ln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51000">
                <a:srgbClr val="D9D9D9"/>
              </a:gs>
              <a:gs pos="100000">
                <a:srgbClr val="7F7F7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en-IN" dirty="0"/>
          </a:p>
        </p:txBody>
      </p:sp>
      <p:sp>
        <p:nvSpPr>
          <p:cNvPr id="76" name="Oval 75"/>
          <p:cNvSpPr/>
          <p:nvPr/>
        </p:nvSpPr>
        <p:spPr bwMode="auto">
          <a:xfrm>
            <a:off x="899592" y="3356992"/>
            <a:ext cx="1336820" cy="135218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pitchFamily="-105" charset="0"/>
            </a:endParaRPr>
          </a:p>
        </p:txBody>
      </p:sp>
      <p:cxnSp>
        <p:nvCxnSpPr>
          <p:cNvPr id="77" name="Straight Connector 76"/>
          <p:cNvCxnSpPr>
            <a:cxnSpLocks noChangeShapeType="1"/>
          </p:cNvCxnSpPr>
          <p:nvPr/>
        </p:nvCxnSpPr>
        <p:spPr bwMode="auto">
          <a:xfrm>
            <a:off x="1547664" y="4797152"/>
            <a:ext cx="771011" cy="73647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78" name="Rektangel 76"/>
          <p:cNvSpPr>
            <a:spLocks noChangeArrowheads="1"/>
          </p:cNvSpPr>
          <p:nvPr/>
        </p:nvSpPr>
        <p:spPr bwMode="auto">
          <a:xfrm>
            <a:off x="1440507" y="5714670"/>
            <a:ext cx="4566736" cy="36933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800" b="1" noProof="1" smtClean="0">
                <a:solidFill>
                  <a:schemeClr val="bg1"/>
                </a:solidFill>
                <a:latin typeface="Calibri" pitchFamily="-105" charset="0"/>
                <a:cs typeface="B Nazanin" pitchFamily="2" charset="-78"/>
              </a:rPr>
              <a:t>جذب نخبگان به مراکز تحقیقاتی و تامین کامل زندگی آنان</a:t>
            </a:r>
            <a:endParaRPr lang="da-DK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3563888" y="2420888"/>
            <a:ext cx="648072" cy="4320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4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2483768" y="2852936"/>
            <a:ext cx="792088" cy="4320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4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043608" y="3429000"/>
            <a:ext cx="1008112" cy="50405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4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47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7CB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7CB"/>
                                      </p:to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7CB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7CB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7CB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0" grpId="0" animBg="1"/>
      <p:bldP spid="61" grpId="0" animBg="1"/>
      <p:bldP spid="62" grpId="0" animBg="1"/>
      <p:bldP spid="65" grpId="0" animBg="1"/>
      <p:bldP spid="66" grpId="0" animBg="1"/>
      <p:bldP spid="67" grpId="0" animBg="1"/>
      <p:bldP spid="69" grpId="0" animBg="1"/>
      <p:bldP spid="70" grpId="0" animBg="1"/>
      <p:bldP spid="72" grpId="0" animBg="1"/>
      <p:bldP spid="74" grpId="0" animBg="1"/>
      <p:bldP spid="75" grpId="0" animBg="1"/>
      <p:bldP spid="76" grpId="0" animBg="1"/>
      <p:bldP spid="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6712"/>
            <a:ext cx="1188000" cy="72008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296488" y="836712"/>
            <a:ext cx="784800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651728" y="11663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4000" dirty="0" smtClean="0">
                <a:latin typeface="Garamond" pitchFamily="18" charset="0"/>
              </a:rPr>
              <a:t>ارزشیابی ایده تولید شده</a:t>
            </a:r>
            <a:endParaRPr lang="en-IN" sz="4000" dirty="0">
              <a:latin typeface="Garamond" pitchFamily="18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 flipV="1">
            <a:off x="-36512" y="6381328"/>
            <a:ext cx="9180000" cy="648072"/>
            <a:chOff x="0" y="-298281"/>
            <a:chExt cx="9144000" cy="1062985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13" name="Rectangle 12"/>
            <p:cNvSpPr/>
            <p:nvPr/>
          </p:nvSpPr>
          <p:spPr>
            <a:xfrm>
              <a:off x="0" y="-298281"/>
              <a:ext cx="9144000" cy="91896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620688"/>
              <a:ext cx="9144000" cy="1440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Oval 84"/>
          <p:cNvSpPr>
            <a:spLocks noChangeArrowheads="1"/>
          </p:cNvSpPr>
          <p:nvPr/>
        </p:nvSpPr>
        <p:spPr bwMode="auto">
          <a:xfrm rot="1256350">
            <a:off x="465390" y="2782530"/>
            <a:ext cx="622895" cy="152325"/>
          </a:xfrm>
          <a:prstGeom prst="ellipse">
            <a:avLst/>
          </a:prstGeom>
          <a:gradFill rotWithShape="1">
            <a:gsLst>
              <a:gs pos="0">
                <a:srgbClr val="F3F3F3">
                  <a:alpha val="54999"/>
                </a:srgbClr>
              </a:gs>
              <a:gs pos="100000">
                <a:srgbClr val="BFBFB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436728" y="4732440"/>
            <a:ext cx="2855104" cy="72327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800" noProof="1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میزان استقبال از کالاهای جدید؟</a:t>
            </a:r>
          </a:p>
          <a:p>
            <a:pPr algn="r">
              <a:spcAft>
                <a:spcPts val="600"/>
              </a:spcAft>
            </a:pPr>
            <a:r>
              <a:rPr lang="fa-IR" sz="1800" noProof="1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به چه نیازی پاسخ داده میشود؟</a:t>
            </a:r>
            <a:endParaRPr lang="en-US" sz="1800" dirty="0"/>
          </a:p>
        </p:txBody>
      </p: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683568" y="3393056"/>
            <a:ext cx="6350" cy="936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oval" w="lg" len="lg"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-104752" y="1186872"/>
            <a:ext cx="3134024" cy="107721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800" noProof="1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کالای جدید چه سهمی از بازار را به </a:t>
            </a:r>
          </a:p>
          <a:p>
            <a:pPr algn="r">
              <a:spcAft>
                <a:spcPts val="600"/>
              </a:spcAft>
            </a:pPr>
            <a:r>
              <a:rPr lang="fa-IR" sz="1800" noProof="1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خود اختصاص می دهد؟</a:t>
            </a:r>
          </a:p>
          <a:p>
            <a:pPr algn="r">
              <a:spcAft>
                <a:spcPts val="600"/>
              </a:spcAft>
            </a:pPr>
            <a:r>
              <a:rPr lang="en-US" sz="1800" noProof="1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MARKET SEGMENT</a:t>
            </a:r>
            <a:endParaRPr lang="da-DK" sz="1800" dirty="0">
              <a:solidFill>
                <a:srgbClr val="1E1C11"/>
              </a:solidFill>
              <a:cs typeface="B Nazanin" pitchFamily="2" charset="-78"/>
            </a:endParaRPr>
          </a:p>
        </p:txBody>
      </p: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 flipV="1">
            <a:off x="1979712" y="2204864"/>
            <a:ext cx="6350" cy="936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oval" w="lg" len="lg"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Oval 84"/>
          <p:cNvSpPr>
            <a:spLocks noChangeArrowheads="1"/>
          </p:cNvSpPr>
          <p:nvPr/>
        </p:nvSpPr>
        <p:spPr bwMode="auto">
          <a:xfrm rot="1256350">
            <a:off x="2985670" y="2782530"/>
            <a:ext cx="622895" cy="152325"/>
          </a:xfrm>
          <a:prstGeom prst="ellipse">
            <a:avLst/>
          </a:prstGeom>
          <a:gradFill rotWithShape="1">
            <a:gsLst>
              <a:gs pos="0">
                <a:srgbClr val="F3F3F3">
                  <a:alpha val="54999"/>
                </a:srgbClr>
              </a:gs>
              <a:gs pos="100000">
                <a:srgbClr val="BFBFB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5776" y="4409274"/>
            <a:ext cx="2016224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800" noProof="1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روند فروش کالا در آینده چگونه خواهد بود؟</a:t>
            </a:r>
            <a:endParaRPr lang="da-DK" sz="1800" dirty="0">
              <a:solidFill>
                <a:srgbClr val="1E1C11"/>
              </a:solidFill>
              <a:cs typeface="B Nazanin" pitchFamily="2" charset="-78"/>
            </a:endParaRPr>
          </a:p>
        </p:txBody>
      </p: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>
            <a:off x="3203848" y="3393056"/>
            <a:ext cx="6350" cy="936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oval" w="lg" len="lg"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3216576" y="1239407"/>
            <a:ext cx="2520280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800" noProof="1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آیا ساخت کالا از لحاظ فنی امکان پذیر است؟</a:t>
            </a:r>
            <a:endParaRPr lang="da-DK" sz="1800" dirty="0">
              <a:solidFill>
                <a:srgbClr val="1E1C11"/>
              </a:solidFill>
              <a:cs typeface="B Nazanin" pitchFamily="2" charset="-78"/>
            </a:endParaRPr>
          </a:p>
        </p:txBody>
      </p:sp>
      <p:cxnSp>
        <p:nvCxnSpPr>
          <p:cNvPr id="54" name="Straight Connector 53"/>
          <p:cNvCxnSpPr>
            <a:cxnSpLocks noChangeShapeType="1"/>
          </p:cNvCxnSpPr>
          <p:nvPr/>
        </p:nvCxnSpPr>
        <p:spPr bwMode="auto">
          <a:xfrm flipV="1">
            <a:off x="4427984" y="2204864"/>
            <a:ext cx="6350" cy="936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oval" w="lg" len="lg"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TextBox 56"/>
          <p:cNvSpPr txBox="1"/>
          <p:nvPr/>
        </p:nvSpPr>
        <p:spPr>
          <a:xfrm>
            <a:off x="4839352" y="4732440"/>
            <a:ext cx="2016224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800" noProof="1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عکس العمل رقبا در قبال عرضه کالا چه خواهد بود</a:t>
            </a:r>
            <a:r>
              <a:rPr lang="fa-IR" sz="1800" noProof="1" smtClean="0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؟</a:t>
            </a:r>
            <a:endParaRPr lang="da-DK" sz="1800" dirty="0" smtClean="0">
              <a:solidFill>
                <a:srgbClr val="1E1C11"/>
              </a:solidFill>
              <a:cs typeface="B Nazanin" pitchFamily="2" charset="-78"/>
            </a:endParaRPr>
          </a:p>
        </p:txBody>
      </p:sp>
      <p:cxnSp>
        <p:nvCxnSpPr>
          <p:cNvPr id="58" name="Straight Connector 57"/>
          <p:cNvCxnSpPr>
            <a:cxnSpLocks noChangeShapeType="1"/>
          </p:cNvCxnSpPr>
          <p:nvPr/>
        </p:nvCxnSpPr>
        <p:spPr bwMode="auto">
          <a:xfrm>
            <a:off x="5652120" y="3393056"/>
            <a:ext cx="6350" cy="936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oval" w="lg" len="lg"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6046992" y="1234192"/>
            <a:ext cx="2520280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800" noProof="1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آیا ساخت کالا پس از برآورد تمام هزینه ها سودآور است؟</a:t>
            </a:r>
            <a:endParaRPr lang="da-DK" sz="1800" dirty="0">
              <a:solidFill>
                <a:srgbClr val="1E1C11"/>
              </a:solidFill>
              <a:cs typeface="B Nazanin" pitchFamily="2" charset="-78"/>
            </a:endParaRPr>
          </a:p>
        </p:txBody>
      </p:sp>
      <p:cxnSp>
        <p:nvCxnSpPr>
          <p:cNvPr id="62" name="Straight Connector 61"/>
          <p:cNvCxnSpPr>
            <a:cxnSpLocks noChangeShapeType="1"/>
          </p:cNvCxnSpPr>
          <p:nvPr/>
        </p:nvCxnSpPr>
        <p:spPr bwMode="auto">
          <a:xfrm flipV="1">
            <a:off x="6876256" y="2204864"/>
            <a:ext cx="6350" cy="936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oval" w="lg" len="lg"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Oval 84"/>
          <p:cNvSpPr>
            <a:spLocks noChangeArrowheads="1"/>
          </p:cNvSpPr>
          <p:nvPr/>
        </p:nvSpPr>
        <p:spPr bwMode="auto">
          <a:xfrm rot="1256350">
            <a:off x="7891019" y="2794391"/>
            <a:ext cx="622895" cy="152325"/>
          </a:xfrm>
          <a:prstGeom prst="ellipse">
            <a:avLst/>
          </a:prstGeom>
          <a:gradFill rotWithShape="1">
            <a:gsLst>
              <a:gs pos="0">
                <a:srgbClr val="F3F3F3">
                  <a:alpha val="54999"/>
                </a:srgbClr>
              </a:gs>
              <a:gs pos="100000">
                <a:srgbClr val="BFBFB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63" name="Donut 3"/>
          <p:cNvSpPr/>
          <p:nvPr/>
        </p:nvSpPr>
        <p:spPr bwMode="auto">
          <a:xfrm>
            <a:off x="6228184" y="2708920"/>
            <a:ext cx="1620661" cy="1161737"/>
          </a:xfrm>
          <a:custGeom>
            <a:avLst/>
            <a:gdLst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196850 w 1346200"/>
              <a:gd name="connsiteY5" fmla="*/ 3937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196850 w 1346200"/>
              <a:gd name="connsiteY9" fmla="*/ 3937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181100"/>
              <a:gd name="connsiteY0" fmla="*/ 368384 h 787556"/>
              <a:gd name="connsiteX1" fmla="*/ 508000 w 1181100"/>
              <a:gd name="connsiteY1" fmla="*/ 84 h 787556"/>
              <a:gd name="connsiteX2" fmla="*/ 1181100 w 1181100"/>
              <a:gd name="connsiteY2" fmla="*/ 393784 h 787556"/>
              <a:gd name="connsiteX3" fmla="*/ 508000 w 1181100"/>
              <a:gd name="connsiteY3" fmla="*/ 787484 h 787556"/>
              <a:gd name="connsiteX4" fmla="*/ 0 w 1181100"/>
              <a:gd name="connsiteY4" fmla="*/ 368384 h 787556"/>
              <a:gd name="connsiteX5" fmla="*/ 171450 w 1181100"/>
              <a:gd name="connsiteY5" fmla="*/ 381084 h 787556"/>
              <a:gd name="connsiteX6" fmla="*/ 508000 w 1181100"/>
              <a:gd name="connsiteY6" fmla="*/ 590634 h 787556"/>
              <a:gd name="connsiteX7" fmla="*/ 984250 w 1181100"/>
              <a:gd name="connsiteY7" fmla="*/ 393784 h 787556"/>
              <a:gd name="connsiteX8" fmla="*/ 508000 w 1181100"/>
              <a:gd name="connsiteY8" fmla="*/ 196934 h 787556"/>
              <a:gd name="connsiteX9" fmla="*/ 171450 w 1181100"/>
              <a:gd name="connsiteY9" fmla="*/ 381084 h 787556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9846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345"/>
              <a:gd name="connsiteX1" fmla="*/ 508362 w 1181462"/>
              <a:gd name="connsiteY1" fmla="*/ 3723 h 791345"/>
              <a:gd name="connsiteX2" fmla="*/ 1181462 w 1181462"/>
              <a:gd name="connsiteY2" fmla="*/ 397423 h 791345"/>
              <a:gd name="connsiteX3" fmla="*/ 508362 w 1181462"/>
              <a:gd name="connsiteY3" fmla="*/ 791123 h 791345"/>
              <a:gd name="connsiteX4" fmla="*/ 362 w 1181462"/>
              <a:gd name="connsiteY4" fmla="*/ 372023 h 791345"/>
              <a:gd name="connsiteX5" fmla="*/ 171812 w 1181462"/>
              <a:gd name="connsiteY5" fmla="*/ 384723 h 791345"/>
              <a:gd name="connsiteX6" fmla="*/ 508362 w 1181462"/>
              <a:gd name="connsiteY6" fmla="*/ 594273 h 791345"/>
              <a:gd name="connsiteX7" fmla="*/ 794112 w 1181462"/>
              <a:gd name="connsiteY7" fmla="*/ 397423 h 791345"/>
              <a:gd name="connsiteX8" fmla="*/ 508362 w 1181462"/>
              <a:gd name="connsiteY8" fmla="*/ 200573 h 791345"/>
              <a:gd name="connsiteX9" fmla="*/ 171812 w 1181462"/>
              <a:gd name="connsiteY9" fmla="*/ 384723 h 791345"/>
              <a:gd name="connsiteX0" fmla="*/ 362 w 1192915"/>
              <a:gd name="connsiteY0" fmla="*/ 389409 h 808556"/>
              <a:gd name="connsiteX1" fmla="*/ 508362 w 1192915"/>
              <a:gd name="connsiteY1" fmla="*/ 21109 h 808556"/>
              <a:gd name="connsiteX2" fmla="*/ 902062 w 1192915"/>
              <a:gd name="connsiteY2" fmla="*/ 84610 h 808556"/>
              <a:gd name="connsiteX3" fmla="*/ 1181462 w 1192915"/>
              <a:gd name="connsiteY3" fmla="*/ 414809 h 808556"/>
              <a:gd name="connsiteX4" fmla="*/ 508362 w 1192915"/>
              <a:gd name="connsiteY4" fmla="*/ 808509 h 808556"/>
              <a:gd name="connsiteX5" fmla="*/ 362 w 1192915"/>
              <a:gd name="connsiteY5" fmla="*/ 389409 h 808556"/>
              <a:gd name="connsiteX6" fmla="*/ 171812 w 1192915"/>
              <a:gd name="connsiteY6" fmla="*/ 402109 h 808556"/>
              <a:gd name="connsiteX7" fmla="*/ 508362 w 1192915"/>
              <a:gd name="connsiteY7" fmla="*/ 611659 h 808556"/>
              <a:gd name="connsiteX8" fmla="*/ 794112 w 1192915"/>
              <a:gd name="connsiteY8" fmla="*/ 414809 h 808556"/>
              <a:gd name="connsiteX9" fmla="*/ 508362 w 1192915"/>
              <a:gd name="connsiteY9" fmla="*/ 217959 h 808556"/>
              <a:gd name="connsiteX10" fmla="*/ 171812 w 1192915"/>
              <a:gd name="connsiteY10" fmla="*/ 402109 h 808556"/>
              <a:gd name="connsiteX0" fmla="*/ 362 w 1192915"/>
              <a:gd name="connsiteY0" fmla="*/ 373719 h 792864"/>
              <a:gd name="connsiteX1" fmla="*/ 508362 w 1192915"/>
              <a:gd name="connsiteY1" fmla="*/ 5419 h 792864"/>
              <a:gd name="connsiteX2" fmla="*/ 902062 w 1192915"/>
              <a:gd name="connsiteY2" fmla="*/ 170520 h 792864"/>
              <a:gd name="connsiteX3" fmla="*/ 1181462 w 1192915"/>
              <a:gd name="connsiteY3" fmla="*/ 399119 h 792864"/>
              <a:gd name="connsiteX4" fmla="*/ 508362 w 1192915"/>
              <a:gd name="connsiteY4" fmla="*/ 792819 h 792864"/>
              <a:gd name="connsiteX5" fmla="*/ 362 w 1192915"/>
              <a:gd name="connsiteY5" fmla="*/ 373719 h 792864"/>
              <a:gd name="connsiteX6" fmla="*/ 171812 w 1192915"/>
              <a:gd name="connsiteY6" fmla="*/ 386419 h 792864"/>
              <a:gd name="connsiteX7" fmla="*/ 508362 w 1192915"/>
              <a:gd name="connsiteY7" fmla="*/ 595969 h 792864"/>
              <a:gd name="connsiteX8" fmla="*/ 794112 w 1192915"/>
              <a:gd name="connsiteY8" fmla="*/ 399119 h 792864"/>
              <a:gd name="connsiteX9" fmla="*/ 508362 w 1192915"/>
              <a:gd name="connsiteY9" fmla="*/ 202269 h 792864"/>
              <a:gd name="connsiteX10" fmla="*/ 171812 w 1192915"/>
              <a:gd name="connsiteY10" fmla="*/ 386419 h 792864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566"/>
              <a:gd name="connsiteY0" fmla="*/ 373719 h 800571"/>
              <a:gd name="connsiteX1" fmla="*/ 508317 w 1181566"/>
              <a:gd name="connsiteY1" fmla="*/ 5419 h 800571"/>
              <a:gd name="connsiteX2" fmla="*/ 902017 w 1181566"/>
              <a:gd name="connsiteY2" fmla="*/ 170520 h 800571"/>
              <a:gd name="connsiteX3" fmla="*/ 1181417 w 1181566"/>
              <a:gd name="connsiteY3" fmla="*/ 399119 h 800571"/>
              <a:gd name="connsiteX4" fmla="*/ 889317 w 1181566"/>
              <a:gd name="connsiteY4" fmla="*/ 627720 h 800571"/>
              <a:gd name="connsiteX5" fmla="*/ 508317 w 1181566"/>
              <a:gd name="connsiteY5" fmla="*/ 792819 h 800571"/>
              <a:gd name="connsiteX6" fmla="*/ 317 w 1181566"/>
              <a:gd name="connsiteY6" fmla="*/ 373719 h 800571"/>
              <a:gd name="connsiteX7" fmla="*/ 171767 w 1181566"/>
              <a:gd name="connsiteY7" fmla="*/ 386419 h 800571"/>
              <a:gd name="connsiteX8" fmla="*/ 508317 w 1181566"/>
              <a:gd name="connsiteY8" fmla="*/ 595969 h 800571"/>
              <a:gd name="connsiteX9" fmla="*/ 794067 w 1181566"/>
              <a:gd name="connsiteY9" fmla="*/ 399119 h 800571"/>
              <a:gd name="connsiteX10" fmla="*/ 508317 w 1181566"/>
              <a:gd name="connsiteY10" fmla="*/ 202269 h 800571"/>
              <a:gd name="connsiteX11" fmla="*/ 171767 w 1181566"/>
              <a:gd name="connsiteY11" fmla="*/ 386419 h 800571"/>
              <a:gd name="connsiteX0" fmla="*/ 317 w 1181676"/>
              <a:gd name="connsiteY0" fmla="*/ 373719 h 800571"/>
              <a:gd name="connsiteX1" fmla="*/ 508317 w 1181676"/>
              <a:gd name="connsiteY1" fmla="*/ 5419 h 800571"/>
              <a:gd name="connsiteX2" fmla="*/ 902017 w 1181676"/>
              <a:gd name="connsiteY2" fmla="*/ 170520 h 800571"/>
              <a:gd name="connsiteX3" fmla="*/ 1181417 w 1181676"/>
              <a:gd name="connsiteY3" fmla="*/ 399119 h 800571"/>
              <a:gd name="connsiteX4" fmla="*/ 889317 w 1181676"/>
              <a:gd name="connsiteY4" fmla="*/ 627720 h 800571"/>
              <a:gd name="connsiteX5" fmla="*/ 508317 w 1181676"/>
              <a:gd name="connsiteY5" fmla="*/ 792819 h 800571"/>
              <a:gd name="connsiteX6" fmla="*/ 317 w 1181676"/>
              <a:gd name="connsiteY6" fmla="*/ 373719 h 800571"/>
              <a:gd name="connsiteX7" fmla="*/ 171767 w 1181676"/>
              <a:gd name="connsiteY7" fmla="*/ 386419 h 800571"/>
              <a:gd name="connsiteX8" fmla="*/ 508317 w 1181676"/>
              <a:gd name="connsiteY8" fmla="*/ 595969 h 800571"/>
              <a:gd name="connsiteX9" fmla="*/ 794067 w 1181676"/>
              <a:gd name="connsiteY9" fmla="*/ 399119 h 800571"/>
              <a:gd name="connsiteX10" fmla="*/ 508317 w 1181676"/>
              <a:gd name="connsiteY10" fmla="*/ 202269 h 800571"/>
              <a:gd name="connsiteX11" fmla="*/ 171767 w 1181676"/>
              <a:gd name="connsiteY11" fmla="*/ 386419 h 800571"/>
              <a:gd name="connsiteX0" fmla="*/ 351 w 1181710"/>
              <a:gd name="connsiteY0" fmla="*/ 373719 h 798379"/>
              <a:gd name="connsiteX1" fmla="*/ 508351 w 1181710"/>
              <a:gd name="connsiteY1" fmla="*/ 5419 h 798379"/>
              <a:gd name="connsiteX2" fmla="*/ 902051 w 1181710"/>
              <a:gd name="connsiteY2" fmla="*/ 170520 h 798379"/>
              <a:gd name="connsiteX3" fmla="*/ 1181451 w 1181710"/>
              <a:gd name="connsiteY3" fmla="*/ 399119 h 798379"/>
              <a:gd name="connsiteX4" fmla="*/ 889351 w 1181710"/>
              <a:gd name="connsiteY4" fmla="*/ 627720 h 798379"/>
              <a:gd name="connsiteX5" fmla="*/ 508351 w 1181710"/>
              <a:gd name="connsiteY5" fmla="*/ 792819 h 798379"/>
              <a:gd name="connsiteX6" fmla="*/ 351 w 1181710"/>
              <a:gd name="connsiteY6" fmla="*/ 373719 h 798379"/>
              <a:gd name="connsiteX7" fmla="*/ 171801 w 1181710"/>
              <a:gd name="connsiteY7" fmla="*/ 386419 h 798379"/>
              <a:gd name="connsiteX8" fmla="*/ 508351 w 1181710"/>
              <a:gd name="connsiteY8" fmla="*/ 595969 h 798379"/>
              <a:gd name="connsiteX9" fmla="*/ 794101 w 1181710"/>
              <a:gd name="connsiteY9" fmla="*/ 399119 h 798379"/>
              <a:gd name="connsiteX10" fmla="*/ 508351 w 1181710"/>
              <a:gd name="connsiteY10" fmla="*/ 202269 h 798379"/>
              <a:gd name="connsiteX11" fmla="*/ 171801 w 1181710"/>
              <a:gd name="connsiteY11" fmla="*/ 386419 h 798379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8351 w 1181710"/>
              <a:gd name="connsiteY10" fmla="*/ 197320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90552 h 815212"/>
              <a:gd name="connsiteX1" fmla="*/ 508351 w 1181710"/>
              <a:gd name="connsiteY1" fmla="*/ 22252 h 815212"/>
              <a:gd name="connsiteX2" fmla="*/ 902051 w 1181710"/>
              <a:gd name="connsiteY2" fmla="*/ 187353 h 815212"/>
              <a:gd name="connsiteX3" fmla="*/ 1181451 w 1181710"/>
              <a:gd name="connsiteY3" fmla="*/ 415952 h 815212"/>
              <a:gd name="connsiteX4" fmla="*/ 889351 w 1181710"/>
              <a:gd name="connsiteY4" fmla="*/ 644553 h 815212"/>
              <a:gd name="connsiteX5" fmla="*/ 508351 w 1181710"/>
              <a:gd name="connsiteY5" fmla="*/ 809652 h 815212"/>
              <a:gd name="connsiteX6" fmla="*/ 351 w 1181710"/>
              <a:gd name="connsiteY6" fmla="*/ 390552 h 815212"/>
              <a:gd name="connsiteX7" fmla="*/ 171801 w 1181710"/>
              <a:gd name="connsiteY7" fmla="*/ 403252 h 815212"/>
              <a:gd name="connsiteX8" fmla="*/ 508351 w 1181710"/>
              <a:gd name="connsiteY8" fmla="*/ 612802 h 815212"/>
              <a:gd name="connsiteX9" fmla="*/ 794101 w 1181710"/>
              <a:gd name="connsiteY9" fmla="*/ 415952 h 815212"/>
              <a:gd name="connsiteX10" fmla="*/ 505166 w 1181710"/>
              <a:gd name="connsiteY10" fmla="*/ 209547 h 815212"/>
              <a:gd name="connsiteX11" fmla="*/ 171801 w 1181710"/>
              <a:gd name="connsiteY11" fmla="*/ 403252 h 815212"/>
              <a:gd name="connsiteX0" fmla="*/ 215 w 1181574"/>
              <a:gd name="connsiteY0" fmla="*/ 376996 h 797132"/>
              <a:gd name="connsiteX1" fmla="*/ 457256 w 1181574"/>
              <a:gd name="connsiteY1" fmla="*/ 5511 h 797132"/>
              <a:gd name="connsiteX2" fmla="*/ 901915 w 1181574"/>
              <a:gd name="connsiteY2" fmla="*/ 173797 h 797132"/>
              <a:gd name="connsiteX3" fmla="*/ 1181315 w 1181574"/>
              <a:gd name="connsiteY3" fmla="*/ 402396 h 797132"/>
              <a:gd name="connsiteX4" fmla="*/ 889215 w 1181574"/>
              <a:gd name="connsiteY4" fmla="*/ 630997 h 797132"/>
              <a:gd name="connsiteX5" fmla="*/ 508215 w 1181574"/>
              <a:gd name="connsiteY5" fmla="*/ 796096 h 797132"/>
              <a:gd name="connsiteX6" fmla="*/ 215 w 1181574"/>
              <a:gd name="connsiteY6" fmla="*/ 376996 h 797132"/>
              <a:gd name="connsiteX7" fmla="*/ 171665 w 1181574"/>
              <a:gd name="connsiteY7" fmla="*/ 389696 h 797132"/>
              <a:gd name="connsiteX8" fmla="*/ 508215 w 1181574"/>
              <a:gd name="connsiteY8" fmla="*/ 599246 h 797132"/>
              <a:gd name="connsiteX9" fmla="*/ 793965 w 1181574"/>
              <a:gd name="connsiteY9" fmla="*/ 402396 h 797132"/>
              <a:gd name="connsiteX10" fmla="*/ 505030 w 1181574"/>
              <a:gd name="connsiteY10" fmla="*/ 195991 h 797132"/>
              <a:gd name="connsiteX11" fmla="*/ 171665 w 1181574"/>
              <a:gd name="connsiteY11" fmla="*/ 389696 h 797132"/>
              <a:gd name="connsiteX0" fmla="*/ 554 w 1181913"/>
              <a:gd name="connsiteY0" fmla="*/ 375244 h 795380"/>
              <a:gd name="connsiteX1" fmla="*/ 457595 w 1181913"/>
              <a:gd name="connsiteY1" fmla="*/ 3759 h 795380"/>
              <a:gd name="connsiteX2" fmla="*/ 902254 w 1181913"/>
              <a:gd name="connsiteY2" fmla="*/ 172045 h 795380"/>
              <a:gd name="connsiteX3" fmla="*/ 1181654 w 1181913"/>
              <a:gd name="connsiteY3" fmla="*/ 400644 h 795380"/>
              <a:gd name="connsiteX4" fmla="*/ 889554 w 1181913"/>
              <a:gd name="connsiteY4" fmla="*/ 629245 h 795380"/>
              <a:gd name="connsiteX5" fmla="*/ 508554 w 1181913"/>
              <a:gd name="connsiteY5" fmla="*/ 794344 h 795380"/>
              <a:gd name="connsiteX6" fmla="*/ 554 w 1181913"/>
              <a:gd name="connsiteY6" fmla="*/ 375244 h 795380"/>
              <a:gd name="connsiteX7" fmla="*/ 172004 w 1181913"/>
              <a:gd name="connsiteY7" fmla="*/ 387944 h 795380"/>
              <a:gd name="connsiteX8" fmla="*/ 508554 w 1181913"/>
              <a:gd name="connsiteY8" fmla="*/ 597494 h 795380"/>
              <a:gd name="connsiteX9" fmla="*/ 794304 w 1181913"/>
              <a:gd name="connsiteY9" fmla="*/ 400644 h 795380"/>
              <a:gd name="connsiteX10" fmla="*/ 505369 w 1181913"/>
              <a:gd name="connsiteY10" fmla="*/ 194239 h 795380"/>
              <a:gd name="connsiteX11" fmla="*/ 172004 w 1181913"/>
              <a:gd name="connsiteY11" fmla="*/ 387944 h 795380"/>
              <a:gd name="connsiteX0" fmla="*/ 554 w 1181913"/>
              <a:gd name="connsiteY0" fmla="*/ 375244 h 806020"/>
              <a:gd name="connsiteX1" fmla="*/ 457595 w 1181913"/>
              <a:gd name="connsiteY1" fmla="*/ 3759 h 806020"/>
              <a:gd name="connsiteX2" fmla="*/ 902254 w 1181913"/>
              <a:gd name="connsiteY2" fmla="*/ 172045 h 806020"/>
              <a:gd name="connsiteX3" fmla="*/ 1181654 w 1181913"/>
              <a:gd name="connsiteY3" fmla="*/ 400644 h 806020"/>
              <a:gd name="connsiteX4" fmla="*/ 889554 w 1181913"/>
              <a:gd name="connsiteY4" fmla="*/ 629245 h 806020"/>
              <a:gd name="connsiteX5" fmla="*/ 508554 w 1181913"/>
              <a:gd name="connsiteY5" fmla="*/ 794344 h 806020"/>
              <a:gd name="connsiteX6" fmla="*/ 554 w 1181913"/>
              <a:gd name="connsiteY6" fmla="*/ 375244 h 806020"/>
              <a:gd name="connsiteX7" fmla="*/ 172004 w 1181913"/>
              <a:gd name="connsiteY7" fmla="*/ 387944 h 806020"/>
              <a:gd name="connsiteX8" fmla="*/ 508554 w 1181913"/>
              <a:gd name="connsiteY8" fmla="*/ 597494 h 806020"/>
              <a:gd name="connsiteX9" fmla="*/ 794304 w 1181913"/>
              <a:gd name="connsiteY9" fmla="*/ 400644 h 806020"/>
              <a:gd name="connsiteX10" fmla="*/ 505369 w 1181913"/>
              <a:gd name="connsiteY10" fmla="*/ 194239 h 806020"/>
              <a:gd name="connsiteX11" fmla="*/ 172004 w 1181913"/>
              <a:gd name="connsiteY11" fmla="*/ 387944 h 806020"/>
              <a:gd name="connsiteX0" fmla="*/ 1076 w 1182435"/>
              <a:gd name="connsiteY0" fmla="*/ 375206 h 787319"/>
              <a:gd name="connsiteX1" fmla="*/ 458117 w 1182435"/>
              <a:gd name="connsiteY1" fmla="*/ 3721 h 787319"/>
              <a:gd name="connsiteX2" fmla="*/ 902776 w 1182435"/>
              <a:gd name="connsiteY2" fmla="*/ 172007 h 787319"/>
              <a:gd name="connsiteX3" fmla="*/ 1182176 w 1182435"/>
              <a:gd name="connsiteY3" fmla="*/ 400606 h 787319"/>
              <a:gd name="connsiteX4" fmla="*/ 890076 w 1182435"/>
              <a:gd name="connsiteY4" fmla="*/ 629207 h 787319"/>
              <a:gd name="connsiteX5" fmla="*/ 442192 w 1182435"/>
              <a:gd name="connsiteY5" fmla="*/ 775196 h 787319"/>
              <a:gd name="connsiteX6" fmla="*/ 1076 w 1182435"/>
              <a:gd name="connsiteY6" fmla="*/ 375206 h 787319"/>
              <a:gd name="connsiteX7" fmla="*/ 172526 w 1182435"/>
              <a:gd name="connsiteY7" fmla="*/ 387906 h 787319"/>
              <a:gd name="connsiteX8" fmla="*/ 509076 w 1182435"/>
              <a:gd name="connsiteY8" fmla="*/ 597456 h 787319"/>
              <a:gd name="connsiteX9" fmla="*/ 794826 w 1182435"/>
              <a:gd name="connsiteY9" fmla="*/ 400606 h 787319"/>
              <a:gd name="connsiteX10" fmla="*/ 505891 w 1182435"/>
              <a:gd name="connsiteY10" fmla="*/ 194201 h 787319"/>
              <a:gd name="connsiteX11" fmla="*/ 172526 w 1182435"/>
              <a:gd name="connsiteY11" fmla="*/ 387906 h 787319"/>
              <a:gd name="connsiteX0" fmla="*/ 159 w 1181518"/>
              <a:gd name="connsiteY0" fmla="*/ 375230 h 799781"/>
              <a:gd name="connsiteX1" fmla="*/ 457200 w 1181518"/>
              <a:gd name="connsiteY1" fmla="*/ 3745 h 799781"/>
              <a:gd name="connsiteX2" fmla="*/ 901859 w 1181518"/>
              <a:gd name="connsiteY2" fmla="*/ 172031 h 799781"/>
              <a:gd name="connsiteX3" fmla="*/ 1181259 w 1181518"/>
              <a:gd name="connsiteY3" fmla="*/ 400630 h 799781"/>
              <a:gd name="connsiteX4" fmla="*/ 889159 w 1181518"/>
              <a:gd name="connsiteY4" fmla="*/ 629231 h 799781"/>
              <a:gd name="connsiteX5" fmla="*/ 454015 w 1181518"/>
              <a:gd name="connsiteY5" fmla="*/ 787960 h 799781"/>
              <a:gd name="connsiteX6" fmla="*/ 159 w 1181518"/>
              <a:gd name="connsiteY6" fmla="*/ 375230 h 799781"/>
              <a:gd name="connsiteX7" fmla="*/ 171609 w 1181518"/>
              <a:gd name="connsiteY7" fmla="*/ 387930 h 799781"/>
              <a:gd name="connsiteX8" fmla="*/ 508159 w 1181518"/>
              <a:gd name="connsiteY8" fmla="*/ 597480 h 799781"/>
              <a:gd name="connsiteX9" fmla="*/ 793909 w 1181518"/>
              <a:gd name="connsiteY9" fmla="*/ 400630 h 799781"/>
              <a:gd name="connsiteX10" fmla="*/ 504974 w 1181518"/>
              <a:gd name="connsiteY10" fmla="*/ 194225 h 799781"/>
              <a:gd name="connsiteX11" fmla="*/ 171609 w 1181518"/>
              <a:gd name="connsiteY11" fmla="*/ 387930 h 799781"/>
              <a:gd name="connsiteX0" fmla="*/ 159 w 1181518"/>
              <a:gd name="connsiteY0" fmla="*/ 378958 h 803509"/>
              <a:gd name="connsiteX1" fmla="*/ 457200 w 1181518"/>
              <a:gd name="connsiteY1" fmla="*/ 7473 h 803509"/>
              <a:gd name="connsiteX2" fmla="*/ 901859 w 1181518"/>
              <a:gd name="connsiteY2" fmla="*/ 175759 h 803509"/>
              <a:gd name="connsiteX3" fmla="*/ 1181259 w 1181518"/>
              <a:gd name="connsiteY3" fmla="*/ 404358 h 803509"/>
              <a:gd name="connsiteX4" fmla="*/ 889159 w 1181518"/>
              <a:gd name="connsiteY4" fmla="*/ 632959 h 803509"/>
              <a:gd name="connsiteX5" fmla="*/ 454015 w 1181518"/>
              <a:gd name="connsiteY5" fmla="*/ 791688 h 803509"/>
              <a:gd name="connsiteX6" fmla="*/ 159 w 1181518"/>
              <a:gd name="connsiteY6" fmla="*/ 378958 h 803509"/>
              <a:gd name="connsiteX7" fmla="*/ 171609 w 1181518"/>
              <a:gd name="connsiteY7" fmla="*/ 391658 h 803509"/>
              <a:gd name="connsiteX8" fmla="*/ 508159 w 1181518"/>
              <a:gd name="connsiteY8" fmla="*/ 601208 h 803509"/>
              <a:gd name="connsiteX9" fmla="*/ 793909 w 1181518"/>
              <a:gd name="connsiteY9" fmla="*/ 404358 h 803509"/>
              <a:gd name="connsiteX10" fmla="*/ 504974 w 1181518"/>
              <a:gd name="connsiteY10" fmla="*/ 197953 h 803509"/>
              <a:gd name="connsiteX11" fmla="*/ 171609 w 1181518"/>
              <a:gd name="connsiteY11" fmla="*/ 391658 h 80350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1 w 1187730"/>
              <a:gd name="connsiteY0" fmla="*/ 396746 h 797476"/>
              <a:gd name="connsiteX1" fmla="*/ 463412 w 1187730"/>
              <a:gd name="connsiteY1" fmla="*/ 6151 h 797476"/>
              <a:gd name="connsiteX2" fmla="*/ 908071 w 1187730"/>
              <a:gd name="connsiteY2" fmla="*/ 174437 h 797476"/>
              <a:gd name="connsiteX3" fmla="*/ 1187471 w 1187730"/>
              <a:gd name="connsiteY3" fmla="*/ 403036 h 797476"/>
              <a:gd name="connsiteX4" fmla="*/ 895371 w 1187730"/>
              <a:gd name="connsiteY4" fmla="*/ 631637 h 797476"/>
              <a:gd name="connsiteX5" fmla="*/ 460227 w 1187730"/>
              <a:gd name="connsiteY5" fmla="*/ 790366 h 797476"/>
              <a:gd name="connsiteX6" fmla="*/ 1 w 1187730"/>
              <a:gd name="connsiteY6" fmla="*/ 396746 h 797476"/>
              <a:gd name="connsiteX7" fmla="*/ 177821 w 1187730"/>
              <a:gd name="connsiteY7" fmla="*/ 390336 h 797476"/>
              <a:gd name="connsiteX8" fmla="*/ 514371 w 1187730"/>
              <a:gd name="connsiteY8" fmla="*/ 599886 h 797476"/>
              <a:gd name="connsiteX9" fmla="*/ 800121 w 1187730"/>
              <a:gd name="connsiteY9" fmla="*/ 403036 h 797476"/>
              <a:gd name="connsiteX10" fmla="*/ 511186 w 1187730"/>
              <a:gd name="connsiteY10" fmla="*/ 196631 h 797476"/>
              <a:gd name="connsiteX11" fmla="*/ 177821 w 1187730"/>
              <a:gd name="connsiteY11" fmla="*/ 390336 h 797476"/>
              <a:gd name="connsiteX0" fmla="*/ 1 w 1187730"/>
              <a:gd name="connsiteY0" fmla="*/ 390777 h 791507"/>
              <a:gd name="connsiteX1" fmla="*/ 463412 w 1187730"/>
              <a:gd name="connsiteY1" fmla="*/ 182 h 791507"/>
              <a:gd name="connsiteX2" fmla="*/ 908071 w 1187730"/>
              <a:gd name="connsiteY2" fmla="*/ 168468 h 791507"/>
              <a:gd name="connsiteX3" fmla="*/ 1187471 w 1187730"/>
              <a:gd name="connsiteY3" fmla="*/ 397067 h 791507"/>
              <a:gd name="connsiteX4" fmla="*/ 895371 w 1187730"/>
              <a:gd name="connsiteY4" fmla="*/ 625668 h 791507"/>
              <a:gd name="connsiteX5" fmla="*/ 460227 w 1187730"/>
              <a:gd name="connsiteY5" fmla="*/ 784397 h 791507"/>
              <a:gd name="connsiteX6" fmla="*/ 1 w 1187730"/>
              <a:gd name="connsiteY6" fmla="*/ 390777 h 791507"/>
              <a:gd name="connsiteX7" fmla="*/ 177821 w 1187730"/>
              <a:gd name="connsiteY7" fmla="*/ 384367 h 791507"/>
              <a:gd name="connsiteX8" fmla="*/ 514371 w 1187730"/>
              <a:gd name="connsiteY8" fmla="*/ 593917 h 791507"/>
              <a:gd name="connsiteX9" fmla="*/ 800121 w 1187730"/>
              <a:gd name="connsiteY9" fmla="*/ 397067 h 791507"/>
              <a:gd name="connsiteX10" fmla="*/ 511186 w 1187730"/>
              <a:gd name="connsiteY10" fmla="*/ 190662 h 791507"/>
              <a:gd name="connsiteX11" fmla="*/ 177821 w 1187730"/>
              <a:gd name="connsiteY11" fmla="*/ 384367 h 791507"/>
              <a:gd name="connsiteX0" fmla="*/ 117 w 1187846"/>
              <a:gd name="connsiteY0" fmla="*/ 371704 h 772434"/>
              <a:gd name="connsiteX1" fmla="*/ 425308 w 1187846"/>
              <a:gd name="connsiteY1" fmla="*/ 219 h 772434"/>
              <a:gd name="connsiteX2" fmla="*/ 908187 w 1187846"/>
              <a:gd name="connsiteY2" fmla="*/ 149395 h 772434"/>
              <a:gd name="connsiteX3" fmla="*/ 1187587 w 1187846"/>
              <a:gd name="connsiteY3" fmla="*/ 377994 h 772434"/>
              <a:gd name="connsiteX4" fmla="*/ 895487 w 1187846"/>
              <a:gd name="connsiteY4" fmla="*/ 606595 h 772434"/>
              <a:gd name="connsiteX5" fmla="*/ 460343 w 1187846"/>
              <a:gd name="connsiteY5" fmla="*/ 765324 h 772434"/>
              <a:gd name="connsiteX6" fmla="*/ 117 w 1187846"/>
              <a:gd name="connsiteY6" fmla="*/ 371704 h 772434"/>
              <a:gd name="connsiteX7" fmla="*/ 177937 w 1187846"/>
              <a:gd name="connsiteY7" fmla="*/ 365294 h 772434"/>
              <a:gd name="connsiteX8" fmla="*/ 514487 w 1187846"/>
              <a:gd name="connsiteY8" fmla="*/ 574844 h 772434"/>
              <a:gd name="connsiteX9" fmla="*/ 800237 w 1187846"/>
              <a:gd name="connsiteY9" fmla="*/ 377994 h 772434"/>
              <a:gd name="connsiteX10" fmla="*/ 511302 w 1187846"/>
              <a:gd name="connsiteY10" fmla="*/ 171589 h 772434"/>
              <a:gd name="connsiteX11" fmla="*/ 177937 w 1187846"/>
              <a:gd name="connsiteY11" fmla="*/ 365294 h 772434"/>
              <a:gd name="connsiteX0" fmla="*/ 236 w 1187965"/>
              <a:gd name="connsiteY0" fmla="*/ 371520 h 772250"/>
              <a:gd name="connsiteX1" fmla="*/ 425427 w 1187965"/>
              <a:gd name="connsiteY1" fmla="*/ 35 h 772250"/>
              <a:gd name="connsiteX2" fmla="*/ 908306 w 1187965"/>
              <a:gd name="connsiteY2" fmla="*/ 149211 h 772250"/>
              <a:gd name="connsiteX3" fmla="*/ 1187706 w 1187965"/>
              <a:gd name="connsiteY3" fmla="*/ 377810 h 772250"/>
              <a:gd name="connsiteX4" fmla="*/ 895606 w 1187965"/>
              <a:gd name="connsiteY4" fmla="*/ 606411 h 772250"/>
              <a:gd name="connsiteX5" fmla="*/ 460462 w 1187965"/>
              <a:gd name="connsiteY5" fmla="*/ 765140 h 772250"/>
              <a:gd name="connsiteX6" fmla="*/ 236 w 1187965"/>
              <a:gd name="connsiteY6" fmla="*/ 371520 h 772250"/>
              <a:gd name="connsiteX7" fmla="*/ 178056 w 1187965"/>
              <a:gd name="connsiteY7" fmla="*/ 365110 h 772250"/>
              <a:gd name="connsiteX8" fmla="*/ 514606 w 1187965"/>
              <a:gd name="connsiteY8" fmla="*/ 574660 h 772250"/>
              <a:gd name="connsiteX9" fmla="*/ 800356 w 1187965"/>
              <a:gd name="connsiteY9" fmla="*/ 377810 h 772250"/>
              <a:gd name="connsiteX10" fmla="*/ 511421 w 1187965"/>
              <a:gd name="connsiteY10" fmla="*/ 171405 h 772250"/>
              <a:gd name="connsiteX11" fmla="*/ 178056 w 1187965"/>
              <a:gd name="connsiteY11" fmla="*/ 365110 h 772250"/>
              <a:gd name="connsiteX0" fmla="*/ 0 w 1187729"/>
              <a:gd name="connsiteY0" fmla="*/ 371520 h 766165"/>
              <a:gd name="connsiteX1" fmla="*/ 425191 w 1187729"/>
              <a:gd name="connsiteY1" fmla="*/ 35 h 766165"/>
              <a:gd name="connsiteX2" fmla="*/ 908070 w 1187729"/>
              <a:gd name="connsiteY2" fmla="*/ 149211 h 766165"/>
              <a:gd name="connsiteX3" fmla="*/ 1187470 w 1187729"/>
              <a:gd name="connsiteY3" fmla="*/ 377810 h 766165"/>
              <a:gd name="connsiteX4" fmla="*/ 895370 w 1187729"/>
              <a:gd name="connsiteY4" fmla="*/ 606411 h 766165"/>
              <a:gd name="connsiteX5" fmla="*/ 425191 w 1187729"/>
              <a:gd name="connsiteY5" fmla="*/ 758770 h 766165"/>
              <a:gd name="connsiteX6" fmla="*/ 0 w 1187729"/>
              <a:gd name="connsiteY6" fmla="*/ 371520 h 766165"/>
              <a:gd name="connsiteX7" fmla="*/ 177820 w 1187729"/>
              <a:gd name="connsiteY7" fmla="*/ 365110 h 766165"/>
              <a:gd name="connsiteX8" fmla="*/ 514370 w 1187729"/>
              <a:gd name="connsiteY8" fmla="*/ 574660 h 766165"/>
              <a:gd name="connsiteX9" fmla="*/ 800120 w 1187729"/>
              <a:gd name="connsiteY9" fmla="*/ 377810 h 766165"/>
              <a:gd name="connsiteX10" fmla="*/ 511185 w 1187729"/>
              <a:gd name="connsiteY10" fmla="*/ 171405 h 766165"/>
              <a:gd name="connsiteX11" fmla="*/ 177820 w 1187729"/>
              <a:gd name="connsiteY11" fmla="*/ 365110 h 766165"/>
              <a:gd name="connsiteX0" fmla="*/ 0 w 1187729"/>
              <a:gd name="connsiteY0" fmla="*/ 371520 h 758904"/>
              <a:gd name="connsiteX1" fmla="*/ 425191 w 1187729"/>
              <a:gd name="connsiteY1" fmla="*/ 35 h 758904"/>
              <a:gd name="connsiteX2" fmla="*/ 908070 w 1187729"/>
              <a:gd name="connsiteY2" fmla="*/ 149211 h 758904"/>
              <a:gd name="connsiteX3" fmla="*/ 1187470 w 1187729"/>
              <a:gd name="connsiteY3" fmla="*/ 377810 h 758904"/>
              <a:gd name="connsiteX4" fmla="*/ 895370 w 1187729"/>
              <a:gd name="connsiteY4" fmla="*/ 606411 h 758904"/>
              <a:gd name="connsiteX5" fmla="*/ 425191 w 1187729"/>
              <a:gd name="connsiteY5" fmla="*/ 758770 h 758904"/>
              <a:gd name="connsiteX6" fmla="*/ 0 w 1187729"/>
              <a:gd name="connsiteY6" fmla="*/ 371520 h 758904"/>
              <a:gd name="connsiteX7" fmla="*/ 177820 w 1187729"/>
              <a:gd name="connsiteY7" fmla="*/ 365110 h 758904"/>
              <a:gd name="connsiteX8" fmla="*/ 514370 w 1187729"/>
              <a:gd name="connsiteY8" fmla="*/ 574660 h 758904"/>
              <a:gd name="connsiteX9" fmla="*/ 800120 w 1187729"/>
              <a:gd name="connsiteY9" fmla="*/ 377810 h 758904"/>
              <a:gd name="connsiteX10" fmla="*/ 511185 w 1187729"/>
              <a:gd name="connsiteY10" fmla="*/ 171405 h 758904"/>
              <a:gd name="connsiteX11" fmla="*/ 177820 w 1187729"/>
              <a:gd name="connsiteY11" fmla="*/ 365110 h 758904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63199"/>
              <a:gd name="connsiteX1" fmla="*/ 425191 w 1187729"/>
              <a:gd name="connsiteY1" fmla="*/ 35 h 763199"/>
              <a:gd name="connsiteX2" fmla="*/ 908070 w 1187729"/>
              <a:gd name="connsiteY2" fmla="*/ 149211 h 763199"/>
              <a:gd name="connsiteX3" fmla="*/ 1187470 w 1187729"/>
              <a:gd name="connsiteY3" fmla="*/ 377810 h 763199"/>
              <a:gd name="connsiteX4" fmla="*/ 895370 w 1187729"/>
              <a:gd name="connsiteY4" fmla="*/ 568192 h 763199"/>
              <a:gd name="connsiteX5" fmla="*/ 425191 w 1187729"/>
              <a:gd name="connsiteY5" fmla="*/ 758770 h 763199"/>
              <a:gd name="connsiteX6" fmla="*/ 0 w 1187729"/>
              <a:gd name="connsiteY6" fmla="*/ 371520 h 763199"/>
              <a:gd name="connsiteX7" fmla="*/ 177820 w 1187729"/>
              <a:gd name="connsiteY7" fmla="*/ 365110 h 763199"/>
              <a:gd name="connsiteX8" fmla="*/ 514370 w 1187729"/>
              <a:gd name="connsiteY8" fmla="*/ 574660 h 763199"/>
              <a:gd name="connsiteX9" fmla="*/ 800120 w 1187729"/>
              <a:gd name="connsiteY9" fmla="*/ 377810 h 763199"/>
              <a:gd name="connsiteX10" fmla="*/ 511185 w 1187729"/>
              <a:gd name="connsiteY10" fmla="*/ 171405 h 763199"/>
              <a:gd name="connsiteX11" fmla="*/ 177820 w 1187729"/>
              <a:gd name="connsiteY11" fmla="*/ 365110 h 763199"/>
              <a:gd name="connsiteX0" fmla="*/ 0 w 1187729"/>
              <a:gd name="connsiteY0" fmla="*/ 371520 h 761049"/>
              <a:gd name="connsiteX1" fmla="*/ 425191 w 1187729"/>
              <a:gd name="connsiteY1" fmla="*/ 35 h 761049"/>
              <a:gd name="connsiteX2" fmla="*/ 908070 w 1187729"/>
              <a:gd name="connsiteY2" fmla="*/ 149211 h 761049"/>
              <a:gd name="connsiteX3" fmla="*/ 1187470 w 1187729"/>
              <a:gd name="connsiteY3" fmla="*/ 377810 h 761049"/>
              <a:gd name="connsiteX4" fmla="*/ 895370 w 1187729"/>
              <a:gd name="connsiteY4" fmla="*/ 568192 h 761049"/>
              <a:gd name="connsiteX5" fmla="*/ 425191 w 1187729"/>
              <a:gd name="connsiteY5" fmla="*/ 758770 h 761049"/>
              <a:gd name="connsiteX6" fmla="*/ 0 w 1187729"/>
              <a:gd name="connsiteY6" fmla="*/ 371520 h 761049"/>
              <a:gd name="connsiteX7" fmla="*/ 177820 w 1187729"/>
              <a:gd name="connsiteY7" fmla="*/ 365110 h 761049"/>
              <a:gd name="connsiteX8" fmla="*/ 514370 w 1187729"/>
              <a:gd name="connsiteY8" fmla="*/ 574660 h 761049"/>
              <a:gd name="connsiteX9" fmla="*/ 800120 w 1187729"/>
              <a:gd name="connsiteY9" fmla="*/ 377810 h 761049"/>
              <a:gd name="connsiteX10" fmla="*/ 511185 w 1187729"/>
              <a:gd name="connsiteY10" fmla="*/ 171405 h 761049"/>
              <a:gd name="connsiteX11" fmla="*/ 177820 w 1187729"/>
              <a:gd name="connsiteY11" fmla="*/ 365110 h 761049"/>
              <a:gd name="connsiteX0" fmla="*/ 0 w 1187640"/>
              <a:gd name="connsiteY0" fmla="*/ 371520 h 761825"/>
              <a:gd name="connsiteX1" fmla="*/ 425191 w 1187640"/>
              <a:gd name="connsiteY1" fmla="*/ 35 h 761825"/>
              <a:gd name="connsiteX2" fmla="*/ 908070 w 1187640"/>
              <a:gd name="connsiteY2" fmla="*/ 149211 h 761825"/>
              <a:gd name="connsiteX3" fmla="*/ 1187470 w 1187640"/>
              <a:gd name="connsiteY3" fmla="*/ 377810 h 761825"/>
              <a:gd name="connsiteX4" fmla="*/ 898555 w 1187640"/>
              <a:gd name="connsiteY4" fmla="*/ 542712 h 761825"/>
              <a:gd name="connsiteX5" fmla="*/ 425191 w 1187640"/>
              <a:gd name="connsiteY5" fmla="*/ 758770 h 761825"/>
              <a:gd name="connsiteX6" fmla="*/ 0 w 1187640"/>
              <a:gd name="connsiteY6" fmla="*/ 371520 h 761825"/>
              <a:gd name="connsiteX7" fmla="*/ 177820 w 1187640"/>
              <a:gd name="connsiteY7" fmla="*/ 365110 h 761825"/>
              <a:gd name="connsiteX8" fmla="*/ 514370 w 1187640"/>
              <a:gd name="connsiteY8" fmla="*/ 574660 h 761825"/>
              <a:gd name="connsiteX9" fmla="*/ 800120 w 1187640"/>
              <a:gd name="connsiteY9" fmla="*/ 377810 h 761825"/>
              <a:gd name="connsiteX10" fmla="*/ 511185 w 1187640"/>
              <a:gd name="connsiteY10" fmla="*/ 171405 h 761825"/>
              <a:gd name="connsiteX11" fmla="*/ 177820 w 1187640"/>
              <a:gd name="connsiteY11" fmla="*/ 365110 h 761825"/>
              <a:gd name="connsiteX0" fmla="*/ 0 w 1187640"/>
              <a:gd name="connsiteY0" fmla="*/ 371520 h 760381"/>
              <a:gd name="connsiteX1" fmla="*/ 425191 w 1187640"/>
              <a:gd name="connsiteY1" fmla="*/ 35 h 760381"/>
              <a:gd name="connsiteX2" fmla="*/ 908070 w 1187640"/>
              <a:gd name="connsiteY2" fmla="*/ 149211 h 760381"/>
              <a:gd name="connsiteX3" fmla="*/ 1187470 w 1187640"/>
              <a:gd name="connsiteY3" fmla="*/ 377810 h 760381"/>
              <a:gd name="connsiteX4" fmla="*/ 898555 w 1187640"/>
              <a:gd name="connsiteY4" fmla="*/ 542712 h 760381"/>
              <a:gd name="connsiteX5" fmla="*/ 425191 w 1187640"/>
              <a:gd name="connsiteY5" fmla="*/ 758770 h 760381"/>
              <a:gd name="connsiteX6" fmla="*/ 0 w 1187640"/>
              <a:gd name="connsiteY6" fmla="*/ 371520 h 760381"/>
              <a:gd name="connsiteX7" fmla="*/ 177820 w 1187640"/>
              <a:gd name="connsiteY7" fmla="*/ 365110 h 760381"/>
              <a:gd name="connsiteX8" fmla="*/ 514370 w 1187640"/>
              <a:gd name="connsiteY8" fmla="*/ 574660 h 760381"/>
              <a:gd name="connsiteX9" fmla="*/ 800120 w 1187640"/>
              <a:gd name="connsiteY9" fmla="*/ 377810 h 760381"/>
              <a:gd name="connsiteX10" fmla="*/ 511185 w 1187640"/>
              <a:gd name="connsiteY10" fmla="*/ 171405 h 760381"/>
              <a:gd name="connsiteX11" fmla="*/ 177820 w 1187640"/>
              <a:gd name="connsiteY11" fmla="*/ 365110 h 760381"/>
              <a:gd name="connsiteX0" fmla="*/ 0 w 1187488"/>
              <a:gd name="connsiteY0" fmla="*/ 373802 h 762663"/>
              <a:gd name="connsiteX1" fmla="*/ 425191 w 1187488"/>
              <a:gd name="connsiteY1" fmla="*/ 2317 h 762663"/>
              <a:gd name="connsiteX2" fmla="*/ 901700 w 1187488"/>
              <a:gd name="connsiteY2" fmla="*/ 224747 h 762663"/>
              <a:gd name="connsiteX3" fmla="*/ 1187470 w 1187488"/>
              <a:gd name="connsiteY3" fmla="*/ 380092 h 762663"/>
              <a:gd name="connsiteX4" fmla="*/ 898555 w 1187488"/>
              <a:gd name="connsiteY4" fmla="*/ 544994 h 762663"/>
              <a:gd name="connsiteX5" fmla="*/ 425191 w 1187488"/>
              <a:gd name="connsiteY5" fmla="*/ 761052 h 762663"/>
              <a:gd name="connsiteX6" fmla="*/ 0 w 1187488"/>
              <a:gd name="connsiteY6" fmla="*/ 373802 h 762663"/>
              <a:gd name="connsiteX7" fmla="*/ 177820 w 1187488"/>
              <a:gd name="connsiteY7" fmla="*/ 367392 h 762663"/>
              <a:gd name="connsiteX8" fmla="*/ 514370 w 1187488"/>
              <a:gd name="connsiteY8" fmla="*/ 576942 h 762663"/>
              <a:gd name="connsiteX9" fmla="*/ 800120 w 1187488"/>
              <a:gd name="connsiteY9" fmla="*/ 380092 h 762663"/>
              <a:gd name="connsiteX10" fmla="*/ 511185 w 1187488"/>
              <a:gd name="connsiteY10" fmla="*/ 173687 h 762663"/>
              <a:gd name="connsiteX11" fmla="*/ 177820 w 1187488"/>
              <a:gd name="connsiteY11" fmla="*/ 367392 h 762663"/>
              <a:gd name="connsiteX0" fmla="*/ 0 w 1187488"/>
              <a:gd name="connsiteY0" fmla="*/ 371782 h 760643"/>
              <a:gd name="connsiteX1" fmla="*/ 425191 w 1187488"/>
              <a:gd name="connsiteY1" fmla="*/ 297 h 760643"/>
              <a:gd name="connsiteX2" fmla="*/ 901700 w 1187488"/>
              <a:gd name="connsiteY2" fmla="*/ 222727 h 760643"/>
              <a:gd name="connsiteX3" fmla="*/ 1187470 w 1187488"/>
              <a:gd name="connsiteY3" fmla="*/ 378072 h 760643"/>
              <a:gd name="connsiteX4" fmla="*/ 898555 w 1187488"/>
              <a:gd name="connsiteY4" fmla="*/ 542974 h 760643"/>
              <a:gd name="connsiteX5" fmla="*/ 425191 w 1187488"/>
              <a:gd name="connsiteY5" fmla="*/ 759032 h 760643"/>
              <a:gd name="connsiteX6" fmla="*/ 0 w 1187488"/>
              <a:gd name="connsiteY6" fmla="*/ 371782 h 760643"/>
              <a:gd name="connsiteX7" fmla="*/ 177820 w 1187488"/>
              <a:gd name="connsiteY7" fmla="*/ 365372 h 760643"/>
              <a:gd name="connsiteX8" fmla="*/ 514370 w 1187488"/>
              <a:gd name="connsiteY8" fmla="*/ 574922 h 760643"/>
              <a:gd name="connsiteX9" fmla="*/ 800120 w 1187488"/>
              <a:gd name="connsiteY9" fmla="*/ 378072 h 760643"/>
              <a:gd name="connsiteX10" fmla="*/ 511185 w 1187488"/>
              <a:gd name="connsiteY10" fmla="*/ 171667 h 760643"/>
              <a:gd name="connsiteX11" fmla="*/ 177820 w 1187488"/>
              <a:gd name="connsiteY11" fmla="*/ 365372 h 760643"/>
              <a:gd name="connsiteX0" fmla="*/ 0 w 1187488"/>
              <a:gd name="connsiteY0" fmla="*/ 373659 h 762520"/>
              <a:gd name="connsiteX1" fmla="*/ 425191 w 1187488"/>
              <a:gd name="connsiteY1" fmla="*/ 2174 h 762520"/>
              <a:gd name="connsiteX2" fmla="*/ 901700 w 1187488"/>
              <a:gd name="connsiteY2" fmla="*/ 224604 h 762520"/>
              <a:gd name="connsiteX3" fmla="*/ 1187470 w 1187488"/>
              <a:gd name="connsiteY3" fmla="*/ 379949 h 762520"/>
              <a:gd name="connsiteX4" fmla="*/ 898555 w 1187488"/>
              <a:gd name="connsiteY4" fmla="*/ 544851 h 762520"/>
              <a:gd name="connsiteX5" fmla="*/ 425191 w 1187488"/>
              <a:gd name="connsiteY5" fmla="*/ 760909 h 762520"/>
              <a:gd name="connsiteX6" fmla="*/ 0 w 1187488"/>
              <a:gd name="connsiteY6" fmla="*/ 373659 h 762520"/>
              <a:gd name="connsiteX7" fmla="*/ 177820 w 1187488"/>
              <a:gd name="connsiteY7" fmla="*/ 367249 h 762520"/>
              <a:gd name="connsiteX8" fmla="*/ 514370 w 1187488"/>
              <a:gd name="connsiteY8" fmla="*/ 576799 h 762520"/>
              <a:gd name="connsiteX9" fmla="*/ 800120 w 1187488"/>
              <a:gd name="connsiteY9" fmla="*/ 379949 h 762520"/>
              <a:gd name="connsiteX10" fmla="*/ 511185 w 1187488"/>
              <a:gd name="connsiteY10" fmla="*/ 173544 h 762520"/>
              <a:gd name="connsiteX11" fmla="*/ 177820 w 1187488"/>
              <a:gd name="connsiteY11" fmla="*/ 367249 h 762520"/>
              <a:gd name="connsiteX0" fmla="*/ 0 w 1187488"/>
              <a:gd name="connsiteY0" fmla="*/ 374109 h 762970"/>
              <a:gd name="connsiteX1" fmla="*/ 425191 w 1187488"/>
              <a:gd name="connsiteY1" fmla="*/ 2624 h 762970"/>
              <a:gd name="connsiteX2" fmla="*/ 901700 w 1187488"/>
              <a:gd name="connsiteY2" fmla="*/ 225054 h 762970"/>
              <a:gd name="connsiteX3" fmla="*/ 1187470 w 1187488"/>
              <a:gd name="connsiteY3" fmla="*/ 380399 h 762970"/>
              <a:gd name="connsiteX4" fmla="*/ 898555 w 1187488"/>
              <a:gd name="connsiteY4" fmla="*/ 545301 h 762970"/>
              <a:gd name="connsiteX5" fmla="*/ 425191 w 1187488"/>
              <a:gd name="connsiteY5" fmla="*/ 761359 h 762970"/>
              <a:gd name="connsiteX6" fmla="*/ 0 w 1187488"/>
              <a:gd name="connsiteY6" fmla="*/ 374109 h 762970"/>
              <a:gd name="connsiteX7" fmla="*/ 177820 w 1187488"/>
              <a:gd name="connsiteY7" fmla="*/ 367699 h 762970"/>
              <a:gd name="connsiteX8" fmla="*/ 514370 w 1187488"/>
              <a:gd name="connsiteY8" fmla="*/ 577249 h 762970"/>
              <a:gd name="connsiteX9" fmla="*/ 800120 w 1187488"/>
              <a:gd name="connsiteY9" fmla="*/ 380399 h 762970"/>
              <a:gd name="connsiteX10" fmla="*/ 511185 w 1187488"/>
              <a:gd name="connsiteY10" fmla="*/ 173994 h 762970"/>
              <a:gd name="connsiteX11" fmla="*/ 177820 w 1187488"/>
              <a:gd name="connsiteY11" fmla="*/ 367699 h 76297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  <a:gd name="connsiteX0" fmla="*/ 0 w 1188236"/>
              <a:gd name="connsiteY0" fmla="*/ 374109 h 765790"/>
              <a:gd name="connsiteX1" fmla="*/ 425191 w 1188236"/>
              <a:gd name="connsiteY1" fmla="*/ 2624 h 765790"/>
              <a:gd name="connsiteX2" fmla="*/ 901700 w 1188236"/>
              <a:gd name="connsiteY2" fmla="*/ 225054 h 765790"/>
              <a:gd name="connsiteX3" fmla="*/ 1187470 w 1188236"/>
              <a:gd name="connsiteY3" fmla="*/ 380399 h 765790"/>
              <a:gd name="connsiteX4" fmla="*/ 898555 w 1188236"/>
              <a:gd name="connsiteY4" fmla="*/ 545301 h 765790"/>
              <a:gd name="connsiteX5" fmla="*/ 425191 w 1188236"/>
              <a:gd name="connsiteY5" fmla="*/ 761359 h 765790"/>
              <a:gd name="connsiteX6" fmla="*/ 0 w 1188236"/>
              <a:gd name="connsiteY6" fmla="*/ 374109 h 765790"/>
              <a:gd name="connsiteX7" fmla="*/ 177820 w 1188236"/>
              <a:gd name="connsiteY7" fmla="*/ 367699 h 765790"/>
              <a:gd name="connsiteX8" fmla="*/ 514370 w 1188236"/>
              <a:gd name="connsiteY8" fmla="*/ 577249 h 765790"/>
              <a:gd name="connsiteX9" fmla="*/ 800120 w 1188236"/>
              <a:gd name="connsiteY9" fmla="*/ 380399 h 765790"/>
              <a:gd name="connsiteX10" fmla="*/ 511185 w 1188236"/>
              <a:gd name="connsiteY10" fmla="*/ 173994 h 765790"/>
              <a:gd name="connsiteX11" fmla="*/ 177820 w 1188236"/>
              <a:gd name="connsiteY11" fmla="*/ 367699 h 76579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7488" h="765790">
                <a:moveTo>
                  <a:pt x="0" y="374109"/>
                </a:moveTo>
                <a:cubicBezTo>
                  <a:pt x="0" y="247653"/>
                  <a:pt x="153880" y="-29864"/>
                  <a:pt x="425191" y="2624"/>
                </a:cubicBezTo>
                <a:cubicBezTo>
                  <a:pt x="696502" y="35112"/>
                  <a:pt x="789517" y="159437"/>
                  <a:pt x="901700" y="225054"/>
                </a:cubicBezTo>
                <a:cubicBezTo>
                  <a:pt x="1178983" y="201771"/>
                  <a:pt x="1187994" y="253771"/>
                  <a:pt x="1187470" y="380399"/>
                </a:cubicBezTo>
                <a:cubicBezTo>
                  <a:pt x="1186946" y="507027"/>
                  <a:pt x="1201238" y="543184"/>
                  <a:pt x="898555" y="545301"/>
                </a:cubicBezTo>
                <a:cubicBezTo>
                  <a:pt x="786372" y="610918"/>
                  <a:pt x="721458" y="716637"/>
                  <a:pt x="425191" y="761359"/>
                </a:cubicBezTo>
                <a:cubicBezTo>
                  <a:pt x="128924" y="806081"/>
                  <a:pt x="0" y="500565"/>
                  <a:pt x="0" y="374109"/>
                </a:cubicBezTo>
                <a:close/>
                <a:moveTo>
                  <a:pt x="177820" y="367699"/>
                </a:moveTo>
                <a:cubicBezTo>
                  <a:pt x="178351" y="434908"/>
                  <a:pt x="251405" y="657941"/>
                  <a:pt x="514370" y="577249"/>
                </a:cubicBezTo>
                <a:cubicBezTo>
                  <a:pt x="777335" y="496557"/>
                  <a:pt x="800120" y="422232"/>
                  <a:pt x="800120" y="380399"/>
                </a:cubicBezTo>
                <a:cubicBezTo>
                  <a:pt x="803305" y="338566"/>
                  <a:pt x="742300" y="255734"/>
                  <a:pt x="511185" y="173994"/>
                </a:cubicBezTo>
                <a:cubicBezTo>
                  <a:pt x="280070" y="92254"/>
                  <a:pt x="177289" y="300490"/>
                  <a:pt x="177820" y="367699"/>
                </a:cubicBezTo>
                <a:close/>
              </a:path>
            </a:pathLst>
          </a:custGeom>
          <a:gradFill flip="none" rotWithShape="1">
            <a:gsLst>
              <a:gs pos="76000">
                <a:srgbClr val="FFFFFF"/>
              </a:gs>
              <a:gs pos="96000">
                <a:schemeClr val="bg2">
                  <a:lumMod val="50000"/>
                </a:schemeClr>
              </a:gs>
              <a:gs pos="85000">
                <a:schemeClr val="bg2">
                  <a:lumMod val="75000"/>
                </a:schemeClr>
              </a:gs>
              <a:gs pos="74000">
                <a:schemeClr val="bg2">
                  <a:lumMod val="25000"/>
                </a:schemeClr>
              </a:gs>
              <a:gs pos="100000">
                <a:schemeClr val="tx1">
                  <a:lumMod val="85000"/>
                </a:schemeClr>
              </a:gs>
              <a:gs pos="50000">
                <a:schemeClr val="tx1">
                  <a:lumMod val="95000"/>
                </a:schemeClr>
              </a:gs>
              <a:gs pos="7000">
                <a:schemeClr val="bg2">
                  <a:lumMod val="25000"/>
                </a:schemeClr>
              </a:gs>
            </a:gsLst>
            <a:lin ang="0" scaled="1"/>
            <a:tileRect/>
          </a:gradFill>
          <a:ln>
            <a:solidFill>
              <a:schemeClr val="bg2">
                <a:lumMod val="50000"/>
              </a:schemeClr>
            </a:solidFill>
          </a:ln>
          <a:effectLst>
            <a:innerShdw blurRad="95250" dist="50800" dir="135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ea typeface="ＭＳ Ｐゴシック" pitchFamily="-105" charset="-128"/>
            </a:endParaRPr>
          </a:p>
        </p:txBody>
      </p:sp>
      <p:sp>
        <p:nvSpPr>
          <p:cNvPr id="64" name="Oval 84"/>
          <p:cNvSpPr>
            <a:spLocks noChangeArrowheads="1"/>
          </p:cNvSpPr>
          <p:nvPr/>
        </p:nvSpPr>
        <p:spPr bwMode="auto">
          <a:xfrm rot="1256350">
            <a:off x="6658078" y="2816016"/>
            <a:ext cx="622895" cy="152325"/>
          </a:xfrm>
          <a:prstGeom prst="ellipse">
            <a:avLst/>
          </a:prstGeom>
          <a:gradFill rotWithShape="1">
            <a:gsLst>
              <a:gs pos="0">
                <a:srgbClr val="F3F3F3">
                  <a:alpha val="54999"/>
                </a:srgbClr>
              </a:gs>
              <a:gs pos="100000">
                <a:srgbClr val="BFBFB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59" name="Donut 3"/>
          <p:cNvSpPr/>
          <p:nvPr/>
        </p:nvSpPr>
        <p:spPr bwMode="auto">
          <a:xfrm>
            <a:off x="5004048" y="2675434"/>
            <a:ext cx="1620661" cy="1161737"/>
          </a:xfrm>
          <a:custGeom>
            <a:avLst/>
            <a:gdLst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196850 w 1346200"/>
              <a:gd name="connsiteY5" fmla="*/ 3937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196850 w 1346200"/>
              <a:gd name="connsiteY9" fmla="*/ 3937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181100"/>
              <a:gd name="connsiteY0" fmla="*/ 368384 h 787556"/>
              <a:gd name="connsiteX1" fmla="*/ 508000 w 1181100"/>
              <a:gd name="connsiteY1" fmla="*/ 84 h 787556"/>
              <a:gd name="connsiteX2" fmla="*/ 1181100 w 1181100"/>
              <a:gd name="connsiteY2" fmla="*/ 393784 h 787556"/>
              <a:gd name="connsiteX3" fmla="*/ 508000 w 1181100"/>
              <a:gd name="connsiteY3" fmla="*/ 787484 h 787556"/>
              <a:gd name="connsiteX4" fmla="*/ 0 w 1181100"/>
              <a:gd name="connsiteY4" fmla="*/ 368384 h 787556"/>
              <a:gd name="connsiteX5" fmla="*/ 171450 w 1181100"/>
              <a:gd name="connsiteY5" fmla="*/ 381084 h 787556"/>
              <a:gd name="connsiteX6" fmla="*/ 508000 w 1181100"/>
              <a:gd name="connsiteY6" fmla="*/ 590634 h 787556"/>
              <a:gd name="connsiteX7" fmla="*/ 984250 w 1181100"/>
              <a:gd name="connsiteY7" fmla="*/ 393784 h 787556"/>
              <a:gd name="connsiteX8" fmla="*/ 508000 w 1181100"/>
              <a:gd name="connsiteY8" fmla="*/ 196934 h 787556"/>
              <a:gd name="connsiteX9" fmla="*/ 171450 w 1181100"/>
              <a:gd name="connsiteY9" fmla="*/ 381084 h 787556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9846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345"/>
              <a:gd name="connsiteX1" fmla="*/ 508362 w 1181462"/>
              <a:gd name="connsiteY1" fmla="*/ 3723 h 791345"/>
              <a:gd name="connsiteX2" fmla="*/ 1181462 w 1181462"/>
              <a:gd name="connsiteY2" fmla="*/ 397423 h 791345"/>
              <a:gd name="connsiteX3" fmla="*/ 508362 w 1181462"/>
              <a:gd name="connsiteY3" fmla="*/ 791123 h 791345"/>
              <a:gd name="connsiteX4" fmla="*/ 362 w 1181462"/>
              <a:gd name="connsiteY4" fmla="*/ 372023 h 791345"/>
              <a:gd name="connsiteX5" fmla="*/ 171812 w 1181462"/>
              <a:gd name="connsiteY5" fmla="*/ 384723 h 791345"/>
              <a:gd name="connsiteX6" fmla="*/ 508362 w 1181462"/>
              <a:gd name="connsiteY6" fmla="*/ 594273 h 791345"/>
              <a:gd name="connsiteX7" fmla="*/ 794112 w 1181462"/>
              <a:gd name="connsiteY7" fmla="*/ 397423 h 791345"/>
              <a:gd name="connsiteX8" fmla="*/ 508362 w 1181462"/>
              <a:gd name="connsiteY8" fmla="*/ 200573 h 791345"/>
              <a:gd name="connsiteX9" fmla="*/ 171812 w 1181462"/>
              <a:gd name="connsiteY9" fmla="*/ 384723 h 791345"/>
              <a:gd name="connsiteX0" fmla="*/ 362 w 1192915"/>
              <a:gd name="connsiteY0" fmla="*/ 389409 h 808556"/>
              <a:gd name="connsiteX1" fmla="*/ 508362 w 1192915"/>
              <a:gd name="connsiteY1" fmla="*/ 21109 h 808556"/>
              <a:gd name="connsiteX2" fmla="*/ 902062 w 1192915"/>
              <a:gd name="connsiteY2" fmla="*/ 84610 h 808556"/>
              <a:gd name="connsiteX3" fmla="*/ 1181462 w 1192915"/>
              <a:gd name="connsiteY3" fmla="*/ 414809 h 808556"/>
              <a:gd name="connsiteX4" fmla="*/ 508362 w 1192915"/>
              <a:gd name="connsiteY4" fmla="*/ 808509 h 808556"/>
              <a:gd name="connsiteX5" fmla="*/ 362 w 1192915"/>
              <a:gd name="connsiteY5" fmla="*/ 389409 h 808556"/>
              <a:gd name="connsiteX6" fmla="*/ 171812 w 1192915"/>
              <a:gd name="connsiteY6" fmla="*/ 402109 h 808556"/>
              <a:gd name="connsiteX7" fmla="*/ 508362 w 1192915"/>
              <a:gd name="connsiteY7" fmla="*/ 611659 h 808556"/>
              <a:gd name="connsiteX8" fmla="*/ 794112 w 1192915"/>
              <a:gd name="connsiteY8" fmla="*/ 414809 h 808556"/>
              <a:gd name="connsiteX9" fmla="*/ 508362 w 1192915"/>
              <a:gd name="connsiteY9" fmla="*/ 217959 h 808556"/>
              <a:gd name="connsiteX10" fmla="*/ 171812 w 1192915"/>
              <a:gd name="connsiteY10" fmla="*/ 402109 h 808556"/>
              <a:gd name="connsiteX0" fmla="*/ 362 w 1192915"/>
              <a:gd name="connsiteY0" fmla="*/ 373719 h 792864"/>
              <a:gd name="connsiteX1" fmla="*/ 508362 w 1192915"/>
              <a:gd name="connsiteY1" fmla="*/ 5419 h 792864"/>
              <a:gd name="connsiteX2" fmla="*/ 902062 w 1192915"/>
              <a:gd name="connsiteY2" fmla="*/ 170520 h 792864"/>
              <a:gd name="connsiteX3" fmla="*/ 1181462 w 1192915"/>
              <a:gd name="connsiteY3" fmla="*/ 399119 h 792864"/>
              <a:gd name="connsiteX4" fmla="*/ 508362 w 1192915"/>
              <a:gd name="connsiteY4" fmla="*/ 792819 h 792864"/>
              <a:gd name="connsiteX5" fmla="*/ 362 w 1192915"/>
              <a:gd name="connsiteY5" fmla="*/ 373719 h 792864"/>
              <a:gd name="connsiteX6" fmla="*/ 171812 w 1192915"/>
              <a:gd name="connsiteY6" fmla="*/ 386419 h 792864"/>
              <a:gd name="connsiteX7" fmla="*/ 508362 w 1192915"/>
              <a:gd name="connsiteY7" fmla="*/ 595969 h 792864"/>
              <a:gd name="connsiteX8" fmla="*/ 794112 w 1192915"/>
              <a:gd name="connsiteY8" fmla="*/ 399119 h 792864"/>
              <a:gd name="connsiteX9" fmla="*/ 508362 w 1192915"/>
              <a:gd name="connsiteY9" fmla="*/ 202269 h 792864"/>
              <a:gd name="connsiteX10" fmla="*/ 171812 w 1192915"/>
              <a:gd name="connsiteY10" fmla="*/ 386419 h 792864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566"/>
              <a:gd name="connsiteY0" fmla="*/ 373719 h 800571"/>
              <a:gd name="connsiteX1" fmla="*/ 508317 w 1181566"/>
              <a:gd name="connsiteY1" fmla="*/ 5419 h 800571"/>
              <a:gd name="connsiteX2" fmla="*/ 902017 w 1181566"/>
              <a:gd name="connsiteY2" fmla="*/ 170520 h 800571"/>
              <a:gd name="connsiteX3" fmla="*/ 1181417 w 1181566"/>
              <a:gd name="connsiteY3" fmla="*/ 399119 h 800571"/>
              <a:gd name="connsiteX4" fmla="*/ 889317 w 1181566"/>
              <a:gd name="connsiteY4" fmla="*/ 627720 h 800571"/>
              <a:gd name="connsiteX5" fmla="*/ 508317 w 1181566"/>
              <a:gd name="connsiteY5" fmla="*/ 792819 h 800571"/>
              <a:gd name="connsiteX6" fmla="*/ 317 w 1181566"/>
              <a:gd name="connsiteY6" fmla="*/ 373719 h 800571"/>
              <a:gd name="connsiteX7" fmla="*/ 171767 w 1181566"/>
              <a:gd name="connsiteY7" fmla="*/ 386419 h 800571"/>
              <a:gd name="connsiteX8" fmla="*/ 508317 w 1181566"/>
              <a:gd name="connsiteY8" fmla="*/ 595969 h 800571"/>
              <a:gd name="connsiteX9" fmla="*/ 794067 w 1181566"/>
              <a:gd name="connsiteY9" fmla="*/ 399119 h 800571"/>
              <a:gd name="connsiteX10" fmla="*/ 508317 w 1181566"/>
              <a:gd name="connsiteY10" fmla="*/ 202269 h 800571"/>
              <a:gd name="connsiteX11" fmla="*/ 171767 w 1181566"/>
              <a:gd name="connsiteY11" fmla="*/ 386419 h 800571"/>
              <a:gd name="connsiteX0" fmla="*/ 317 w 1181676"/>
              <a:gd name="connsiteY0" fmla="*/ 373719 h 800571"/>
              <a:gd name="connsiteX1" fmla="*/ 508317 w 1181676"/>
              <a:gd name="connsiteY1" fmla="*/ 5419 h 800571"/>
              <a:gd name="connsiteX2" fmla="*/ 902017 w 1181676"/>
              <a:gd name="connsiteY2" fmla="*/ 170520 h 800571"/>
              <a:gd name="connsiteX3" fmla="*/ 1181417 w 1181676"/>
              <a:gd name="connsiteY3" fmla="*/ 399119 h 800571"/>
              <a:gd name="connsiteX4" fmla="*/ 889317 w 1181676"/>
              <a:gd name="connsiteY4" fmla="*/ 627720 h 800571"/>
              <a:gd name="connsiteX5" fmla="*/ 508317 w 1181676"/>
              <a:gd name="connsiteY5" fmla="*/ 792819 h 800571"/>
              <a:gd name="connsiteX6" fmla="*/ 317 w 1181676"/>
              <a:gd name="connsiteY6" fmla="*/ 373719 h 800571"/>
              <a:gd name="connsiteX7" fmla="*/ 171767 w 1181676"/>
              <a:gd name="connsiteY7" fmla="*/ 386419 h 800571"/>
              <a:gd name="connsiteX8" fmla="*/ 508317 w 1181676"/>
              <a:gd name="connsiteY8" fmla="*/ 595969 h 800571"/>
              <a:gd name="connsiteX9" fmla="*/ 794067 w 1181676"/>
              <a:gd name="connsiteY9" fmla="*/ 399119 h 800571"/>
              <a:gd name="connsiteX10" fmla="*/ 508317 w 1181676"/>
              <a:gd name="connsiteY10" fmla="*/ 202269 h 800571"/>
              <a:gd name="connsiteX11" fmla="*/ 171767 w 1181676"/>
              <a:gd name="connsiteY11" fmla="*/ 386419 h 800571"/>
              <a:gd name="connsiteX0" fmla="*/ 351 w 1181710"/>
              <a:gd name="connsiteY0" fmla="*/ 373719 h 798379"/>
              <a:gd name="connsiteX1" fmla="*/ 508351 w 1181710"/>
              <a:gd name="connsiteY1" fmla="*/ 5419 h 798379"/>
              <a:gd name="connsiteX2" fmla="*/ 902051 w 1181710"/>
              <a:gd name="connsiteY2" fmla="*/ 170520 h 798379"/>
              <a:gd name="connsiteX3" fmla="*/ 1181451 w 1181710"/>
              <a:gd name="connsiteY3" fmla="*/ 399119 h 798379"/>
              <a:gd name="connsiteX4" fmla="*/ 889351 w 1181710"/>
              <a:gd name="connsiteY4" fmla="*/ 627720 h 798379"/>
              <a:gd name="connsiteX5" fmla="*/ 508351 w 1181710"/>
              <a:gd name="connsiteY5" fmla="*/ 792819 h 798379"/>
              <a:gd name="connsiteX6" fmla="*/ 351 w 1181710"/>
              <a:gd name="connsiteY6" fmla="*/ 373719 h 798379"/>
              <a:gd name="connsiteX7" fmla="*/ 171801 w 1181710"/>
              <a:gd name="connsiteY7" fmla="*/ 386419 h 798379"/>
              <a:gd name="connsiteX8" fmla="*/ 508351 w 1181710"/>
              <a:gd name="connsiteY8" fmla="*/ 595969 h 798379"/>
              <a:gd name="connsiteX9" fmla="*/ 794101 w 1181710"/>
              <a:gd name="connsiteY9" fmla="*/ 399119 h 798379"/>
              <a:gd name="connsiteX10" fmla="*/ 508351 w 1181710"/>
              <a:gd name="connsiteY10" fmla="*/ 202269 h 798379"/>
              <a:gd name="connsiteX11" fmla="*/ 171801 w 1181710"/>
              <a:gd name="connsiteY11" fmla="*/ 386419 h 798379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8351 w 1181710"/>
              <a:gd name="connsiteY10" fmla="*/ 197320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90552 h 815212"/>
              <a:gd name="connsiteX1" fmla="*/ 508351 w 1181710"/>
              <a:gd name="connsiteY1" fmla="*/ 22252 h 815212"/>
              <a:gd name="connsiteX2" fmla="*/ 902051 w 1181710"/>
              <a:gd name="connsiteY2" fmla="*/ 187353 h 815212"/>
              <a:gd name="connsiteX3" fmla="*/ 1181451 w 1181710"/>
              <a:gd name="connsiteY3" fmla="*/ 415952 h 815212"/>
              <a:gd name="connsiteX4" fmla="*/ 889351 w 1181710"/>
              <a:gd name="connsiteY4" fmla="*/ 644553 h 815212"/>
              <a:gd name="connsiteX5" fmla="*/ 508351 w 1181710"/>
              <a:gd name="connsiteY5" fmla="*/ 809652 h 815212"/>
              <a:gd name="connsiteX6" fmla="*/ 351 w 1181710"/>
              <a:gd name="connsiteY6" fmla="*/ 390552 h 815212"/>
              <a:gd name="connsiteX7" fmla="*/ 171801 w 1181710"/>
              <a:gd name="connsiteY7" fmla="*/ 403252 h 815212"/>
              <a:gd name="connsiteX8" fmla="*/ 508351 w 1181710"/>
              <a:gd name="connsiteY8" fmla="*/ 612802 h 815212"/>
              <a:gd name="connsiteX9" fmla="*/ 794101 w 1181710"/>
              <a:gd name="connsiteY9" fmla="*/ 415952 h 815212"/>
              <a:gd name="connsiteX10" fmla="*/ 505166 w 1181710"/>
              <a:gd name="connsiteY10" fmla="*/ 209547 h 815212"/>
              <a:gd name="connsiteX11" fmla="*/ 171801 w 1181710"/>
              <a:gd name="connsiteY11" fmla="*/ 403252 h 815212"/>
              <a:gd name="connsiteX0" fmla="*/ 215 w 1181574"/>
              <a:gd name="connsiteY0" fmla="*/ 376996 h 797132"/>
              <a:gd name="connsiteX1" fmla="*/ 457256 w 1181574"/>
              <a:gd name="connsiteY1" fmla="*/ 5511 h 797132"/>
              <a:gd name="connsiteX2" fmla="*/ 901915 w 1181574"/>
              <a:gd name="connsiteY2" fmla="*/ 173797 h 797132"/>
              <a:gd name="connsiteX3" fmla="*/ 1181315 w 1181574"/>
              <a:gd name="connsiteY3" fmla="*/ 402396 h 797132"/>
              <a:gd name="connsiteX4" fmla="*/ 889215 w 1181574"/>
              <a:gd name="connsiteY4" fmla="*/ 630997 h 797132"/>
              <a:gd name="connsiteX5" fmla="*/ 508215 w 1181574"/>
              <a:gd name="connsiteY5" fmla="*/ 796096 h 797132"/>
              <a:gd name="connsiteX6" fmla="*/ 215 w 1181574"/>
              <a:gd name="connsiteY6" fmla="*/ 376996 h 797132"/>
              <a:gd name="connsiteX7" fmla="*/ 171665 w 1181574"/>
              <a:gd name="connsiteY7" fmla="*/ 389696 h 797132"/>
              <a:gd name="connsiteX8" fmla="*/ 508215 w 1181574"/>
              <a:gd name="connsiteY8" fmla="*/ 599246 h 797132"/>
              <a:gd name="connsiteX9" fmla="*/ 793965 w 1181574"/>
              <a:gd name="connsiteY9" fmla="*/ 402396 h 797132"/>
              <a:gd name="connsiteX10" fmla="*/ 505030 w 1181574"/>
              <a:gd name="connsiteY10" fmla="*/ 195991 h 797132"/>
              <a:gd name="connsiteX11" fmla="*/ 171665 w 1181574"/>
              <a:gd name="connsiteY11" fmla="*/ 389696 h 797132"/>
              <a:gd name="connsiteX0" fmla="*/ 554 w 1181913"/>
              <a:gd name="connsiteY0" fmla="*/ 375244 h 795380"/>
              <a:gd name="connsiteX1" fmla="*/ 457595 w 1181913"/>
              <a:gd name="connsiteY1" fmla="*/ 3759 h 795380"/>
              <a:gd name="connsiteX2" fmla="*/ 902254 w 1181913"/>
              <a:gd name="connsiteY2" fmla="*/ 172045 h 795380"/>
              <a:gd name="connsiteX3" fmla="*/ 1181654 w 1181913"/>
              <a:gd name="connsiteY3" fmla="*/ 400644 h 795380"/>
              <a:gd name="connsiteX4" fmla="*/ 889554 w 1181913"/>
              <a:gd name="connsiteY4" fmla="*/ 629245 h 795380"/>
              <a:gd name="connsiteX5" fmla="*/ 508554 w 1181913"/>
              <a:gd name="connsiteY5" fmla="*/ 794344 h 795380"/>
              <a:gd name="connsiteX6" fmla="*/ 554 w 1181913"/>
              <a:gd name="connsiteY6" fmla="*/ 375244 h 795380"/>
              <a:gd name="connsiteX7" fmla="*/ 172004 w 1181913"/>
              <a:gd name="connsiteY7" fmla="*/ 387944 h 795380"/>
              <a:gd name="connsiteX8" fmla="*/ 508554 w 1181913"/>
              <a:gd name="connsiteY8" fmla="*/ 597494 h 795380"/>
              <a:gd name="connsiteX9" fmla="*/ 794304 w 1181913"/>
              <a:gd name="connsiteY9" fmla="*/ 400644 h 795380"/>
              <a:gd name="connsiteX10" fmla="*/ 505369 w 1181913"/>
              <a:gd name="connsiteY10" fmla="*/ 194239 h 795380"/>
              <a:gd name="connsiteX11" fmla="*/ 172004 w 1181913"/>
              <a:gd name="connsiteY11" fmla="*/ 387944 h 795380"/>
              <a:gd name="connsiteX0" fmla="*/ 554 w 1181913"/>
              <a:gd name="connsiteY0" fmla="*/ 375244 h 806020"/>
              <a:gd name="connsiteX1" fmla="*/ 457595 w 1181913"/>
              <a:gd name="connsiteY1" fmla="*/ 3759 h 806020"/>
              <a:gd name="connsiteX2" fmla="*/ 902254 w 1181913"/>
              <a:gd name="connsiteY2" fmla="*/ 172045 h 806020"/>
              <a:gd name="connsiteX3" fmla="*/ 1181654 w 1181913"/>
              <a:gd name="connsiteY3" fmla="*/ 400644 h 806020"/>
              <a:gd name="connsiteX4" fmla="*/ 889554 w 1181913"/>
              <a:gd name="connsiteY4" fmla="*/ 629245 h 806020"/>
              <a:gd name="connsiteX5" fmla="*/ 508554 w 1181913"/>
              <a:gd name="connsiteY5" fmla="*/ 794344 h 806020"/>
              <a:gd name="connsiteX6" fmla="*/ 554 w 1181913"/>
              <a:gd name="connsiteY6" fmla="*/ 375244 h 806020"/>
              <a:gd name="connsiteX7" fmla="*/ 172004 w 1181913"/>
              <a:gd name="connsiteY7" fmla="*/ 387944 h 806020"/>
              <a:gd name="connsiteX8" fmla="*/ 508554 w 1181913"/>
              <a:gd name="connsiteY8" fmla="*/ 597494 h 806020"/>
              <a:gd name="connsiteX9" fmla="*/ 794304 w 1181913"/>
              <a:gd name="connsiteY9" fmla="*/ 400644 h 806020"/>
              <a:gd name="connsiteX10" fmla="*/ 505369 w 1181913"/>
              <a:gd name="connsiteY10" fmla="*/ 194239 h 806020"/>
              <a:gd name="connsiteX11" fmla="*/ 172004 w 1181913"/>
              <a:gd name="connsiteY11" fmla="*/ 387944 h 806020"/>
              <a:gd name="connsiteX0" fmla="*/ 1076 w 1182435"/>
              <a:gd name="connsiteY0" fmla="*/ 375206 h 787319"/>
              <a:gd name="connsiteX1" fmla="*/ 458117 w 1182435"/>
              <a:gd name="connsiteY1" fmla="*/ 3721 h 787319"/>
              <a:gd name="connsiteX2" fmla="*/ 902776 w 1182435"/>
              <a:gd name="connsiteY2" fmla="*/ 172007 h 787319"/>
              <a:gd name="connsiteX3" fmla="*/ 1182176 w 1182435"/>
              <a:gd name="connsiteY3" fmla="*/ 400606 h 787319"/>
              <a:gd name="connsiteX4" fmla="*/ 890076 w 1182435"/>
              <a:gd name="connsiteY4" fmla="*/ 629207 h 787319"/>
              <a:gd name="connsiteX5" fmla="*/ 442192 w 1182435"/>
              <a:gd name="connsiteY5" fmla="*/ 775196 h 787319"/>
              <a:gd name="connsiteX6" fmla="*/ 1076 w 1182435"/>
              <a:gd name="connsiteY6" fmla="*/ 375206 h 787319"/>
              <a:gd name="connsiteX7" fmla="*/ 172526 w 1182435"/>
              <a:gd name="connsiteY7" fmla="*/ 387906 h 787319"/>
              <a:gd name="connsiteX8" fmla="*/ 509076 w 1182435"/>
              <a:gd name="connsiteY8" fmla="*/ 597456 h 787319"/>
              <a:gd name="connsiteX9" fmla="*/ 794826 w 1182435"/>
              <a:gd name="connsiteY9" fmla="*/ 400606 h 787319"/>
              <a:gd name="connsiteX10" fmla="*/ 505891 w 1182435"/>
              <a:gd name="connsiteY10" fmla="*/ 194201 h 787319"/>
              <a:gd name="connsiteX11" fmla="*/ 172526 w 1182435"/>
              <a:gd name="connsiteY11" fmla="*/ 387906 h 787319"/>
              <a:gd name="connsiteX0" fmla="*/ 159 w 1181518"/>
              <a:gd name="connsiteY0" fmla="*/ 375230 h 799781"/>
              <a:gd name="connsiteX1" fmla="*/ 457200 w 1181518"/>
              <a:gd name="connsiteY1" fmla="*/ 3745 h 799781"/>
              <a:gd name="connsiteX2" fmla="*/ 901859 w 1181518"/>
              <a:gd name="connsiteY2" fmla="*/ 172031 h 799781"/>
              <a:gd name="connsiteX3" fmla="*/ 1181259 w 1181518"/>
              <a:gd name="connsiteY3" fmla="*/ 400630 h 799781"/>
              <a:gd name="connsiteX4" fmla="*/ 889159 w 1181518"/>
              <a:gd name="connsiteY4" fmla="*/ 629231 h 799781"/>
              <a:gd name="connsiteX5" fmla="*/ 454015 w 1181518"/>
              <a:gd name="connsiteY5" fmla="*/ 787960 h 799781"/>
              <a:gd name="connsiteX6" fmla="*/ 159 w 1181518"/>
              <a:gd name="connsiteY6" fmla="*/ 375230 h 799781"/>
              <a:gd name="connsiteX7" fmla="*/ 171609 w 1181518"/>
              <a:gd name="connsiteY7" fmla="*/ 387930 h 799781"/>
              <a:gd name="connsiteX8" fmla="*/ 508159 w 1181518"/>
              <a:gd name="connsiteY8" fmla="*/ 597480 h 799781"/>
              <a:gd name="connsiteX9" fmla="*/ 793909 w 1181518"/>
              <a:gd name="connsiteY9" fmla="*/ 400630 h 799781"/>
              <a:gd name="connsiteX10" fmla="*/ 504974 w 1181518"/>
              <a:gd name="connsiteY10" fmla="*/ 194225 h 799781"/>
              <a:gd name="connsiteX11" fmla="*/ 171609 w 1181518"/>
              <a:gd name="connsiteY11" fmla="*/ 387930 h 799781"/>
              <a:gd name="connsiteX0" fmla="*/ 159 w 1181518"/>
              <a:gd name="connsiteY0" fmla="*/ 378958 h 803509"/>
              <a:gd name="connsiteX1" fmla="*/ 457200 w 1181518"/>
              <a:gd name="connsiteY1" fmla="*/ 7473 h 803509"/>
              <a:gd name="connsiteX2" fmla="*/ 901859 w 1181518"/>
              <a:gd name="connsiteY2" fmla="*/ 175759 h 803509"/>
              <a:gd name="connsiteX3" fmla="*/ 1181259 w 1181518"/>
              <a:gd name="connsiteY3" fmla="*/ 404358 h 803509"/>
              <a:gd name="connsiteX4" fmla="*/ 889159 w 1181518"/>
              <a:gd name="connsiteY4" fmla="*/ 632959 h 803509"/>
              <a:gd name="connsiteX5" fmla="*/ 454015 w 1181518"/>
              <a:gd name="connsiteY5" fmla="*/ 791688 h 803509"/>
              <a:gd name="connsiteX6" fmla="*/ 159 w 1181518"/>
              <a:gd name="connsiteY6" fmla="*/ 378958 h 803509"/>
              <a:gd name="connsiteX7" fmla="*/ 171609 w 1181518"/>
              <a:gd name="connsiteY7" fmla="*/ 391658 h 803509"/>
              <a:gd name="connsiteX8" fmla="*/ 508159 w 1181518"/>
              <a:gd name="connsiteY8" fmla="*/ 601208 h 803509"/>
              <a:gd name="connsiteX9" fmla="*/ 793909 w 1181518"/>
              <a:gd name="connsiteY9" fmla="*/ 404358 h 803509"/>
              <a:gd name="connsiteX10" fmla="*/ 504974 w 1181518"/>
              <a:gd name="connsiteY10" fmla="*/ 197953 h 803509"/>
              <a:gd name="connsiteX11" fmla="*/ 171609 w 1181518"/>
              <a:gd name="connsiteY11" fmla="*/ 391658 h 80350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1 w 1187730"/>
              <a:gd name="connsiteY0" fmla="*/ 396746 h 797476"/>
              <a:gd name="connsiteX1" fmla="*/ 463412 w 1187730"/>
              <a:gd name="connsiteY1" fmla="*/ 6151 h 797476"/>
              <a:gd name="connsiteX2" fmla="*/ 908071 w 1187730"/>
              <a:gd name="connsiteY2" fmla="*/ 174437 h 797476"/>
              <a:gd name="connsiteX3" fmla="*/ 1187471 w 1187730"/>
              <a:gd name="connsiteY3" fmla="*/ 403036 h 797476"/>
              <a:gd name="connsiteX4" fmla="*/ 895371 w 1187730"/>
              <a:gd name="connsiteY4" fmla="*/ 631637 h 797476"/>
              <a:gd name="connsiteX5" fmla="*/ 460227 w 1187730"/>
              <a:gd name="connsiteY5" fmla="*/ 790366 h 797476"/>
              <a:gd name="connsiteX6" fmla="*/ 1 w 1187730"/>
              <a:gd name="connsiteY6" fmla="*/ 396746 h 797476"/>
              <a:gd name="connsiteX7" fmla="*/ 177821 w 1187730"/>
              <a:gd name="connsiteY7" fmla="*/ 390336 h 797476"/>
              <a:gd name="connsiteX8" fmla="*/ 514371 w 1187730"/>
              <a:gd name="connsiteY8" fmla="*/ 599886 h 797476"/>
              <a:gd name="connsiteX9" fmla="*/ 800121 w 1187730"/>
              <a:gd name="connsiteY9" fmla="*/ 403036 h 797476"/>
              <a:gd name="connsiteX10" fmla="*/ 511186 w 1187730"/>
              <a:gd name="connsiteY10" fmla="*/ 196631 h 797476"/>
              <a:gd name="connsiteX11" fmla="*/ 177821 w 1187730"/>
              <a:gd name="connsiteY11" fmla="*/ 390336 h 797476"/>
              <a:gd name="connsiteX0" fmla="*/ 1 w 1187730"/>
              <a:gd name="connsiteY0" fmla="*/ 390777 h 791507"/>
              <a:gd name="connsiteX1" fmla="*/ 463412 w 1187730"/>
              <a:gd name="connsiteY1" fmla="*/ 182 h 791507"/>
              <a:gd name="connsiteX2" fmla="*/ 908071 w 1187730"/>
              <a:gd name="connsiteY2" fmla="*/ 168468 h 791507"/>
              <a:gd name="connsiteX3" fmla="*/ 1187471 w 1187730"/>
              <a:gd name="connsiteY3" fmla="*/ 397067 h 791507"/>
              <a:gd name="connsiteX4" fmla="*/ 895371 w 1187730"/>
              <a:gd name="connsiteY4" fmla="*/ 625668 h 791507"/>
              <a:gd name="connsiteX5" fmla="*/ 460227 w 1187730"/>
              <a:gd name="connsiteY5" fmla="*/ 784397 h 791507"/>
              <a:gd name="connsiteX6" fmla="*/ 1 w 1187730"/>
              <a:gd name="connsiteY6" fmla="*/ 390777 h 791507"/>
              <a:gd name="connsiteX7" fmla="*/ 177821 w 1187730"/>
              <a:gd name="connsiteY7" fmla="*/ 384367 h 791507"/>
              <a:gd name="connsiteX8" fmla="*/ 514371 w 1187730"/>
              <a:gd name="connsiteY8" fmla="*/ 593917 h 791507"/>
              <a:gd name="connsiteX9" fmla="*/ 800121 w 1187730"/>
              <a:gd name="connsiteY9" fmla="*/ 397067 h 791507"/>
              <a:gd name="connsiteX10" fmla="*/ 511186 w 1187730"/>
              <a:gd name="connsiteY10" fmla="*/ 190662 h 791507"/>
              <a:gd name="connsiteX11" fmla="*/ 177821 w 1187730"/>
              <a:gd name="connsiteY11" fmla="*/ 384367 h 791507"/>
              <a:gd name="connsiteX0" fmla="*/ 117 w 1187846"/>
              <a:gd name="connsiteY0" fmla="*/ 371704 h 772434"/>
              <a:gd name="connsiteX1" fmla="*/ 425308 w 1187846"/>
              <a:gd name="connsiteY1" fmla="*/ 219 h 772434"/>
              <a:gd name="connsiteX2" fmla="*/ 908187 w 1187846"/>
              <a:gd name="connsiteY2" fmla="*/ 149395 h 772434"/>
              <a:gd name="connsiteX3" fmla="*/ 1187587 w 1187846"/>
              <a:gd name="connsiteY3" fmla="*/ 377994 h 772434"/>
              <a:gd name="connsiteX4" fmla="*/ 895487 w 1187846"/>
              <a:gd name="connsiteY4" fmla="*/ 606595 h 772434"/>
              <a:gd name="connsiteX5" fmla="*/ 460343 w 1187846"/>
              <a:gd name="connsiteY5" fmla="*/ 765324 h 772434"/>
              <a:gd name="connsiteX6" fmla="*/ 117 w 1187846"/>
              <a:gd name="connsiteY6" fmla="*/ 371704 h 772434"/>
              <a:gd name="connsiteX7" fmla="*/ 177937 w 1187846"/>
              <a:gd name="connsiteY7" fmla="*/ 365294 h 772434"/>
              <a:gd name="connsiteX8" fmla="*/ 514487 w 1187846"/>
              <a:gd name="connsiteY8" fmla="*/ 574844 h 772434"/>
              <a:gd name="connsiteX9" fmla="*/ 800237 w 1187846"/>
              <a:gd name="connsiteY9" fmla="*/ 377994 h 772434"/>
              <a:gd name="connsiteX10" fmla="*/ 511302 w 1187846"/>
              <a:gd name="connsiteY10" fmla="*/ 171589 h 772434"/>
              <a:gd name="connsiteX11" fmla="*/ 177937 w 1187846"/>
              <a:gd name="connsiteY11" fmla="*/ 365294 h 772434"/>
              <a:gd name="connsiteX0" fmla="*/ 236 w 1187965"/>
              <a:gd name="connsiteY0" fmla="*/ 371520 h 772250"/>
              <a:gd name="connsiteX1" fmla="*/ 425427 w 1187965"/>
              <a:gd name="connsiteY1" fmla="*/ 35 h 772250"/>
              <a:gd name="connsiteX2" fmla="*/ 908306 w 1187965"/>
              <a:gd name="connsiteY2" fmla="*/ 149211 h 772250"/>
              <a:gd name="connsiteX3" fmla="*/ 1187706 w 1187965"/>
              <a:gd name="connsiteY3" fmla="*/ 377810 h 772250"/>
              <a:gd name="connsiteX4" fmla="*/ 895606 w 1187965"/>
              <a:gd name="connsiteY4" fmla="*/ 606411 h 772250"/>
              <a:gd name="connsiteX5" fmla="*/ 460462 w 1187965"/>
              <a:gd name="connsiteY5" fmla="*/ 765140 h 772250"/>
              <a:gd name="connsiteX6" fmla="*/ 236 w 1187965"/>
              <a:gd name="connsiteY6" fmla="*/ 371520 h 772250"/>
              <a:gd name="connsiteX7" fmla="*/ 178056 w 1187965"/>
              <a:gd name="connsiteY7" fmla="*/ 365110 h 772250"/>
              <a:gd name="connsiteX8" fmla="*/ 514606 w 1187965"/>
              <a:gd name="connsiteY8" fmla="*/ 574660 h 772250"/>
              <a:gd name="connsiteX9" fmla="*/ 800356 w 1187965"/>
              <a:gd name="connsiteY9" fmla="*/ 377810 h 772250"/>
              <a:gd name="connsiteX10" fmla="*/ 511421 w 1187965"/>
              <a:gd name="connsiteY10" fmla="*/ 171405 h 772250"/>
              <a:gd name="connsiteX11" fmla="*/ 178056 w 1187965"/>
              <a:gd name="connsiteY11" fmla="*/ 365110 h 772250"/>
              <a:gd name="connsiteX0" fmla="*/ 0 w 1187729"/>
              <a:gd name="connsiteY0" fmla="*/ 371520 h 766165"/>
              <a:gd name="connsiteX1" fmla="*/ 425191 w 1187729"/>
              <a:gd name="connsiteY1" fmla="*/ 35 h 766165"/>
              <a:gd name="connsiteX2" fmla="*/ 908070 w 1187729"/>
              <a:gd name="connsiteY2" fmla="*/ 149211 h 766165"/>
              <a:gd name="connsiteX3" fmla="*/ 1187470 w 1187729"/>
              <a:gd name="connsiteY3" fmla="*/ 377810 h 766165"/>
              <a:gd name="connsiteX4" fmla="*/ 895370 w 1187729"/>
              <a:gd name="connsiteY4" fmla="*/ 606411 h 766165"/>
              <a:gd name="connsiteX5" fmla="*/ 425191 w 1187729"/>
              <a:gd name="connsiteY5" fmla="*/ 758770 h 766165"/>
              <a:gd name="connsiteX6" fmla="*/ 0 w 1187729"/>
              <a:gd name="connsiteY6" fmla="*/ 371520 h 766165"/>
              <a:gd name="connsiteX7" fmla="*/ 177820 w 1187729"/>
              <a:gd name="connsiteY7" fmla="*/ 365110 h 766165"/>
              <a:gd name="connsiteX8" fmla="*/ 514370 w 1187729"/>
              <a:gd name="connsiteY8" fmla="*/ 574660 h 766165"/>
              <a:gd name="connsiteX9" fmla="*/ 800120 w 1187729"/>
              <a:gd name="connsiteY9" fmla="*/ 377810 h 766165"/>
              <a:gd name="connsiteX10" fmla="*/ 511185 w 1187729"/>
              <a:gd name="connsiteY10" fmla="*/ 171405 h 766165"/>
              <a:gd name="connsiteX11" fmla="*/ 177820 w 1187729"/>
              <a:gd name="connsiteY11" fmla="*/ 365110 h 766165"/>
              <a:gd name="connsiteX0" fmla="*/ 0 w 1187729"/>
              <a:gd name="connsiteY0" fmla="*/ 371520 h 758904"/>
              <a:gd name="connsiteX1" fmla="*/ 425191 w 1187729"/>
              <a:gd name="connsiteY1" fmla="*/ 35 h 758904"/>
              <a:gd name="connsiteX2" fmla="*/ 908070 w 1187729"/>
              <a:gd name="connsiteY2" fmla="*/ 149211 h 758904"/>
              <a:gd name="connsiteX3" fmla="*/ 1187470 w 1187729"/>
              <a:gd name="connsiteY3" fmla="*/ 377810 h 758904"/>
              <a:gd name="connsiteX4" fmla="*/ 895370 w 1187729"/>
              <a:gd name="connsiteY4" fmla="*/ 606411 h 758904"/>
              <a:gd name="connsiteX5" fmla="*/ 425191 w 1187729"/>
              <a:gd name="connsiteY5" fmla="*/ 758770 h 758904"/>
              <a:gd name="connsiteX6" fmla="*/ 0 w 1187729"/>
              <a:gd name="connsiteY6" fmla="*/ 371520 h 758904"/>
              <a:gd name="connsiteX7" fmla="*/ 177820 w 1187729"/>
              <a:gd name="connsiteY7" fmla="*/ 365110 h 758904"/>
              <a:gd name="connsiteX8" fmla="*/ 514370 w 1187729"/>
              <a:gd name="connsiteY8" fmla="*/ 574660 h 758904"/>
              <a:gd name="connsiteX9" fmla="*/ 800120 w 1187729"/>
              <a:gd name="connsiteY9" fmla="*/ 377810 h 758904"/>
              <a:gd name="connsiteX10" fmla="*/ 511185 w 1187729"/>
              <a:gd name="connsiteY10" fmla="*/ 171405 h 758904"/>
              <a:gd name="connsiteX11" fmla="*/ 177820 w 1187729"/>
              <a:gd name="connsiteY11" fmla="*/ 365110 h 758904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63199"/>
              <a:gd name="connsiteX1" fmla="*/ 425191 w 1187729"/>
              <a:gd name="connsiteY1" fmla="*/ 35 h 763199"/>
              <a:gd name="connsiteX2" fmla="*/ 908070 w 1187729"/>
              <a:gd name="connsiteY2" fmla="*/ 149211 h 763199"/>
              <a:gd name="connsiteX3" fmla="*/ 1187470 w 1187729"/>
              <a:gd name="connsiteY3" fmla="*/ 377810 h 763199"/>
              <a:gd name="connsiteX4" fmla="*/ 895370 w 1187729"/>
              <a:gd name="connsiteY4" fmla="*/ 568192 h 763199"/>
              <a:gd name="connsiteX5" fmla="*/ 425191 w 1187729"/>
              <a:gd name="connsiteY5" fmla="*/ 758770 h 763199"/>
              <a:gd name="connsiteX6" fmla="*/ 0 w 1187729"/>
              <a:gd name="connsiteY6" fmla="*/ 371520 h 763199"/>
              <a:gd name="connsiteX7" fmla="*/ 177820 w 1187729"/>
              <a:gd name="connsiteY7" fmla="*/ 365110 h 763199"/>
              <a:gd name="connsiteX8" fmla="*/ 514370 w 1187729"/>
              <a:gd name="connsiteY8" fmla="*/ 574660 h 763199"/>
              <a:gd name="connsiteX9" fmla="*/ 800120 w 1187729"/>
              <a:gd name="connsiteY9" fmla="*/ 377810 h 763199"/>
              <a:gd name="connsiteX10" fmla="*/ 511185 w 1187729"/>
              <a:gd name="connsiteY10" fmla="*/ 171405 h 763199"/>
              <a:gd name="connsiteX11" fmla="*/ 177820 w 1187729"/>
              <a:gd name="connsiteY11" fmla="*/ 365110 h 763199"/>
              <a:gd name="connsiteX0" fmla="*/ 0 w 1187729"/>
              <a:gd name="connsiteY0" fmla="*/ 371520 h 761049"/>
              <a:gd name="connsiteX1" fmla="*/ 425191 w 1187729"/>
              <a:gd name="connsiteY1" fmla="*/ 35 h 761049"/>
              <a:gd name="connsiteX2" fmla="*/ 908070 w 1187729"/>
              <a:gd name="connsiteY2" fmla="*/ 149211 h 761049"/>
              <a:gd name="connsiteX3" fmla="*/ 1187470 w 1187729"/>
              <a:gd name="connsiteY3" fmla="*/ 377810 h 761049"/>
              <a:gd name="connsiteX4" fmla="*/ 895370 w 1187729"/>
              <a:gd name="connsiteY4" fmla="*/ 568192 h 761049"/>
              <a:gd name="connsiteX5" fmla="*/ 425191 w 1187729"/>
              <a:gd name="connsiteY5" fmla="*/ 758770 h 761049"/>
              <a:gd name="connsiteX6" fmla="*/ 0 w 1187729"/>
              <a:gd name="connsiteY6" fmla="*/ 371520 h 761049"/>
              <a:gd name="connsiteX7" fmla="*/ 177820 w 1187729"/>
              <a:gd name="connsiteY7" fmla="*/ 365110 h 761049"/>
              <a:gd name="connsiteX8" fmla="*/ 514370 w 1187729"/>
              <a:gd name="connsiteY8" fmla="*/ 574660 h 761049"/>
              <a:gd name="connsiteX9" fmla="*/ 800120 w 1187729"/>
              <a:gd name="connsiteY9" fmla="*/ 377810 h 761049"/>
              <a:gd name="connsiteX10" fmla="*/ 511185 w 1187729"/>
              <a:gd name="connsiteY10" fmla="*/ 171405 h 761049"/>
              <a:gd name="connsiteX11" fmla="*/ 177820 w 1187729"/>
              <a:gd name="connsiteY11" fmla="*/ 365110 h 761049"/>
              <a:gd name="connsiteX0" fmla="*/ 0 w 1187640"/>
              <a:gd name="connsiteY0" fmla="*/ 371520 h 761825"/>
              <a:gd name="connsiteX1" fmla="*/ 425191 w 1187640"/>
              <a:gd name="connsiteY1" fmla="*/ 35 h 761825"/>
              <a:gd name="connsiteX2" fmla="*/ 908070 w 1187640"/>
              <a:gd name="connsiteY2" fmla="*/ 149211 h 761825"/>
              <a:gd name="connsiteX3" fmla="*/ 1187470 w 1187640"/>
              <a:gd name="connsiteY3" fmla="*/ 377810 h 761825"/>
              <a:gd name="connsiteX4" fmla="*/ 898555 w 1187640"/>
              <a:gd name="connsiteY4" fmla="*/ 542712 h 761825"/>
              <a:gd name="connsiteX5" fmla="*/ 425191 w 1187640"/>
              <a:gd name="connsiteY5" fmla="*/ 758770 h 761825"/>
              <a:gd name="connsiteX6" fmla="*/ 0 w 1187640"/>
              <a:gd name="connsiteY6" fmla="*/ 371520 h 761825"/>
              <a:gd name="connsiteX7" fmla="*/ 177820 w 1187640"/>
              <a:gd name="connsiteY7" fmla="*/ 365110 h 761825"/>
              <a:gd name="connsiteX8" fmla="*/ 514370 w 1187640"/>
              <a:gd name="connsiteY8" fmla="*/ 574660 h 761825"/>
              <a:gd name="connsiteX9" fmla="*/ 800120 w 1187640"/>
              <a:gd name="connsiteY9" fmla="*/ 377810 h 761825"/>
              <a:gd name="connsiteX10" fmla="*/ 511185 w 1187640"/>
              <a:gd name="connsiteY10" fmla="*/ 171405 h 761825"/>
              <a:gd name="connsiteX11" fmla="*/ 177820 w 1187640"/>
              <a:gd name="connsiteY11" fmla="*/ 365110 h 761825"/>
              <a:gd name="connsiteX0" fmla="*/ 0 w 1187640"/>
              <a:gd name="connsiteY0" fmla="*/ 371520 h 760381"/>
              <a:gd name="connsiteX1" fmla="*/ 425191 w 1187640"/>
              <a:gd name="connsiteY1" fmla="*/ 35 h 760381"/>
              <a:gd name="connsiteX2" fmla="*/ 908070 w 1187640"/>
              <a:gd name="connsiteY2" fmla="*/ 149211 h 760381"/>
              <a:gd name="connsiteX3" fmla="*/ 1187470 w 1187640"/>
              <a:gd name="connsiteY3" fmla="*/ 377810 h 760381"/>
              <a:gd name="connsiteX4" fmla="*/ 898555 w 1187640"/>
              <a:gd name="connsiteY4" fmla="*/ 542712 h 760381"/>
              <a:gd name="connsiteX5" fmla="*/ 425191 w 1187640"/>
              <a:gd name="connsiteY5" fmla="*/ 758770 h 760381"/>
              <a:gd name="connsiteX6" fmla="*/ 0 w 1187640"/>
              <a:gd name="connsiteY6" fmla="*/ 371520 h 760381"/>
              <a:gd name="connsiteX7" fmla="*/ 177820 w 1187640"/>
              <a:gd name="connsiteY7" fmla="*/ 365110 h 760381"/>
              <a:gd name="connsiteX8" fmla="*/ 514370 w 1187640"/>
              <a:gd name="connsiteY8" fmla="*/ 574660 h 760381"/>
              <a:gd name="connsiteX9" fmla="*/ 800120 w 1187640"/>
              <a:gd name="connsiteY9" fmla="*/ 377810 h 760381"/>
              <a:gd name="connsiteX10" fmla="*/ 511185 w 1187640"/>
              <a:gd name="connsiteY10" fmla="*/ 171405 h 760381"/>
              <a:gd name="connsiteX11" fmla="*/ 177820 w 1187640"/>
              <a:gd name="connsiteY11" fmla="*/ 365110 h 760381"/>
              <a:gd name="connsiteX0" fmla="*/ 0 w 1187488"/>
              <a:gd name="connsiteY0" fmla="*/ 373802 h 762663"/>
              <a:gd name="connsiteX1" fmla="*/ 425191 w 1187488"/>
              <a:gd name="connsiteY1" fmla="*/ 2317 h 762663"/>
              <a:gd name="connsiteX2" fmla="*/ 901700 w 1187488"/>
              <a:gd name="connsiteY2" fmla="*/ 224747 h 762663"/>
              <a:gd name="connsiteX3" fmla="*/ 1187470 w 1187488"/>
              <a:gd name="connsiteY3" fmla="*/ 380092 h 762663"/>
              <a:gd name="connsiteX4" fmla="*/ 898555 w 1187488"/>
              <a:gd name="connsiteY4" fmla="*/ 544994 h 762663"/>
              <a:gd name="connsiteX5" fmla="*/ 425191 w 1187488"/>
              <a:gd name="connsiteY5" fmla="*/ 761052 h 762663"/>
              <a:gd name="connsiteX6" fmla="*/ 0 w 1187488"/>
              <a:gd name="connsiteY6" fmla="*/ 373802 h 762663"/>
              <a:gd name="connsiteX7" fmla="*/ 177820 w 1187488"/>
              <a:gd name="connsiteY7" fmla="*/ 367392 h 762663"/>
              <a:gd name="connsiteX8" fmla="*/ 514370 w 1187488"/>
              <a:gd name="connsiteY8" fmla="*/ 576942 h 762663"/>
              <a:gd name="connsiteX9" fmla="*/ 800120 w 1187488"/>
              <a:gd name="connsiteY9" fmla="*/ 380092 h 762663"/>
              <a:gd name="connsiteX10" fmla="*/ 511185 w 1187488"/>
              <a:gd name="connsiteY10" fmla="*/ 173687 h 762663"/>
              <a:gd name="connsiteX11" fmla="*/ 177820 w 1187488"/>
              <a:gd name="connsiteY11" fmla="*/ 367392 h 762663"/>
              <a:gd name="connsiteX0" fmla="*/ 0 w 1187488"/>
              <a:gd name="connsiteY0" fmla="*/ 371782 h 760643"/>
              <a:gd name="connsiteX1" fmla="*/ 425191 w 1187488"/>
              <a:gd name="connsiteY1" fmla="*/ 297 h 760643"/>
              <a:gd name="connsiteX2" fmla="*/ 901700 w 1187488"/>
              <a:gd name="connsiteY2" fmla="*/ 222727 h 760643"/>
              <a:gd name="connsiteX3" fmla="*/ 1187470 w 1187488"/>
              <a:gd name="connsiteY3" fmla="*/ 378072 h 760643"/>
              <a:gd name="connsiteX4" fmla="*/ 898555 w 1187488"/>
              <a:gd name="connsiteY4" fmla="*/ 542974 h 760643"/>
              <a:gd name="connsiteX5" fmla="*/ 425191 w 1187488"/>
              <a:gd name="connsiteY5" fmla="*/ 759032 h 760643"/>
              <a:gd name="connsiteX6" fmla="*/ 0 w 1187488"/>
              <a:gd name="connsiteY6" fmla="*/ 371782 h 760643"/>
              <a:gd name="connsiteX7" fmla="*/ 177820 w 1187488"/>
              <a:gd name="connsiteY7" fmla="*/ 365372 h 760643"/>
              <a:gd name="connsiteX8" fmla="*/ 514370 w 1187488"/>
              <a:gd name="connsiteY8" fmla="*/ 574922 h 760643"/>
              <a:gd name="connsiteX9" fmla="*/ 800120 w 1187488"/>
              <a:gd name="connsiteY9" fmla="*/ 378072 h 760643"/>
              <a:gd name="connsiteX10" fmla="*/ 511185 w 1187488"/>
              <a:gd name="connsiteY10" fmla="*/ 171667 h 760643"/>
              <a:gd name="connsiteX11" fmla="*/ 177820 w 1187488"/>
              <a:gd name="connsiteY11" fmla="*/ 365372 h 760643"/>
              <a:gd name="connsiteX0" fmla="*/ 0 w 1187488"/>
              <a:gd name="connsiteY0" fmla="*/ 373659 h 762520"/>
              <a:gd name="connsiteX1" fmla="*/ 425191 w 1187488"/>
              <a:gd name="connsiteY1" fmla="*/ 2174 h 762520"/>
              <a:gd name="connsiteX2" fmla="*/ 901700 w 1187488"/>
              <a:gd name="connsiteY2" fmla="*/ 224604 h 762520"/>
              <a:gd name="connsiteX3" fmla="*/ 1187470 w 1187488"/>
              <a:gd name="connsiteY3" fmla="*/ 379949 h 762520"/>
              <a:gd name="connsiteX4" fmla="*/ 898555 w 1187488"/>
              <a:gd name="connsiteY4" fmla="*/ 544851 h 762520"/>
              <a:gd name="connsiteX5" fmla="*/ 425191 w 1187488"/>
              <a:gd name="connsiteY5" fmla="*/ 760909 h 762520"/>
              <a:gd name="connsiteX6" fmla="*/ 0 w 1187488"/>
              <a:gd name="connsiteY6" fmla="*/ 373659 h 762520"/>
              <a:gd name="connsiteX7" fmla="*/ 177820 w 1187488"/>
              <a:gd name="connsiteY7" fmla="*/ 367249 h 762520"/>
              <a:gd name="connsiteX8" fmla="*/ 514370 w 1187488"/>
              <a:gd name="connsiteY8" fmla="*/ 576799 h 762520"/>
              <a:gd name="connsiteX9" fmla="*/ 800120 w 1187488"/>
              <a:gd name="connsiteY9" fmla="*/ 379949 h 762520"/>
              <a:gd name="connsiteX10" fmla="*/ 511185 w 1187488"/>
              <a:gd name="connsiteY10" fmla="*/ 173544 h 762520"/>
              <a:gd name="connsiteX11" fmla="*/ 177820 w 1187488"/>
              <a:gd name="connsiteY11" fmla="*/ 367249 h 762520"/>
              <a:gd name="connsiteX0" fmla="*/ 0 w 1187488"/>
              <a:gd name="connsiteY0" fmla="*/ 374109 h 762970"/>
              <a:gd name="connsiteX1" fmla="*/ 425191 w 1187488"/>
              <a:gd name="connsiteY1" fmla="*/ 2624 h 762970"/>
              <a:gd name="connsiteX2" fmla="*/ 901700 w 1187488"/>
              <a:gd name="connsiteY2" fmla="*/ 225054 h 762970"/>
              <a:gd name="connsiteX3" fmla="*/ 1187470 w 1187488"/>
              <a:gd name="connsiteY3" fmla="*/ 380399 h 762970"/>
              <a:gd name="connsiteX4" fmla="*/ 898555 w 1187488"/>
              <a:gd name="connsiteY4" fmla="*/ 545301 h 762970"/>
              <a:gd name="connsiteX5" fmla="*/ 425191 w 1187488"/>
              <a:gd name="connsiteY5" fmla="*/ 761359 h 762970"/>
              <a:gd name="connsiteX6" fmla="*/ 0 w 1187488"/>
              <a:gd name="connsiteY6" fmla="*/ 374109 h 762970"/>
              <a:gd name="connsiteX7" fmla="*/ 177820 w 1187488"/>
              <a:gd name="connsiteY7" fmla="*/ 367699 h 762970"/>
              <a:gd name="connsiteX8" fmla="*/ 514370 w 1187488"/>
              <a:gd name="connsiteY8" fmla="*/ 577249 h 762970"/>
              <a:gd name="connsiteX9" fmla="*/ 800120 w 1187488"/>
              <a:gd name="connsiteY9" fmla="*/ 380399 h 762970"/>
              <a:gd name="connsiteX10" fmla="*/ 511185 w 1187488"/>
              <a:gd name="connsiteY10" fmla="*/ 173994 h 762970"/>
              <a:gd name="connsiteX11" fmla="*/ 177820 w 1187488"/>
              <a:gd name="connsiteY11" fmla="*/ 367699 h 76297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  <a:gd name="connsiteX0" fmla="*/ 0 w 1188236"/>
              <a:gd name="connsiteY0" fmla="*/ 374109 h 765790"/>
              <a:gd name="connsiteX1" fmla="*/ 425191 w 1188236"/>
              <a:gd name="connsiteY1" fmla="*/ 2624 h 765790"/>
              <a:gd name="connsiteX2" fmla="*/ 901700 w 1188236"/>
              <a:gd name="connsiteY2" fmla="*/ 225054 h 765790"/>
              <a:gd name="connsiteX3" fmla="*/ 1187470 w 1188236"/>
              <a:gd name="connsiteY3" fmla="*/ 380399 h 765790"/>
              <a:gd name="connsiteX4" fmla="*/ 898555 w 1188236"/>
              <a:gd name="connsiteY4" fmla="*/ 545301 h 765790"/>
              <a:gd name="connsiteX5" fmla="*/ 425191 w 1188236"/>
              <a:gd name="connsiteY5" fmla="*/ 761359 h 765790"/>
              <a:gd name="connsiteX6" fmla="*/ 0 w 1188236"/>
              <a:gd name="connsiteY6" fmla="*/ 374109 h 765790"/>
              <a:gd name="connsiteX7" fmla="*/ 177820 w 1188236"/>
              <a:gd name="connsiteY7" fmla="*/ 367699 h 765790"/>
              <a:gd name="connsiteX8" fmla="*/ 514370 w 1188236"/>
              <a:gd name="connsiteY8" fmla="*/ 577249 h 765790"/>
              <a:gd name="connsiteX9" fmla="*/ 800120 w 1188236"/>
              <a:gd name="connsiteY9" fmla="*/ 380399 h 765790"/>
              <a:gd name="connsiteX10" fmla="*/ 511185 w 1188236"/>
              <a:gd name="connsiteY10" fmla="*/ 173994 h 765790"/>
              <a:gd name="connsiteX11" fmla="*/ 177820 w 1188236"/>
              <a:gd name="connsiteY11" fmla="*/ 367699 h 76579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7488" h="765790">
                <a:moveTo>
                  <a:pt x="0" y="374109"/>
                </a:moveTo>
                <a:cubicBezTo>
                  <a:pt x="0" y="247653"/>
                  <a:pt x="153880" y="-29864"/>
                  <a:pt x="425191" y="2624"/>
                </a:cubicBezTo>
                <a:cubicBezTo>
                  <a:pt x="696502" y="35112"/>
                  <a:pt x="789517" y="159437"/>
                  <a:pt x="901700" y="225054"/>
                </a:cubicBezTo>
                <a:cubicBezTo>
                  <a:pt x="1178983" y="201771"/>
                  <a:pt x="1187994" y="253771"/>
                  <a:pt x="1187470" y="380399"/>
                </a:cubicBezTo>
                <a:cubicBezTo>
                  <a:pt x="1186946" y="507027"/>
                  <a:pt x="1201238" y="543184"/>
                  <a:pt x="898555" y="545301"/>
                </a:cubicBezTo>
                <a:cubicBezTo>
                  <a:pt x="786372" y="610918"/>
                  <a:pt x="721458" y="716637"/>
                  <a:pt x="425191" y="761359"/>
                </a:cubicBezTo>
                <a:cubicBezTo>
                  <a:pt x="128924" y="806081"/>
                  <a:pt x="0" y="500565"/>
                  <a:pt x="0" y="374109"/>
                </a:cubicBezTo>
                <a:close/>
                <a:moveTo>
                  <a:pt x="177820" y="367699"/>
                </a:moveTo>
                <a:cubicBezTo>
                  <a:pt x="178351" y="434908"/>
                  <a:pt x="251405" y="657941"/>
                  <a:pt x="514370" y="577249"/>
                </a:cubicBezTo>
                <a:cubicBezTo>
                  <a:pt x="777335" y="496557"/>
                  <a:pt x="800120" y="422232"/>
                  <a:pt x="800120" y="380399"/>
                </a:cubicBezTo>
                <a:cubicBezTo>
                  <a:pt x="803305" y="338566"/>
                  <a:pt x="742300" y="255734"/>
                  <a:pt x="511185" y="173994"/>
                </a:cubicBezTo>
                <a:cubicBezTo>
                  <a:pt x="280070" y="92254"/>
                  <a:pt x="177289" y="300490"/>
                  <a:pt x="177820" y="367699"/>
                </a:cubicBezTo>
                <a:close/>
              </a:path>
            </a:pathLst>
          </a:custGeom>
          <a:gradFill flip="none" rotWithShape="1">
            <a:gsLst>
              <a:gs pos="76000">
                <a:srgbClr val="FFFFFF"/>
              </a:gs>
              <a:gs pos="96000">
                <a:schemeClr val="bg2">
                  <a:lumMod val="50000"/>
                </a:schemeClr>
              </a:gs>
              <a:gs pos="85000">
                <a:schemeClr val="bg2">
                  <a:lumMod val="75000"/>
                </a:schemeClr>
              </a:gs>
              <a:gs pos="74000">
                <a:schemeClr val="bg2">
                  <a:lumMod val="25000"/>
                </a:schemeClr>
              </a:gs>
              <a:gs pos="100000">
                <a:schemeClr val="tx1">
                  <a:lumMod val="85000"/>
                </a:schemeClr>
              </a:gs>
              <a:gs pos="50000">
                <a:schemeClr val="tx1">
                  <a:lumMod val="95000"/>
                </a:schemeClr>
              </a:gs>
              <a:gs pos="7000">
                <a:schemeClr val="bg2">
                  <a:lumMod val="25000"/>
                </a:schemeClr>
              </a:gs>
            </a:gsLst>
            <a:lin ang="0" scaled="1"/>
            <a:tileRect/>
          </a:gradFill>
          <a:ln>
            <a:solidFill>
              <a:schemeClr val="bg2">
                <a:lumMod val="50000"/>
              </a:schemeClr>
            </a:solidFill>
          </a:ln>
          <a:effectLst>
            <a:innerShdw blurRad="95250" dist="50800" dir="135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ea typeface="ＭＳ Ｐゴシック" pitchFamily="-105" charset="-128"/>
            </a:endParaRPr>
          </a:p>
        </p:txBody>
      </p:sp>
      <p:sp>
        <p:nvSpPr>
          <p:cNvPr id="60" name="Oval 84"/>
          <p:cNvSpPr>
            <a:spLocks noChangeArrowheads="1"/>
          </p:cNvSpPr>
          <p:nvPr/>
        </p:nvSpPr>
        <p:spPr bwMode="auto">
          <a:xfrm rot="1256350">
            <a:off x="5442747" y="2810360"/>
            <a:ext cx="622895" cy="152325"/>
          </a:xfrm>
          <a:prstGeom prst="ellipse">
            <a:avLst/>
          </a:prstGeom>
          <a:gradFill rotWithShape="1">
            <a:gsLst>
              <a:gs pos="0">
                <a:srgbClr val="F3F3F3">
                  <a:alpha val="54999"/>
                </a:srgbClr>
              </a:gs>
              <a:gs pos="100000">
                <a:srgbClr val="BFBFB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55" name="Donut 3"/>
          <p:cNvSpPr/>
          <p:nvPr/>
        </p:nvSpPr>
        <p:spPr bwMode="auto">
          <a:xfrm>
            <a:off x="3779912" y="2708920"/>
            <a:ext cx="1620661" cy="1161737"/>
          </a:xfrm>
          <a:custGeom>
            <a:avLst/>
            <a:gdLst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196850 w 1346200"/>
              <a:gd name="connsiteY5" fmla="*/ 3937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196850 w 1346200"/>
              <a:gd name="connsiteY9" fmla="*/ 3937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181100"/>
              <a:gd name="connsiteY0" fmla="*/ 368384 h 787556"/>
              <a:gd name="connsiteX1" fmla="*/ 508000 w 1181100"/>
              <a:gd name="connsiteY1" fmla="*/ 84 h 787556"/>
              <a:gd name="connsiteX2" fmla="*/ 1181100 w 1181100"/>
              <a:gd name="connsiteY2" fmla="*/ 393784 h 787556"/>
              <a:gd name="connsiteX3" fmla="*/ 508000 w 1181100"/>
              <a:gd name="connsiteY3" fmla="*/ 787484 h 787556"/>
              <a:gd name="connsiteX4" fmla="*/ 0 w 1181100"/>
              <a:gd name="connsiteY4" fmla="*/ 368384 h 787556"/>
              <a:gd name="connsiteX5" fmla="*/ 171450 w 1181100"/>
              <a:gd name="connsiteY5" fmla="*/ 381084 h 787556"/>
              <a:gd name="connsiteX6" fmla="*/ 508000 w 1181100"/>
              <a:gd name="connsiteY6" fmla="*/ 590634 h 787556"/>
              <a:gd name="connsiteX7" fmla="*/ 984250 w 1181100"/>
              <a:gd name="connsiteY7" fmla="*/ 393784 h 787556"/>
              <a:gd name="connsiteX8" fmla="*/ 508000 w 1181100"/>
              <a:gd name="connsiteY8" fmla="*/ 196934 h 787556"/>
              <a:gd name="connsiteX9" fmla="*/ 171450 w 1181100"/>
              <a:gd name="connsiteY9" fmla="*/ 381084 h 787556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9846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345"/>
              <a:gd name="connsiteX1" fmla="*/ 508362 w 1181462"/>
              <a:gd name="connsiteY1" fmla="*/ 3723 h 791345"/>
              <a:gd name="connsiteX2" fmla="*/ 1181462 w 1181462"/>
              <a:gd name="connsiteY2" fmla="*/ 397423 h 791345"/>
              <a:gd name="connsiteX3" fmla="*/ 508362 w 1181462"/>
              <a:gd name="connsiteY3" fmla="*/ 791123 h 791345"/>
              <a:gd name="connsiteX4" fmla="*/ 362 w 1181462"/>
              <a:gd name="connsiteY4" fmla="*/ 372023 h 791345"/>
              <a:gd name="connsiteX5" fmla="*/ 171812 w 1181462"/>
              <a:gd name="connsiteY5" fmla="*/ 384723 h 791345"/>
              <a:gd name="connsiteX6" fmla="*/ 508362 w 1181462"/>
              <a:gd name="connsiteY6" fmla="*/ 594273 h 791345"/>
              <a:gd name="connsiteX7" fmla="*/ 794112 w 1181462"/>
              <a:gd name="connsiteY7" fmla="*/ 397423 h 791345"/>
              <a:gd name="connsiteX8" fmla="*/ 508362 w 1181462"/>
              <a:gd name="connsiteY8" fmla="*/ 200573 h 791345"/>
              <a:gd name="connsiteX9" fmla="*/ 171812 w 1181462"/>
              <a:gd name="connsiteY9" fmla="*/ 384723 h 791345"/>
              <a:gd name="connsiteX0" fmla="*/ 362 w 1192915"/>
              <a:gd name="connsiteY0" fmla="*/ 389409 h 808556"/>
              <a:gd name="connsiteX1" fmla="*/ 508362 w 1192915"/>
              <a:gd name="connsiteY1" fmla="*/ 21109 h 808556"/>
              <a:gd name="connsiteX2" fmla="*/ 902062 w 1192915"/>
              <a:gd name="connsiteY2" fmla="*/ 84610 h 808556"/>
              <a:gd name="connsiteX3" fmla="*/ 1181462 w 1192915"/>
              <a:gd name="connsiteY3" fmla="*/ 414809 h 808556"/>
              <a:gd name="connsiteX4" fmla="*/ 508362 w 1192915"/>
              <a:gd name="connsiteY4" fmla="*/ 808509 h 808556"/>
              <a:gd name="connsiteX5" fmla="*/ 362 w 1192915"/>
              <a:gd name="connsiteY5" fmla="*/ 389409 h 808556"/>
              <a:gd name="connsiteX6" fmla="*/ 171812 w 1192915"/>
              <a:gd name="connsiteY6" fmla="*/ 402109 h 808556"/>
              <a:gd name="connsiteX7" fmla="*/ 508362 w 1192915"/>
              <a:gd name="connsiteY7" fmla="*/ 611659 h 808556"/>
              <a:gd name="connsiteX8" fmla="*/ 794112 w 1192915"/>
              <a:gd name="connsiteY8" fmla="*/ 414809 h 808556"/>
              <a:gd name="connsiteX9" fmla="*/ 508362 w 1192915"/>
              <a:gd name="connsiteY9" fmla="*/ 217959 h 808556"/>
              <a:gd name="connsiteX10" fmla="*/ 171812 w 1192915"/>
              <a:gd name="connsiteY10" fmla="*/ 402109 h 808556"/>
              <a:gd name="connsiteX0" fmla="*/ 362 w 1192915"/>
              <a:gd name="connsiteY0" fmla="*/ 373719 h 792864"/>
              <a:gd name="connsiteX1" fmla="*/ 508362 w 1192915"/>
              <a:gd name="connsiteY1" fmla="*/ 5419 h 792864"/>
              <a:gd name="connsiteX2" fmla="*/ 902062 w 1192915"/>
              <a:gd name="connsiteY2" fmla="*/ 170520 h 792864"/>
              <a:gd name="connsiteX3" fmla="*/ 1181462 w 1192915"/>
              <a:gd name="connsiteY3" fmla="*/ 399119 h 792864"/>
              <a:gd name="connsiteX4" fmla="*/ 508362 w 1192915"/>
              <a:gd name="connsiteY4" fmla="*/ 792819 h 792864"/>
              <a:gd name="connsiteX5" fmla="*/ 362 w 1192915"/>
              <a:gd name="connsiteY5" fmla="*/ 373719 h 792864"/>
              <a:gd name="connsiteX6" fmla="*/ 171812 w 1192915"/>
              <a:gd name="connsiteY6" fmla="*/ 386419 h 792864"/>
              <a:gd name="connsiteX7" fmla="*/ 508362 w 1192915"/>
              <a:gd name="connsiteY7" fmla="*/ 595969 h 792864"/>
              <a:gd name="connsiteX8" fmla="*/ 794112 w 1192915"/>
              <a:gd name="connsiteY8" fmla="*/ 399119 h 792864"/>
              <a:gd name="connsiteX9" fmla="*/ 508362 w 1192915"/>
              <a:gd name="connsiteY9" fmla="*/ 202269 h 792864"/>
              <a:gd name="connsiteX10" fmla="*/ 171812 w 1192915"/>
              <a:gd name="connsiteY10" fmla="*/ 386419 h 792864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566"/>
              <a:gd name="connsiteY0" fmla="*/ 373719 h 800571"/>
              <a:gd name="connsiteX1" fmla="*/ 508317 w 1181566"/>
              <a:gd name="connsiteY1" fmla="*/ 5419 h 800571"/>
              <a:gd name="connsiteX2" fmla="*/ 902017 w 1181566"/>
              <a:gd name="connsiteY2" fmla="*/ 170520 h 800571"/>
              <a:gd name="connsiteX3" fmla="*/ 1181417 w 1181566"/>
              <a:gd name="connsiteY3" fmla="*/ 399119 h 800571"/>
              <a:gd name="connsiteX4" fmla="*/ 889317 w 1181566"/>
              <a:gd name="connsiteY4" fmla="*/ 627720 h 800571"/>
              <a:gd name="connsiteX5" fmla="*/ 508317 w 1181566"/>
              <a:gd name="connsiteY5" fmla="*/ 792819 h 800571"/>
              <a:gd name="connsiteX6" fmla="*/ 317 w 1181566"/>
              <a:gd name="connsiteY6" fmla="*/ 373719 h 800571"/>
              <a:gd name="connsiteX7" fmla="*/ 171767 w 1181566"/>
              <a:gd name="connsiteY7" fmla="*/ 386419 h 800571"/>
              <a:gd name="connsiteX8" fmla="*/ 508317 w 1181566"/>
              <a:gd name="connsiteY8" fmla="*/ 595969 h 800571"/>
              <a:gd name="connsiteX9" fmla="*/ 794067 w 1181566"/>
              <a:gd name="connsiteY9" fmla="*/ 399119 h 800571"/>
              <a:gd name="connsiteX10" fmla="*/ 508317 w 1181566"/>
              <a:gd name="connsiteY10" fmla="*/ 202269 h 800571"/>
              <a:gd name="connsiteX11" fmla="*/ 171767 w 1181566"/>
              <a:gd name="connsiteY11" fmla="*/ 386419 h 800571"/>
              <a:gd name="connsiteX0" fmla="*/ 317 w 1181676"/>
              <a:gd name="connsiteY0" fmla="*/ 373719 h 800571"/>
              <a:gd name="connsiteX1" fmla="*/ 508317 w 1181676"/>
              <a:gd name="connsiteY1" fmla="*/ 5419 h 800571"/>
              <a:gd name="connsiteX2" fmla="*/ 902017 w 1181676"/>
              <a:gd name="connsiteY2" fmla="*/ 170520 h 800571"/>
              <a:gd name="connsiteX3" fmla="*/ 1181417 w 1181676"/>
              <a:gd name="connsiteY3" fmla="*/ 399119 h 800571"/>
              <a:gd name="connsiteX4" fmla="*/ 889317 w 1181676"/>
              <a:gd name="connsiteY4" fmla="*/ 627720 h 800571"/>
              <a:gd name="connsiteX5" fmla="*/ 508317 w 1181676"/>
              <a:gd name="connsiteY5" fmla="*/ 792819 h 800571"/>
              <a:gd name="connsiteX6" fmla="*/ 317 w 1181676"/>
              <a:gd name="connsiteY6" fmla="*/ 373719 h 800571"/>
              <a:gd name="connsiteX7" fmla="*/ 171767 w 1181676"/>
              <a:gd name="connsiteY7" fmla="*/ 386419 h 800571"/>
              <a:gd name="connsiteX8" fmla="*/ 508317 w 1181676"/>
              <a:gd name="connsiteY8" fmla="*/ 595969 h 800571"/>
              <a:gd name="connsiteX9" fmla="*/ 794067 w 1181676"/>
              <a:gd name="connsiteY9" fmla="*/ 399119 h 800571"/>
              <a:gd name="connsiteX10" fmla="*/ 508317 w 1181676"/>
              <a:gd name="connsiteY10" fmla="*/ 202269 h 800571"/>
              <a:gd name="connsiteX11" fmla="*/ 171767 w 1181676"/>
              <a:gd name="connsiteY11" fmla="*/ 386419 h 800571"/>
              <a:gd name="connsiteX0" fmla="*/ 351 w 1181710"/>
              <a:gd name="connsiteY0" fmla="*/ 373719 h 798379"/>
              <a:gd name="connsiteX1" fmla="*/ 508351 w 1181710"/>
              <a:gd name="connsiteY1" fmla="*/ 5419 h 798379"/>
              <a:gd name="connsiteX2" fmla="*/ 902051 w 1181710"/>
              <a:gd name="connsiteY2" fmla="*/ 170520 h 798379"/>
              <a:gd name="connsiteX3" fmla="*/ 1181451 w 1181710"/>
              <a:gd name="connsiteY3" fmla="*/ 399119 h 798379"/>
              <a:gd name="connsiteX4" fmla="*/ 889351 w 1181710"/>
              <a:gd name="connsiteY4" fmla="*/ 627720 h 798379"/>
              <a:gd name="connsiteX5" fmla="*/ 508351 w 1181710"/>
              <a:gd name="connsiteY5" fmla="*/ 792819 h 798379"/>
              <a:gd name="connsiteX6" fmla="*/ 351 w 1181710"/>
              <a:gd name="connsiteY6" fmla="*/ 373719 h 798379"/>
              <a:gd name="connsiteX7" fmla="*/ 171801 w 1181710"/>
              <a:gd name="connsiteY7" fmla="*/ 386419 h 798379"/>
              <a:gd name="connsiteX8" fmla="*/ 508351 w 1181710"/>
              <a:gd name="connsiteY8" fmla="*/ 595969 h 798379"/>
              <a:gd name="connsiteX9" fmla="*/ 794101 w 1181710"/>
              <a:gd name="connsiteY9" fmla="*/ 399119 h 798379"/>
              <a:gd name="connsiteX10" fmla="*/ 508351 w 1181710"/>
              <a:gd name="connsiteY10" fmla="*/ 202269 h 798379"/>
              <a:gd name="connsiteX11" fmla="*/ 171801 w 1181710"/>
              <a:gd name="connsiteY11" fmla="*/ 386419 h 798379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8351 w 1181710"/>
              <a:gd name="connsiteY10" fmla="*/ 197320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90552 h 815212"/>
              <a:gd name="connsiteX1" fmla="*/ 508351 w 1181710"/>
              <a:gd name="connsiteY1" fmla="*/ 22252 h 815212"/>
              <a:gd name="connsiteX2" fmla="*/ 902051 w 1181710"/>
              <a:gd name="connsiteY2" fmla="*/ 187353 h 815212"/>
              <a:gd name="connsiteX3" fmla="*/ 1181451 w 1181710"/>
              <a:gd name="connsiteY3" fmla="*/ 415952 h 815212"/>
              <a:gd name="connsiteX4" fmla="*/ 889351 w 1181710"/>
              <a:gd name="connsiteY4" fmla="*/ 644553 h 815212"/>
              <a:gd name="connsiteX5" fmla="*/ 508351 w 1181710"/>
              <a:gd name="connsiteY5" fmla="*/ 809652 h 815212"/>
              <a:gd name="connsiteX6" fmla="*/ 351 w 1181710"/>
              <a:gd name="connsiteY6" fmla="*/ 390552 h 815212"/>
              <a:gd name="connsiteX7" fmla="*/ 171801 w 1181710"/>
              <a:gd name="connsiteY7" fmla="*/ 403252 h 815212"/>
              <a:gd name="connsiteX8" fmla="*/ 508351 w 1181710"/>
              <a:gd name="connsiteY8" fmla="*/ 612802 h 815212"/>
              <a:gd name="connsiteX9" fmla="*/ 794101 w 1181710"/>
              <a:gd name="connsiteY9" fmla="*/ 415952 h 815212"/>
              <a:gd name="connsiteX10" fmla="*/ 505166 w 1181710"/>
              <a:gd name="connsiteY10" fmla="*/ 209547 h 815212"/>
              <a:gd name="connsiteX11" fmla="*/ 171801 w 1181710"/>
              <a:gd name="connsiteY11" fmla="*/ 403252 h 815212"/>
              <a:gd name="connsiteX0" fmla="*/ 215 w 1181574"/>
              <a:gd name="connsiteY0" fmla="*/ 376996 h 797132"/>
              <a:gd name="connsiteX1" fmla="*/ 457256 w 1181574"/>
              <a:gd name="connsiteY1" fmla="*/ 5511 h 797132"/>
              <a:gd name="connsiteX2" fmla="*/ 901915 w 1181574"/>
              <a:gd name="connsiteY2" fmla="*/ 173797 h 797132"/>
              <a:gd name="connsiteX3" fmla="*/ 1181315 w 1181574"/>
              <a:gd name="connsiteY3" fmla="*/ 402396 h 797132"/>
              <a:gd name="connsiteX4" fmla="*/ 889215 w 1181574"/>
              <a:gd name="connsiteY4" fmla="*/ 630997 h 797132"/>
              <a:gd name="connsiteX5" fmla="*/ 508215 w 1181574"/>
              <a:gd name="connsiteY5" fmla="*/ 796096 h 797132"/>
              <a:gd name="connsiteX6" fmla="*/ 215 w 1181574"/>
              <a:gd name="connsiteY6" fmla="*/ 376996 h 797132"/>
              <a:gd name="connsiteX7" fmla="*/ 171665 w 1181574"/>
              <a:gd name="connsiteY7" fmla="*/ 389696 h 797132"/>
              <a:gd name="connsiteX8" fmla="*/ 508215 w 1181574"/>
              <a:gd name="connsiteY8" fmla="*/ 599246 h 797132"/>
              <a:gd name="connsiteX9" fmla="*/ 793965 w 1181574"/>
              <a:gd name="connsiteY9" fmla="*/ 402396 h 797132"/>
              <a:gd name="connsiteX10" fmla="*/ 505030 w 1181574"/>
              <a:gd name="connsiteY10" fmla="*/ 195991 h 797132"/>
              <a:gd name="connsiteX11" fmla="*/ 171665 w 1181574"/>
              <a:gd name="connsiteY11" fmla="*/ 389696 h 797132"/>
              <a:gd name="connsiteX0" fmla="*/ 554 w 1181913"/>
              <a:gd name="connsiteY0" fmla="*/ 375244 h 795380"/>
              <a:gd name="connsiteX1" fmla="*/ 457595 w 1181913"/>
              <a:gd name="connsiteY1" fmla="*/ 3759 h 795380"/>
              <a:gd name="connsiteX2" fmla="*/ 902254 w 1181913"/>
              <a:gd name="connsiteY2" fmla="*/ 172045 h 795380"/>
              <a:gd name="connsiteX3" fmla="*/ 1181654 w 1181913"/>
              <a:gd name="connsiteY3" fmla="*/ 400644 h 795380"/>
              <a:gd name="connsiteX4" fmla="*/ 889554 w 1181913"/>
              <a:gd name="connsiteY4" fmla="*/ 629245 h 795380"/>
              <a:gd name="connsiteX5" fmla="*/ 508554 w 1181913"/>
              <a:gd name="connsiteY5" fmla="*/ 794344 h 795380"/>
              <a:gd name="connsiteX6" fmla="*/ 554 w 1181913"/>
              <a:gd name="connsiteY6" fmla="*/ 375244 h 795380"/>
              <a:gd name="connsiteX7" fmla="*/ 172004 w 1181913"/>
              <a:gd name="connsiteY7" fmla="*/ 387944 h 795380"/>
              <a:gd name="connsiteX8" fmla="*/ 508554 w 1181913"/>
              <a:gd name="connsiteY8" fmla="*/ 597494 h 795380"/>
              <a:gd name="connsiteX9" fmla="*/ 794304 w 1181913"/>
              <a:gd name="connsiteY9" fmla="*/ 400644 h 795380"/>
              <a:gd name="connsiteX10" fmla="*/ 505369 w 1181913"/>
              <a:gd name="connsiteY10" fmla="*/ 194239 h 795380"/>
              <a:gd name="connsiteX11" fmla="*/ 172004 w 1181913"/>
              <a:gd name="connsiteY11" fmla="*/ 387944 h 795380"/>
              <a:gd name="connsiteX0" fmla="*/ 554 w 1181913"/>
              <a:gd name="connsiteY0" fmla="*/ 375244 h 806020"/>
              <a:gd name="connsiteX1" fmla="*/ 457595 w 1181913"/>
              <a:gd name="connsiteY1" fmla="*/ 3759 h 806020"/>
              <a:gd name="connsiteX2" fmla="*/ 902254 w 1181913"/>
              <a:gd name="connsiteY2" fmla="*/ 172045 h 806020"/>
              <a:gd name="connsiteX3" fmla="*/ 1181654 w 1181913"/>
              <a:gd name="connsiteY3" fmla="*/ 400644 h 806020"/>
              <a:gd name="connsiteX4" fmla="*/ 889554 w 1181913"/>
              <a:gd name="connsiteY4" fmla="*/ 629245 h 806020"/>
              <a:gd name="connsiteX5" fmla="*/ 508554 w 1181913"/>
              <a:gd name="connsiteY5" fmla="*/ 794344 h 806020"/>
              <a:gd name="connsiteX6" fmla="*/ 554 w 1181913"/>
              <a:gd name="connsiteY6" fmla="*/ 375244 h 806020"/>
              <a:gd name="connsiteX7" fmla="*/ 172004 w 1181913"/>
              <a:gd name="connsiteY7" fmla="*/ 387944 h 806020"/>
              <a:gd name="connsiteX8" fmla="*/ 508554 w 1181913"/>
              <a:gd name="connsiteY8" fmla="*/ 597494 h 806020"/>
              <a:gd name="connsiteX9" fmla="*/ 794304 w 1181913"/>
              <a:gd name="connsiteY9" fmla="*/ 400644 h 806020"/>
              <a:gd name="connsiteX10" fmla="*/ 505369 w 1181913"/>
              <a:gd name="connsiteY10" fmla="*/ 194239 h 806020"/>
              <a:gd name="connsiteX11" fmla="*/ 172004 w 1181913"/>
              <a:gd name="connsiteY11" fmla="*/ 387944 h 806020"/>
              <a:gd name="connsiteX0" fmla="*/ 1076 w 1182435"/>
              <a:gd name="connsiteY0" fmla="*/ 375206 h 787319"/>
              <a:gd name="connsiteX1" fmla="*/ 458117 w 1182435"/>
              <a:gd name="connsiteY1" fmla="*/ 3721 h 787319"/>
              <a:gd name="connsiteX2" fmla="*/ 902776 w 1182435"/>
              <a:gd name="connsiteY2" fmla="*/ 172007 h 787319"/>
              <a:gd name="connsiteX3" fmla="*/ 1182176 w 1182435"/>
              <a:gd name="connsiteY3" fmla="*/ 400606 h 787319"/>
              <a:gd name="connsiteX4" fmla="*/ 890076 w 1182435"/>
              <a:gd name="connsiteY4" fmla="*/ 629207 h 787319"/>
              <a:gd name="connsiteX5" fmla="*/ 442192 w 1182435"/>
              <a:gd name="connsiteY5" fmla="*/ 775196 h 787319"/>
              <a:gd name="connsiteX6" fmla="*/ 1076 w 1182435"/>
              <a:gd name="connsiteY6" fmla="*/ 375206 h 787319"/>
              <a:gd name="connsiteX7" fmla="*/ 172526 w 1182435"/>
              <a:gd name="connsiteY7" fmla="*/ 387906 h 787319"/>
              <a:gd name="connsiteX8" fmla="*/ 509076 w 1182435"/>
              <a:gd name="connsiteY8" fmla="*/ 597456 h 787319"/>
              <a:gd name="connsiteX9" fmla="*/ 794826 w 1182435"/>
              <a:gd name="connsiteY9" fmla="*/ 400606 h 787319"/>
              <a:gd name="connsiteX10" fmla="*/ 505891 w 1182435"/>
              <a:gd name="connsiteY10" fmla="*/ 194201 h 787319"/>
              <a:gd name="connsiteX11" fmla="*/ 172526 w 1182435"/>
              <a:gd name="connsiteY11" fmla="*/ 387906 h 787319"/>
              <a:gd name="connsiteX0" fmla="*/ 159 w 1181518"/>
              <a:gd name="connsiteY0" fmla="*/ 375230 h 799781"/>
              <a:gd name="connsiteX1" fmla="*/ 457200 w 1181518"/>
              <a:gd name="connsiteY1" fmla="*/ 3745 h 799781"/>
              <a:gd name="connsiteX2" fmla="*/ 901859 w 1181518"/>
              <a:gd name="connsiteY2" fmla="*/ 172031 h 799781"/>
              <a:gd name="connsiteX3" fmla="*/ 1181259 w 1181518"/>
              <a:gd name="connsiteY3" fmla="*/ 400630 h 799781"/>
              <a:gd name="connsiteX4" fmla="*/ 889159 w 1181518"/>
              <a:gd name="connsiteY4" fmla="*/ 629231 h 799781"/>
              <a:gd name="connsiteX5" fmla="*/ 454015 w 1181518"/>
              <a:gd name="connsiteY5" fmla="*/ 787960 h 799781"/>
              <a:gd name="connsiteX6" fmla="*/ 159 w 1181518"/>
              <a:gd name="connsiteY6" fmla="*/ 375230 h 799781"/>
              <a:gd name="connsiteX7" fmla="*/ 171609 w 1181518"/>
              <a:gd name="connsiteY7" fmla="*/ 387930 h 799781"/>
              <a:gd name="connsiteX8" fmla="*/ 508159 w 1181518"/>
              <a:gd name="connsiteY8" fmla="*/ 597480 h 799781"/>
              <a:gd name="connsiteX9" fmla="*/ 793909 w 1181518"/>
              <a:gd name="connsiteY9" fmla="*/ 400630 h 799781"/>
              <a:gd name="connsiteX10" fmla="*/ 504974 w 1181518"/>
              <a:gd name="connsiteY10" fmla="*/ 194225 h 799781"/>
              <a:gd name="connsiteX11" fmla="*/ 171609 w 1181518"/>
              <a:gd name="connsiteY11" fmla="*/ 387930 h 799781"/>
              <a:gd name="connsiteX0" fmla="*/ 159 w 1181518"/>
              <a:gd name="connsiteY0" fmla="*/ 378958 h 803509"/>
              <a:gd name="connsiteX1" fmla="*/ 457200 w 1181518"/>
              <a:gd name="connsiteY1" fmla="*/ 7473 h 803509"/>
              <a:gd name="connsiteX2" fmla="*/ 901859 w 1181518"/>
              <a:gd name="connsiteY2" fmla="*/ 175759 h 803509"/>
              <a:gd name="connsiteX3" fmla="*/ 1181259 w 1181518"/>
              <a:gd name="connsiteY3" fmla="*/ 404358 h 803509"/>
              <a:gd name="connsiteX4" fmla="*/ 889159 w 1181518"/>
              <a:gd name="connsiteY4" fmla="*/ 632959 h 803509"/>
              <a:gd name="connsiteX5" fmla="*/ 454015 w 1181518"/>
              <a:gd name="connsiteY5" fmla="*/ 791688 h 803509"/>
              <a:gd name="connsiteX6" fmla="*/ 159 w 1181518"/>
              <a:gd name="connsiteY6" fmla="*/ 378958 h 803509"/>
              <a:gd name="connsiteX7" fmla="*/ 171609 w 1181518"/>
              <a:gd name="connsiteY7" fmla="*/ 391658 h 803509"/>
              <a:gd name="connsiteX8" fmla="*/ 508159 w 1181518"/>
              <a:gd name="connsiteY8" fmla="*/ 601208 h 803509"/>
              <a:gd name="connsiteX9" fmla="*/ 793909 w 1181518"/>
              <a:gd name="connsiteY9" fmla="*/ 404358 h 803509"/>
              <a:gd name="connsiteX10" fmla="*/ 504974 w 1181518"/>
              <a:gd name="connsiteY10" fmla="*/ 197953 h 803509"/>
              <a:gd name="connsiteX11" fmla="*/ 171609 w 1181518"/>
              <a:gd name="connsiteY11" fmla="*/ 391658 h 80350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1 w 1187730"/>
              <a:gd name="connsiteY0" fmla="*/ 396746 h 797476"/>
              <a:gd name="connsiteX1" fmla="*/ 463412 w 1187730"/>
              <a:gd name="connsiteY1" fmla="*/ 6151 h 797476"/>
              <a:gd name="connsiteX2" fmla="*/ 908071 w 1187730"/>
              <a:gd name="connsiteY2" fmla="*/ 174437 h 797476"/>
              <a:gd name="connsiteX3" fmla="*/ 1187471 w 1187730"/>
              <a:gd name="connsiteY3" fmla="*/ 403036 h 797476"/>
              <a:gd name="connsiteX4" fmla="*/ 895371 w 1187730"/>
              <a:gd name="connsiteY4" fmla="*/ 631637 h 797476"/>
              <a:gd name="connsiteX5" fmla="*/ 460227 w 1187730"/>
              <a:gd name="connsiteY5" fmla="*/ 790366 h 797476"/>
              <a:gd name="connsiteX6" fmla="*/ 1 w 1187730"/>
              <a:gd name="connsiteY6" fmla="*/ 396746 h 797476"/>
              <a:gd name="connsiteX7" fmla="*/ 177821 w 1187730"/>
              <a:gd name="connsiteY7" fmla="*/ 390336 h 797476"/>
              <a:gd name="connsiteX8" fmla="*/ 514371 w 1187730"/>
              <a:gd name="connsiteY8" fmla="*/ 599886 h 797476"/>
              <a:gd name="connsiteX9" fmla="*/ 800121 w 1187730"/>
              <a:gd name="connsiteY9" fmla="*/ 403036 h 797476"/>
              <a:gd name="connsiteX10" fmla="*/ 511186 w 1187730"/>
              <a:gd name="connsiteY10" fmla="*/ 196631 h 797476"/>
              <a:gd name="connsiteX11" fmla="*/ 177821 w 1187730"/>
              <a:gd name="connsiteY11" fmla="*/ 390336 h 797476"/>
              <a:gd name="connsiteX0" fmla="*/ 1 w 1187730"/>
              <a:gd name="connsiteY0" fmla="*/ 390777 h 791507"/>
              <a:gd name="connsiteX1" fmla="*/ 463412 w 1187730"/>
              <a:gd name="connsiteY1" fmla="*/ 182 h 791507"/>
              <a:gd name="connsiteX2" fmla="*/ 908071 w 1187730"/>
              <a:gd name="connsiteY2" fmla="*/ 168468 h 791507"/>
              <a:gd name="connsiteX3" fmla="*/ 1187471 w 1187730"/>
              <a:gd name="connsiteY3" fmla="*/ 397067 h 791507"/>
              <a:gd name="connsiteX4" fmla="*/ 895371 w 1187730"/>
              <a:gd name="connsiteY4" fmla="*/ 625668 h 791507"/>
              <a:gd name="connsiteX5" fmla="*/ 460227 w 1187730"/>
              <a:gd name="connsiteY5" fmla="*/ 784397 h 791507"/>
              <a:gd name="connsiteX6" fmla="*/ 1 w 1187730"/>
              <a:gd name="connsiteY6" fmla="*/ 390777 h 791507"/>
              <a:gd name="connsiteX7" fmla="*/ 177821 w 1187730"/>
              <a:gd name="connsiteY7" fmla="*/ 384367 h 791507"/>
              <a:gd name="connsiteX8" fmla="*/ 514371 w 1187730"/>
              <a:gd name="connsiteY8" fmla="*/ 593917 h 791507"/>
              <a:gd name="connsiteX9" fmla="*/ 800121 w 1187730"/>
              <a:gd name="connsiteY9" fmla="*/ 397067 h 791507"/>
              <a:gd name="connsiteX10" fmla="*/ 511186 w 1187730"/>
              <a:gd name="connsiteY10" fmla="*/ 190662 h 791507"/>
              <a:gd name="connsiteX11" fmla="*/ 177821 w 1187730"/>
              <a:gd name="connsiteY11" fmla="*/ 384367 h 791507"/>
              <a:gd name="connsiteX0" fmla="*/ 117 w 1187846"/>
              <a:gd name="connsiteY0" fmla="*/ 371704 h 772434"/>
              <a:gd name="connsiteX1" fmla="*/ 425308 w 1187846"/>
              <a:gd name="connsiteY1" fmla="*/ 219 h 772434"/>
              <a:gd name="connsiteX2" fmla="*/ 908187 w 1187846"/>
              <a:gd name="connsiteY2" fmla="*/ 149395 h 772434"/>
              <a:gd name="connsiteX3" fmla="*/ 1187587 w 1187846"/>
              <a:gd name="connsiteY3" fmla="*/ 377994 h 772434"/>
              <a:gd name="connsiteX4" fmla="*/ 895487 w 1187846"/>
              <a:gd name="connsiteY4" fmla="*/ 606595 h 772434"/>
              <a:gd name="connsiteX5" fmla="*/ 460343 w 1187846"/>
              <a:gd name="connsiteY5" fmla="*/ 765324 h 772434"/>
              <a:gd name="connsiteX6" fmla="*/ 117 w 1187846"/>
              <a:gd name="connsiteY6" fmla="*/ 371704 h 772434"/>
              <a:gd name="connsiteX7" fmla="*/ 177937 w 1187846"/>
              <a:gd name="connsiteY7" fmla="*/ 365294 h 772434"/>
              <a:gd name="connsiteX8" fmla="*/ 514487 w 1187846"/>
              <a:gd name="connsiteY8" fmla="*/ 574844 h 772434"/>
              <a:gd name="connsiteX9" fmla="*/ 800237 w 1187846"/>
              <a:gd name="connsiteY9" fmla="*/ 377994 h 772434"/>
              <a:gd name="connsiteX10" fmla="*/ 511302 w 1187846"/>
              <a:gd name="connsiteY10" fmla="*/ 171589 h 772434"/>
              <a:gd name="connsiteX11" fmla="*/ 177937 w 1187846"/>
              <a:gd name="connsiteY11" fmla="*/ 365294 h 772434"/>
              <a:gd name="connsiteX0" fmla="*/ 236 w 1187965"/>
              <a:gd name="connsiteY0" fmla="*/ 371520 h 772250"/>
              <a:gd name="connsiteX1" fmla="*/ 425427 w 1187965"/>
              <a:gd name="connsiteY1" fmla="*/ 35 h 772250"/>
              <a:gd name="connsiteX2" fmla="*/ 908306 w 1187965"/>
              <a:gd name="connsiteY2" fmla="*/ 149211 h 772250"/>
              <a:gd name="connsiteX3" fmla="*/ 1187706 w 1187965"/>
              <a:gd name="connsiteY3" fmla="*/ 377810 h 772250"/>
              <a:gd name="connsiteX4" fmla="*/ 895606 w 1187965"/>
              <a:gd name="connsiteY4" fmla="*/ 606411 h 772250"/>
              <a:gd name="connsiteX5" fmla="*/ 460462 w 1187965"/>
              <a:gd name="connsiteY5" fmla="*/ 765140 h 772250"/>
              <a:gd name="connsiteX6" fmla="*/ 236 w 1187965"/>
              <a:gd name="connsiteY6" fmla="*/ 371520 h 772250"/>
              <a:gd name="connsiteX7" fmla="*/ 178056 w 1187965"/>
              <a:gd name="connsiteY7" fmla="*/ 365110 h 772250"/>
              <a:gd name="connsiteX8" fmla="*/ 514606 w 1187965"/>
              <a:gd name="connsiteY8" fmla="*/ 574660 h 772250"/>
              <a:gd name="connsiteX9" fmla="*/ 800356 w 1187965"/>
              <a:gd name="connsiteY9" fmla="*/ 377810 h 772250"/>
              <a:gd name="connsiteX10" fmla="*/ 511421 w 1187965"/>
              <a:gd name="connsiteY10" fmla="*/ 171405 h 772250"/>
              <a:gd name="connsiteX11" fmla="*/ 178056 w 1187965"/>
              <a:gd name="connsiteY11" fmla="*/ 365110 h 772250"/>
              <a:gd name="connsiteX0" fmla="*/ 0 w 1187729"/>
              <a:gd name="connsiteY0" fmla="*/ 371520 h 766165"/>
              <a:gd name="connsiteX1" fmla="*/ 425191 w 1187729"/>
              <a:gd name="connsiteY1" fmla="*/ 35 h 766165"/>
              <a:gd name="connsiteX2" fmla="*/ 908070 w 1187729"/>
              <a:gd name="connsiteY2" fmla="*/ 149211 h 766165"/>
              <a:gd name="connsiteX3" fmla="*/ 1187470 w 1187729"/>
              <a:gd name="connsiteY3" fmla="*/ 377810 h 766165"/>
              <a:gd name="connsiteX4" fmla="*/ 895370 w 1187729"/>
              <a:gd name="connsiteY4" fmla="*/ 606411 h 766165"/>
              <a:gd name="connsiteX5" fmla="*/ 425191 w 1187729"/>
              <a:gd name="connsiteY5" fmla="*/ 758770 h 766165"/>
              <a:gd name="connsiteX6" fmla="*/ 0 w 1187729"/>
              <a:gd name="connsiteY6" fmla="*/ 371520 h 766165"/>
              <a:gd name="connsiteX7" fmla="*/ 177820 w 1187729"/>
              <a:gd name="connsiteY7" fmla="*/ 365110 h 766165"/>
              <a:gd name="connsiteX8" fmla="*/ 514370 w 1187729"/>
              <a:gd name="connsiteY8" fmla="*/ 574660 h 766165"/>
              <a:gd name="connsiteX9" fmla="*/ 800120 w 1187729"/>
              <a:gd name="connsiteY9" fmla="*/ 377810 h 766165"/>
              <a:gd name="connsiteX10" fmla="*/ 511185 w 1187729"/>
              <a:gd name="connsiteY10" fmla="*/ 171405 h 766165"/>
              <a:gd name="connsiteX11" fmla="*/ 177820 w 1187729"/>
              <a:gd name="connsiteY11" fmla="*/ 365110 h 766165"/>
              <a:gd name="connsiteX0" fmla="*/ 0 w 1187729"/>
              <a:gd name="connsiteY0" fmla="*/ 371520 h 758904"/>
              <a:gd name="connsiteX1" fmla="*/ 425191 w 1187729"/>
              <a:gd name="connsiteY1" fmla="*/ 35 h 758904"/>
              <a:gd name="connsiteX2" fmla="*/ 908070 w 1187729"/>
              <a:gd name="connsiteY2" fmla="*/ 149211 h 758904"/>
              <a:gd name="connsiteX3" fmla="*/ 1187470 w 1187729"/>
              <a:gd name="connsiteY3" fmla="*/ 377810 h 758904"/>
              <a:gd name="connsiteX4" fmla="*/ 895370 w 1187729"/>
              <a:gd name="connsiteY4" fmla="*/ 606411 h 758904"/>
              <a:gd name="connsiteX5" fmla="*/ 425191 w 1187729"/>
              <a:gd name="connsiteY5" fmla="*/ 758770 h 758904"/>
              <a:gd name="connsiteX6" fmla="*/ 0 w 1187729"/>
              <a:gd name="connsiteY6" fmla="*/ 371520 h 758904"/>
              <a:gd name="connsiteX7" fmla="*/ 177820 w 1187729"/>
              <a:gd name="connsiteY7" fmla="*/ 365110 h 758904"/>
              <a:gd name="connsiteX8" fmla="*/ 514370 w 1187729"/>
              <a:gd name="connsiteY8" fmla="*/ 574660 h 758904"/>
              <a:gd name="connsiteX9" fmla="*/ 800120 w 1187729"/>
              <a:gd name="connsiteY9" fmla="*/ 377810 h 758904"/>
              <a:gd name="connsiteX10" fmla="*/ 511185 w 1187729"/>
              <a:gd name="connsiteY10" fmla="*/ 171405 h 758904"/>
              <a:gd name="connsiteX11" fmla="*/ 177820 w 1187729"/>
              <a:gd name="connsiteY11" fmla="*/ 365110 h 758904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63199"/>
              <a:gd name="connsiteX1" fmla="*/ 425191 w 1187729"/>
              <a:gd name="connsiteY1" fmla="*/ 35 h 763199"/>
              <a:gd name="connsiteX2" fmla="*/ 908070 w 1187729"/>
              <a:gd name="connsiteY2" fmla="*/ 149211 h 763199"/>
              <a:gd name="connsiteX3" fmla="*/ 1187470 w 1187729"/>
              <a:gd name="connsiteY3" fmla="*/ 377810 h 763199"/>
              <a:gd name="connsiteX4" fmla="*/ 895370 w 1187729"/>
              <a:gd name="connsiteY4" fmla="*/ 568192 h 763199"/>
              <a:gd name="connsiteX5" fmla="*/ 425191 w 1187729"/>
              <a:gd name="connsiteY5" fmla="*/ 758770 h 763199"/>
              <a:gd name="connsiteX6" fmla="*/ 0 w 1187729"/>
              <a:gd name="connsiteY6" fmla="*/ 371520 h 763199"/>
              <a:gd name="connsiteX7" fmla="*/ 177820 w 1187729"/>
              <a:gd name="connsiteY7" fmla="*/ 365110 h 763199"/>
              <a:gd name="connsiteX8" fmla="*/ 514370 w 1187729"/>
              <a:gd name="connsiteY8" fmla="*/ 574660 h 763199"/>
              <a:gd name="connsiteX9" fmla="*/ 800120 w 1187729"/>
              <a:gd name="connsiteY9" fmla="*/ 377810 h 763199"/>
              <a:gd name="connsiteX10" fmla="*/ 511185 w 1187729"/>
              <a:gd name="connsiteY10" fmla="*/ 171405 h 763199"/>
              <a:gd name="connsiteX11" fmla="*/ 177820 w 1187729"/>
              <a:gd name="connsiteY11" fmla="*/ 365110 h 763199"/>
              <a:gd name="connsiteX0" fmla="*/ 0 w 1187729"/>
              <a:gd name="connsiteY0" fmla="*/ 371520 h 761049"/>
              <a:gd name="connsiteX1" fmla="*/ 425191 w 1187729"/>
              <a:gd name="connsiteY1" fmla="*/ 35 h 761049"/>
              <a:gd name="connsiteX2" fmla="*/ 908070 w 1187729"/>
              <a:gd name="connsiteY2" fmla="*/ 149211 h 761049"/>
              <a:gd name="connsiteX3" fmla="*/ 1187470 w 1187729"/>
              <a:gd name="connsiteY3" fmla="*/ 377810 h 761049"/>
              <a:gd name="connsiteX4" fmla="*/ 895370 w 1187729"/>
              <a:gd name="connsiteY4" fmla="*/ 568192 h 761049"/>
              <a:gd name="connsiteX5" fmla="*/ 425191 w 1187729"/>
              <a:gd name="connsiteY5" fmla="*/ 758770 h 761049"/>
              <a:gd name="connsiteX6" fmla="*/ 0 w 1187729"/>
              <a:gd name="connsiteY6" fmla="*/ 371520 h 761049"/>
              <a:gd name="connsiteX7" fmla="*/ 177820 w 1187729"/>
              <a:gd name="connsiteY7" fmla="*/ 365110 h 761049"/>
              <a:gd name="connsiteX8" fmla="*/ 514370 w 1187729"/>
              <a:gd name="connsiteY8" fmla="*/ 574660 h 761049"/>
              <a:gd name="connsiteX9" fmla="*/ 800120 w 1187729"/>
              <a:gd name="connsiteY9" fmla="*/ 377810 h 761049"/>
              <a:gd name="connsiteX10" fmla="*/ 511185 w 1187729"/>
              <a:gd name="connsiteY10" fmla="*/ 171405 h 761049"/>
              <a:gd name="connsiteX11" fmla="*/ 177820 w 1187729"/>
              <a:gd name="connsiteY11" fmla="*/ 365110 h 761049"/>
              <a:gd name="connsiteX0" fmla="*/ 0 w 1187640"/>
              <a:gd name="connsiteY0" fmla="*/ 371520 h 761825"/>
              <a:gd name="connsiteX1" fmla="*/ 425191 w 1187640"/>
              <a:gd name="connsiteY1" fmla="*/ 35 h 761825"/>
              <a:gd name="connsiteX2" fmla="*/ 908070 w 1187640"/>
              <a:gd name="connsiteY2" fmla="*/ 149211 h 761825"/>
              <a:gd name="connsiteX3" fmla="*/ 1187470 w 1187640"/>
              <a:gd name="connsiteY3" fmla="*/ 377810 h 761825"/>
              <a:gd name="connsiteX4" fmla="*/ 898555 w 1187640"/>
              <a:gd name="connsiteY4" fmla="*/ 542712 h 761825"/>
              <a:gd name="connsiteX5" fmla="*/ 425191 w 1187640"/>
              <a:gd name="connsiteY5" fmla="*/ 758770 h 761825"/>
              <a:gd name="connsiteX6" fmla="*/ 0 w 1187640"/>
              <a:gd name="connsiteY6" fmla="*/ 371520 h 761825"/>
              <a:gd name="connsiteX7" fmla="*/ 177820 w 1187640"/>
              <a:gd name="connsiteY7" fmla="*/ 365110 h 761825"/>
              <a:gd name="connsiteX8" fmla="*/ 514370 w 1187640"/>
              <a:gd name="connsiteY8" fmla="*/ 574660 h 761825"/>
              <a:gd name="connsiteX9" fmla="*/ 800120 w 1187640"/>
              <a:gd name="connsiteY9" fmla="*/ 377810 h 761825"/>
              <a:gd name="connsiteX10" fmla="*/ 511185 w 1187640"/>
              <a:gd name="connsiteY10" fmla="*/ 171405 h 761825"/>
              <a:gd name="connsiteX11" fmla="*/ 177820 w 1187640"/>
              <a:gd name="connsiteY11" fmla="*/ 365110 h 761825"/>
              <a:gd name="connsiteX0" fmla="*/ 0 w 1187640"/>
              <a:gd name="connsiteY0" fmla="*/ 371520 h 760381"/>
              <a:gd name="connsiteX1" fmla="*/ 425191 w 1187640"/>
              <a:gd name="connsiteY1" fmla="*/ 35 h 760381"/>
              <a:gd name="connsiteX2" fmla="*/ 908070 w 1187640"/>
              <a:gd name="connsiteY2" fmla="*/ 149211 h 760381"/>
              <a:gd name="connsiteX3" fmla="*/ 1187470 w 1187640"/>
              <a:gd name="connsiteY3" fmla="*/ 377810 h 760381"/>
              <a:gd name="connsiteX4" fmla="*/ 898555 w 1187640"/>
              <a:gd name="connsiteY4" fmla="*/ 542712 h 760381"/>
              <a:gd name="connsiteX5" fmla="*/ 425191 w 1187640"/>
              <a:gd name="connsiteY5" fmla="*/ 758770 h 760381"/>
              <a:gd name="connsiteX6" fmla="*/ 0 w 1187640"/>
              <a:gd name="connsiteY6" fmla="*/ 371520 h 760381"/>
              <a:gd name="connsiteX7" fmla="*/ 177820 w 1187640"/>
              <a:gd name="connsiteY7" fmla="*/ 365110 h 760381"/>
              <a:gd name="connsiteX8" fmla="*/ 514370 w 1187640"/>
              <a:gd name="connsiteY8" fmla="*/ 574660 h 760381"/>
              <a:gd name="connsiteX9" fmla="*/ 800120 w 1187640"/>
              <a:gd name="connsiteY9" fmla="*/ 377810 h 760381"/>
              <a:gd name="connsiteX10" fmla="*/ 511185 w 1187640"/>
              <a:gd name="connsiteY10" fmla="*/ 171405 h 760381"/>
              <a:gd name="connsiteX11" fmla="*/ 177820 w 1187640"/>
              <a:gd name="connsiteY11" fmla="*/ 365110 h 760381"/>
              <a:gd name="connsiteX0" fmla="*/ 0 w 1187488"/>
              <a:gd name="connsiteY0" fmla="*/ 373802 h 762663"/>
              <a:gd name="connsiteX1" fmla="*/ 425191 w 1187488"/>
              <a:gd name="connsiteY1" fmla="*/ 2317 h 762663"/>
              <a:gd name="connsiteX2" fmla="*/ 901700 w 1187488"/>
              <a:gd name="connsiteY2" fmla="*/ 224747 h 762663"/>
              <a:gd name="connsiteX3" fmla="*/ 1187470 w 1187488"/>
              <a:gd name="connsiteY3" fmla="*/ 380092 h 762663"/>
              <a:gd name="connsiteX4" fmla="*/ 898555 w 1187488"/>
              <a:gd name="connsiteY4" fmla="*/ 544994 h 762663"/>
              <a:gd name="connsiteX5" fmla="*/ 425191 w 1187488"/>
              <a:gd name="connsiteY5" fmla="*/ 761052 h 762663"/>
              <a:gd name="connsiteX6" fmla="*/ 0 w 1187488"/>
              <a:gd name="connsiteY6" fmla="*/ 373802 h 762663"/>
              <a:gd name="connsiteX7" fmla="*/ 177820 w 1187488"/>
              <a:gd name="connsiteY7" fmla="*/ 367392 h 762663"/>
              <a:gd name="connsiteX8" fmla="*/ 514370 w 1187488"/>
              <a:gd name="connsiteY8" fmla="*/ 576942 h 762663"/>
              <a:gd name="connsiteX9" fmla="*/ 800120 w 1187488"/>
              <a:gd name="connsiteY9" fmla="*/ 380092 h 762663"/>
              <a:gd name="connsiteX10" fmla="*/ 511185 w 1187488"/>
              <a:gd name="connsiteY10" fmla="*/ 173687 h 762663"/>
              <a:gd name="connsiteX11" fmla="*/ 177820 w 1187488"/>
              <a:gd name="connsiteY11" fmla="*/ 367392 h 762663"/>
              <a:gd name="connsiteX0" fmla="*/ 0 w 1187488"/>
              <a:gd name="connsiteY0" fmla="*/ 371782 h 760643"/>
              <a:gd name="connsiteX1" fmla="*/ 425191 w 1187488"/>
              <a:gd name="connsiteY1" fmla="*/ 297 h 760643"/>
              <a:gd name="connsiteX2" fmla="*/ 901700 w 1187488"/>
              <a:gd name="connsiteY2" fmla="*/ 222727 h 760643"/>
              <a:gd name="connsiteX3" fmla="*/ 1187470 w 1187488"/>
              <a:gd name="connsiteY3" fmla="*/ 378072 h 760643"/>
              <a:gd name="connsiteX4" fmla="*/ 898555 w 1187488"/>
              <a:gd name="connsiteY4" fmla="*/ 542974 h 760643"/>
              <a:gd name="connsiteX5" fmla="*/ 425191 w 1187488"/>
              <a:gd name="connsiteY5" fmla="*/ 759032 h 760643"/>
              <a:gd name="connsiteX6" fmla="*/ 0 w 1187488"/>
              <a:gd name="connsiteY6" fmla="*/ 371782 h 760643"/>
              <a:gd name="connsiteX7" fmla="*/ 177820 w 1187488"/>
              <a:gd name="connsiteY7" fmla="*/ 365372 h 760643"/>
              <a:gd name="connsiteX8" fmla="*/ 514370 w 1187488"/>
              <a:gd name="connsiteY8" fmla="*/ 574922 h 760643"/>
              <a:gd name="connsiteX9" fmla="*/ 800120 w 1187488"/>
              <a:gd name="connsiteY9" fmla="*/ 378072 h 760643"/>
              <a:gd name="connsiteX10" fmla="*/ 511185 w 1187488"/>
              <a:gd name="connsiteY10" fmla="*/ 171667 h 760643"/>
              <a:gd name="connsiteX11" fmla="*/ 177820 w 1187488"/>
              <a:gd name="connsiteY11" fmla="*/ 365372 h 760643"/>
              <a:gd name="connsiteX0" fmla="*/ 0 w 1187488"/>
              <a:gd name="connsiteY0" fmla="*/ 373659 h 762520"/>
              <a:gd name="connsiteX1" fmla="*/ 425191 w 1187488"/>
              <a:gd name="connsiteY1" fmla="*/ 2174 h 762520"/>
              <a:gd name="connsiteX2" fmla="*/ 901700 w 1187488"/>
              <a:gd name="connsiteY2" fmla="*/ 224604 h 762520"/>
              <a:gd name="connsiteX3" fmla="*/ 1187470 w 1187488"/>
              <a:gd name="connsiteY3" fmla="*/ 379949 h 762520"/>
              <a:gd name="connsiteX4" fmla="*/ 898555 w 1187488"/>
              <a:gd name="connsiteY4" fmla="*/ 544851 h 762520"/>
              <a:gd name="connsiteX5" fmla="*/ 425191 w 1187488"/>
              <a:gd name="connsiteY5" fmla="*/ 760909 h 762520"/>
              <a:gd name="connsiteX6" fmla="*/ 0 w 1187488"/>
              <a:gd name="connsiteY6" fmla="*/ 373659 h 762520"/>
              <a:gd name="connsiteX7" fmla="*/ 177820 w 1187488"/>
              <a:gd name="connsiteY7" fmla="*/ 367249 h 762520"/>
              <a:gd name="connsiteX8" fmla="*/ 514370 w 1187488"/>
              <a:gd name="connsiteY8" fmla="*/ 576799 h 762520"/>
              <a:gd name="connsiteX9" fmla="*/ 800120 w 1187488"/>
              <a:gd name="connsiteY9" fmla="*/ 379949 h 762520"/>
              <a:gd name="connsiteX10" fmla="*/ 511185 w 1187488"/>
              <a:gd name="connsiteY10" fmla="*/ 173544 h 762520"/>
              <a:gd name="connsiteX11" fmla="*/ 177820 w 1187488"/>
              <a:gd name="connsiteY11" fmla="*/ 367249 h 762520"/>
              <a:gd name="connsiteX0" fmla="*/ 0 w 1187488"/>
              <a:gd name="connsiteY0" fmla="*/ 374109 h 762970"/>
              <a:gd name="connsiteX1" fmla="*/ 425191 w 1187488"/>
              <a:gd name="connsiteY1" fmla="*/ 2624 h 762970"/>
              <a:gd name="connsiteX2" fmla="*/ 901700 w 1187488"/>
              <a:gd name="connsiteY2" fmla="*/ 225054 h 762970"/>
              <a:gd name="connsiteX3" fmla="*/ 1187470 w 1187488"/>
              <a:gd name="connsiteY3" fmla="*/ 380399 h 762970"/>
              <a:gd name="connsiteX4" fmla="*/ 898555 w 1187488"/>
              <a:gd name="connsiteY4" fmla="*/ 545301 h 762970"/>
              <a:gd name="connsiteX5" fmla="*/ 425191 w 1187488"/>
              <a:gd name="connsiteY5" fmla="*/ 761359 h 762970"/>
              <a:gd name="connsiteX6" fmla="*/ 0 w 1187488"/>
              <a:gd name="connsiteY6" fmla="*/ 374109 h 762970"/>
              <a:gd name="connsiteX7" fmla="*/ 177820 w 1187488"/>
              <a:gd name="connsiteY7" fmla="*/ 367699 h 762970"/>
              <a:gd name="connsiteX8" fmla="*/ 514370 w 1187488"/>
              <a:gd name="connsiteY8" fmla="*/ 577249 h 762970"/>
              <a:gd name="connsiteX9" fmla="*/ 800120 w 1187488"/>
              <a:gd name="connsiteY9" fmla="*/ 380399 h 762970"/>
              <a:gd name="connsiteX10" fmla="*/ 511185 w 1187488"/>
              <a:gd name="connsiteY10" fmla="*/ 173994 h 762970"/>
              <a:gd name="connsiteX11" fmla="*/ 177820 w 1187488"/>
              <a:gd name="connsiteY11" fmla="*/ 367699 h 76297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  <a:gd name="connsiteX0" fmla="*/ 0 w 1188236"/>
              <a:gd name="connsiteY0" fmla="*/ 374109 h 765790"/>
              <a:gd name="connsiteX1" fmla="*/ 425191 w 1188236"/>
              <a:gd name="connsiteY1" fmla="*/ 2624 h 765790"/>
              <a:gd name="connsiteX2" fmla="*/ 901700 w 1188236"/>
              <a:gd name="connsiteY2" fmla="*/ 225054 h 765790"/>
              <a:gd name="connsiteX3" fmla="*/ 1187470 w 1188236"/>
              <a:gd name="connsiteY3" fmla="*/ 380399 h 765790"/>
              <a:gd name="connsiteX4" fmla="*/ 898555 w 1188236"/>
              <a:gd name="connsiteY4" fmla="*/ 545301 h 765790"/>
              <a:gd name="connsiteX5" fmla="*/ 425191 w 1188236"/>
              <a:gd name="connsiteY5" fmla="*/ 761359 h 765790"/>
              <a:gd name="connsiteX6" fmla="*/ 0 w 1188236"/>
              <a:gd name="connsiteY6" fmla="*/ 374109 h 765790"/>
              <a:gd name="connsiteX7" fmla="*/ 177820 w 1188236"/>
              <a:gd name="connsiteY7" fmla="*/ 367699 h 765790"/>
              <a:gd name="connsiteX8" fmla="*/ 514370 w 1188236"/>
              <a:gd name="connsiteY8" fmla="*/ 577249 h 765790"/>
              <a:gd name="connsiteX9" fmla="*/ 800120 w 1188236"/>
              <a:gd name="connsiteY9" fmla="*/ 380399 h 765790"/>
              <a:gd name="connsiteX10" fmla="*/ 511185 w 1188236"/>
              <a:gd name="connsiteY10" fmla="*/ 173994 h 765790"/>
              <a:gd name="connsiteX11" fmla="*/ 177820 w 1188236"/>
              <a:gd name="connsiteY11" fmla="*/ 367699 h 76579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7488" h="765790">
                <a:moveTo>
                  <a:pt x="0" y="374109"/>
                </a:moveTo>
                <a:cubicBezTo>
                  <a:pt x="0" y="247653"/>
                  <a:pt x="153880" y="-29864"/>
                  <a:pt x="425191" y="2624"/>
                </a:cubicBezTo>
                <a:cubicBezTo>
                  <a:pt x="696502" y="35112"/>
                  <a:pt x="789517" y="159437"/>
                  <a:pt x="901700" y="225054"/>
                </a:cubicBezTo>
                <a:cubicBezTo>
                  <a:pt x="1178983" y="201771"/>
                  <a:pt x="1187994" y="253771"/>
                  <a:pt x="1187470" y="380399"/>
                </a:cubicBezTo>
                <a:cubicBezTo>
                  <a:pt x="1186946" y="507027"/>
                  <a:pt x="1201238" y="543184"/>
                  <a:pt x="898555" y="545301"/>
                </a:cubicBezTo>
                <a:cubicBezTo>
                  <a:pt x="786372" y="610918"/>
                  <a:pt x="721458" y="716637"/>
                  <a:pt x="425191" y="761359"/>
                </a:cubicBezTo>
                <a:cubicBezTo>
                  <a:pt x="128924" y="806081"/>
                  <a:pt x="0" y="500565"/>
                  <a:pt x="0" y="374109"/>
                </a:cubicBezTo>
                <a:close/>
                <a:moveTo>
                  <a:pt x="177820" y="367699"/>
                </a:moveTo>
                <a:cubicBezTo>
                  <a:pt x="178351" y="434908"/>
                  <a:pt x="251405" y="657941"/>
                  <a:pt x="514370" y="577249"/>
                </a:cubicBezTo>
                <a:cubicBezTo>
                  <a:pt x="777335" y="496557"/>
                  <a:pt x="800120" y="422232"/>
                  <a:pt x="800120" y="380399"/>
                </a:cubicBezTo>
                <a:cubicBezTo>
                  <a:pt x="803305" y="338566"/>
                  <a:pt x="742300" y="255734"/>
                  <a:pt x="511185" y="173994"/>
                </a:cubicBezTo>
                <a:cubicBezTo>
                  <a:pt x="280070" y="92254"/>
                  <a:pt x="177289" y="300490"/>
                  <a:pt x="177820" y="367699"/>
                </a:cubicBezTo>
                <a:close/>
              </a:path>
            </a:pathLst>
          </a:custGeom>
          <a:gradFill flip="none" rotWithShape="1">
            <a:gsLst>
              <a:gs pos="76000">
                <a:srgbClr val="FFFFFF"/>
              </a:gs>
              <a:gs pos="96000">
                <a:schemeClr val="bg2">
                  <a:lumMod val="50000"/>
                </a:schemeClr>
              </a:gs>
              <a:gs pos="85000">
                <a:schemeClr val="bg2">
                  <a:lumMod val="75000"/>
                </a:schemeClr>
              </a:gs>
              <a:gs pos="74000">
                <a:schemeClr val="bg2">
                  <a:lumMod val="25000"/>
                </a:schemeClr>
              </a:gs>
              <a:gs pos="100000">
                <a:schemeClr val="tx1">
                  <a:lumMod val="85000"/>
                </a:schemeClr>
              </a:gs>
              <a:gs pos="50000">
                <a:schemeClr val="tx1">
                  <a:lumMod val="95000"/>
                </a:schemeClr>
              </a:gs>
              <a:gs pos="7000">
                <a:schemeClr val="bg2">
                  <a:lumMod val="25000"/>
                </a:schemeClr>
              </a:gs>
            </a:gsLst>
            <a:lin ang="0" scaled="1"/>
            <a:tileRect/>
          </a:gradFill>
          <a:ln>
            <a:solidFill>
              <a:schemeClr val="bg2">
                <a:lumMod val="50000"/>
              </a:schemeClr>
            </a:solidFill>
          </a:ln>
          <a:effectLst>
            <a:innerShdw blurRad="95250" dist="50800" dir="135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ea typeface="ＭＳ Ｐゴシック" pitchFamily="-105" charset="-128"/>
            </a:endParaRPr>
          </a:p>
        </p:txBody>
      </p:sp>
      <p:sp>
        <p:nvSpPr>
          <p:cNvPr id="56" name="Oval 84"/>
          <p:cNvSpPr>
            <a:spLocks noChangeArrowheads="1"/>
          </p:cNvSpPr>
          <p:nvPr/>
        </p:nvSpPr>
        <p:spPr bwMode="auto">
          <a:xfrm rot="1256350">
            <a:off x="4209806" y="2816016"/>
            <a:ext cx="622895" cy="152325"/>
          </a:xfrm>
          <a:prstGeom prst="ellipse">
            <a:avLst/>
          </a:prstGeom>
          <a:gradFill rotWithShape="1">
            <a:gsLst>
              <a:gs pos="0">
                <a:srgbClr val="F3F3F3">
                  <a:alpha val="54999"/>
                </a:srgbClr>
              </a:gs>
              <a:gs pos="100000">
                <a:srgbClr val="BFBFB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51" name="Donut 3"/>
          <p:cNvSpPr/>
          <p:nvPr/>
        </p:nvSpPr>
        <p:spPr bwMode="auto">
          <a:xfrm>
            <a:off x="2555776" y="2675434"/>
            <a:ext cx="1620661" cy="1161737"/>
          </a:xfrm>
          <a:custGeom>
            <a:avLst/>
            <a:gdLst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196850 w 1346200"/>
              <a:gd name="connsiteY5" fmla="*/ 3937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196850 w 1346200"/>
              <a:gd name="connsiteY9" fmla="*/ 3937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181100"/>
              <a:gd name="connsiteY0" fmla="*/ 368384 h 787556"/>
              <a:gd name="connsiteX1" fmla="*/ 508000 w 1181100"/>
              <a:gd name="connsiteY1" fmla="*/ 84 h 787556"/>
              <a:gd name="connsiteX2" fmla="*/ 1181100 w 1181100"/>
              <a:gd name="connsiteY2" fmla="*/ 393784 h 787556"/>
              <a:gd name="connsiteX3" fmla="*/ 508000 w 1181100"/>
              <a:gd name="connsiteY3" fmla="*/ 787484 h 787556"/>
              <a:gd name="connsiteX4" fmla="*/ 0 w 1181100"/>
              <a:gd name="connsiteY4" fmla="*/ 368384 h 787556"/>
              <a:gd name="connsiteX5" fmla="*/ 171450 w 1181100"/>
              <a:gd name="connsiteY5" fmla="*/ 381084 h 787556"/>
              <a:gd name="connsiteX6" fmla="*/ 508000 w 1181100"/>
              <a:gd name="connsiteY6" fmla="*/ 590634 h 787556"/>
              <a:gd name="connsiteX7" fmla="*/ 984250 w 1181100"/>
              <a:gd name="connsiteY7" fmla="*/ 393784 h 787556"/>
              <a:gd name="connsiteX8" fmla="*/ 508000 w 1181100"/>
              <a:gd name="connsiteY8" fmla="*/ 196934 h 787556"/>
              <a:gd name="connsiteX9" fmla="*/ 171450 w 1181100"/>
              <a:gd name="connsiteY9" fmla="*/ 381084 h 787556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9846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345"/>
              <a:gd name="connsiteX1" fmla="*/ 508362 w 1181462"/>
              <a:gd name="connsiteY1" fmla="*/ 3723 h 791345"/>
              <a:gd name="connsiteX2" fmla="*/ 1181462 w 1181462"/>
              <a:gd name="connsiteY2" fmla="*/ 397423 h 791345"/>
              <a:gd name="connsiteX3" fmla="*/ 508362 w 1181462"/>
              <a:gd name="connsiteY3" fmla="*/ 791123 h 791345"/>
              <a:gd name="connsiteX4" fmla="*/ 362 w 1181462"/>
              <a:gd name="connsiteY4" fmla="*/ 372023 h 791345"/>
              <a:gd name="connsiteX5" fmla="*/ 171812 w 1181462"/>
              <a:gd name="connsiteY5" fmla="*/ 384723 h 791345"/>
              <a:gd name="connsiteX6" fmla="*/ 508362 w 1181462"/>
              <a:gd name="connsiteY6" fmla="*/ 594273 h 791345"/>
              <a:gd name="connsiteX7" fmla="*/ 794112 w 1181462"/>
              <a:gd name="connsiteY7" fmla="*/ 397423 h 791345"/>
              <a:gd name="connsiteX8" fmla="*/ 508362 w 1181462"/>
              <a:gd name="connsiteY8" fmla="*/ 200573 h 791345"/>
              <a:gd name="connsiteX9" fmla="*/ 171812 w 1181462"/>
              <a:gd name="connsiteY9" fmla="*/ 384723 h 791345"/>
              <a:gd name="connsiteX0" fmla="*/ 362 w 1192915"/>
              <a:gd name="connsiteY0" fmla="*/ 389409 h 808556"/>
              <a:gd name="connsiteX1" fmla="*/ 508362 w 1192915"/>
              <a:gd name="connsiteY1" fmla="*/ 21109 h 808556"/>
              <a:gd name="connsiteX2" fmla="*/ 902062 w 1192915"/>
              <a:gd name="connsiteY2" fmla="*/ 84610 h 808556"/>
              <a:gd name="connsiteX3" fmla="*/ 1181462 w 1192915"/>
              <a:gd name="connsiteY3" fmla="*/ 414809 h 808556"/>
              <a:gd name="connsiteX4" fmla="*/ 508362 w 1192915"/>
              <a:gd name="connsiteY4" fmla="*/ 808509 h 808556"/>
              <a:gd name="connsiteX5" fmla="*/ 362 w 1192915"/>
              <a:gd name="connsiteY5" fmla="*/ 389409 h 808556"/>
              <a:gd name="connsiteX6" fmla="*/ 171812 w 1192915"/>
              <a:gd name="connsiteY6" fmla="*/ 402109 h 808556"/>
              <a:gd name="connsiteX7" fmla="*/ 508362 w 1192915"/>
              <a:gd name="connsiteY7" fmla="*/ 611659 h 808556"/>
              <a:gd name="connsiteX8" fmla="*/ 794112 w 1192915"/>
              <a:gd name="connsiteY8" fmla="*/ 414809 h 808556"/>
              <a:gd name="connsiteX9" fmla="*/ 508362 w 1192915"/>
              <a:gd name="connsiteY9" fmla="*/ 217959 h 808556"/>
              <a:gd name="connsiteX10" fmla="*/ 171812 w 1192915"/>
              <a:gd name="connsiteY10" fmla="*/ 402109 h 808556"/>
              <a:gd name="connsiteX0" fmla="*/ 362 w 1192915"/>
              <a:gd name="connsiteY0" fmla="*/ 373719 h 792864"/>
              <a:gd name="connsiteX1" fmla="*/ 508362 w 1192915"/>
              <a:gd name="connsiteY1" fmla="*/ 5419 h 792864"/>
              <a:gd name="connsiteX2" fmla="*/ 902062 w 1192915"/>
              <a:gd name="connsiteY2" fmla="*/ 170520 h 792864"/>
              <a:gd name="connsiteX3" fmla="*/ 1181462 w 1192915"/>
              <a:gd name="connsiteY3" fmla="*/ 399119 h 792864"/>
              <a:gd name="connsiteX4" fmla="*/ 508362 w 1192915"/>
              <a:gd name="connsiteY4" fmla="*/ 792819 h 792864"/>
              <a:gd name="connsiteX5" fmla="*/ 362 w 1192915"/>
              <a:gd name="connsiteY5" fmla="*/ 373719 h 792864"/>
              <a:gd name="connsiteX6" fmla="*/ 171812 w 1192915"/>
              <a:gd name="connsiteY6" fmla="*/ 386419 h 792864"/>
              <a:gd name="connsiteX7" fmla="*/ 508362 w 1192915"/>
              <a:gd name="connsiteY7" fmla="*/ 595969 h 792864"/>
              <a:gd name="connsiteX8" fmla="*/ 794112 w 1192915"/>
              <a:gd name="connsiteY8" fmla="*/ 399119 h 792864"/>
              <a:gd name="connsiteX9" fmla="*/ 508362 w 1192915"/>
              <a:gd name="connsiteY9" fmla="*/ 202269 h 792864"/>
              <a:gd name="connsiteX10" fmla="*/ 171812 w 1192915"/>
              <a:gd name="connsiteY10" fmla="*/ 386419 h 792864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566"/>
              <a:gd name="connsiteY0" fmla="*/ 373719 h 800571"/>
              <a:gd name="connsiteX1" fmla="*/ 508317 w 1181566"/>
              <a:gd name="connsiteY1" fmla="*/ 5419 h 800571"/>
              <a:gd name="connsiteX2" fmla="*/ 902017 w 1181566"/>
              <a:gd name="connsiteY2" fmla="*/ 170520 h 800571"/>
              <a:gd name="connsiteX3" fmla="*/ 1181417 w 1181566"/>
              <a:gd name="connsiteY3" fmla="*/ 399119 h 800571"/>
              <a:gd name="connsiteX4" fmla="*/ 889317 w 1181566"/>
              <a:gd name="connsiteY4" fmla="*/ 627720 h 800571"/>
              <a:gd name="connsiteX5" fmla="*/ 508317 w 1181566"/>
              <a:gd name="connsiteY5" fmla="*/ 792819 h 800571"/>
              <a:gd name="connsiteX6" fmla="*/ 317 w 1181566"/>
              <a:gd name="connsiteY6" fmla="*/ 373719 h 800571"/>
              <a:gd name="connsiteX7" fmla="*/ 171767 w 1181566"/>
              <a:gd name="connsiteY7" fmla="*/ 386419 h 800571"/>
              <a:gd name="connsiteX8" fmla="*/ 508317 w 1181566"/>
              <a:gd name="connsiteY8" fmla="*/ 595969 h 800571"/>
              <a:gd name="connsiteX9" fmla="*/ 794067 w 1181566"/>
              <a:gd name="connsiteY9" fmla="*/ 399119 h 800571"/>
              <a:gd name="connsiteX10" fmla="*/ 508317 w 1181566"/>
              <a:gd name="connsiteY10" fmla="*/ 202269 h 800571"/>
              <a:gd name="connsiteX11" fmla="*/ 171767 w 1181566"/>
              <a:gd name="connsiteY11" fmla="*/ 386419 h 800571"/>
              <a:gd name="connsiteX0" fmla="*/ 317 w 1181676"/>
              <a:gd name="connsiteY0" fmla="*/ 373719 h 800571"/>
              <a:gd name="connsiteX1" fmla="*/ 508317 w 1181676"/>
              <a:gd name="connsiteY1" fmla="*/ 5419 h 800571"/>
              <a:gd name="connsiteX2" fmla="*/ 902017 w 1181676"/>
              <a:gd name="connsiteY2" fmla="*/ 170520 h 800571"/>
              <a:gd name="connsiteX3" fmla="*/ 1181417 w 1181676"/>
              <a:gd name="connsiteY3" fmla="*/ 399119 h 800571"/>
              <a:gd name="connsiteX4" fmla="*/ 889317 w 1181676"/>
              <a:gd name="connsiteY4" fmla="*/ 627720 h 800571"/>
              <a:gd name="connsiteX5" fmla="*/ 508317 w 1181676"/>
              <a:gd name="connsiteY5" fmla="*/ 792819 h 800571"/>
              <a:gd name="connsiteX6" fmla="*/ 317 w 1181676"/>
              <a:gd name="connsiteY6" fmla="*/ 373719 h 800571"/>
              <a:gd name="connsiteX7" fmla="*/ 171767 w 1181676"/>
              <a:gd name="connsiteY7" fmla="*/ 386419 h 800571"/>
              <a:gd name="connsiteX8" fmla="*/ 508317 w 1181676"/>
              <a:gd name="connsiteY8" fmla="*/ 595969 h 800571"/>
              <a:gd name="connsiteX9" fmla="*/ 794067 w 1181676"/>
              <a:gd name="connsiteY9" fmla="*/ 399119 h 800571"/>
              <a:gd name="connsiteX10" fmla="*/ 508317 w 1181676"/>
              <a:gd name="connsiteY10" fmla="*/ 202269 h 800571"/>
              <a:gd name="connsiteX11" fmla="*/ 171767 w 1181676"/>
              <a:gd name="connsiteY11" fmla="*/ 386419 h 800571"/>
              <a:gd name="connsiteX0" fmla="*/ 351 w 1181710"/>
              <a:gd name="connsiteY0" fmla="*/ 373719 h 798379"/>
              <a:gd name="connsiteX1" fmla="*/ 508351 w 1181710"/>
              <a:gd name="connsiteY1" fmla="*/ 5419 h 798379"/>
              <a:gd name="connsiteX2" fmla="*/ 902051 w 1181710"/>
              <a:gd name="connsiteY2" fmla="*/ 170520 h 798379"/>
              <a:gd name="connsiteX3" fmla="*/ 1181451 w 1181710"/>
              <a:gd name="connsiteY3" fmla="*/ 399119 h 798379"/>
              <a:gd name="connsiteX4" fmla="*/ 889351 w 1181710"/>
              <a:gd name="connsiteY4" fmla="*/ 627720 h 798379"/>
              <a:gd name="connsiteX5" fmla="*/ 508351 w 1181710"/>
              <a:gd name="connsiteY5" fmla="*/ 792819 h 798379"/>
              <a:gd name="connsiteX6" fmla="*/ 351 w 1181710"/>
              <a:gd name="connsiteY6" fmla="*/ 373719 h 798379"/>
              <a:gd name="connsiteX7" fmla="*/ 171801 w 1181710"/>
              <a:gd name="connsiteY7" fmla="*/ 386419 h 798379"/>
              <a:gd name="connsiteX8" fmla="*/ 508351 w 1181710"/>
              <a:gd name="connsiteY8" fmla="*/ 595969 h 798379"/>
              <a:gd name="connsiteX9" fmla="*/ 794101 w 1181710"/>
              <a:gd name="connsiteY9" fmla="*/ 399119 h 798379"/>
              <a:gd name="connsiteX10" fmla="*/ 508351 w 1181710"/>
              <a:gd name="connsiteY10" fmla="*/ 202269 h 798379"/>
              <a:gd name="connsiteX11" fmla="*/ 171801 w 1181710"/>
              <a:gd name="connsiteY11" fmla="*/ 386419 h 798379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8351 w 1181710"/>
              <a:gd name="connsiteY10" fmla="*/ 197320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90552 h 815212"/>
              <a:gd name="connsiteX1" fmla="*/ 508351 w 1181710"/>
              <a:gd name="connsiteY1" fmla="*/ 22252 h 815212"/>
              <a:gd name="connsiteX2" fmla="*/ 902051 w 1181710"/>
              <a:gd name="connsiteY2" fmla="*/ 187353 h 815212"/>
              <a:gd name="connsiteX3" fmla="*/ 1181451 w 1181710"/>
              <a:gd name="connsiteY3" fmla="*/ 415952 h 815212"/>
              <a:gd name="connsiteX4" fmla="*/ 889351 w 1181710"/>
              <a:gd name="connsiteY4" fmla="*/ 644553 h 815212"/>
              <a:gd name="connsiteX5" fmla="*/ 508351 w 1181710"/>
              <a:gd name="connsiteY5" fmla="*/ 809652 h 815212"/>
              <a:gd name="connsiteX6" fmla="*/ 351 w 1181710"/>
              <a:gd name="connsiteY6" fmla="*/ 390552 h 815212"/>
              <a:gd name="connsiteX7" fmla="*/ 171801 w 1181710"/>
              <a:gd name="connsiteY7" fmla="*/ 403252 h 815212"/>
              <a:gd name="connsiteX8" fmla="*/ 508351 w 1181710"/>
              <a:gd name="connsiteY8" fmla="*/ 612802 h 815212"/>
              <a:gd name="connsiteX9" fmla="*/ 794101 w 1181710"/>
              <a:gd name="connsiteY9" fmla="*/ 415952 h 815212"/>
              <a:gd name="connsiteX10" fmla="*/ 505166 w 1181710"/>
              <a:gd name="connsiteY10" fmla="*/ 209547 h 815212"/>
              <a:gd name="connsiteX11" fmla="*/ 171801 w 1181710"/>
              <a:gd name="connsiteY11" fmla="*/ 403252 h 815212"/>
              <a:gd name="connsiteX0" fmla="*/ 215 w 1181574"/>
              <a:gd name="connsiteY0" fmla="*/ 376996 h 797132"/>
              <a:gd name="connsiteX1" fmla="*/ 457256 w 1181574"/>
              <a:gd name="connsiteY1" fmla="*/ 5511 h 797132"/>
              <a:gd name="connsiteX2" fmla="*/ 901915 w 1181574"/>
              <a:gd name="connsiteY2" fmla="*/ 173797 h 797132"/>
              <a:gd name="connsiteX3" fmla="*/ 1181315 w 1181574"/>
              <a:gd name="connsiteY3" fmla="*/ 402396 h 797132"/>
              <a:gd name="connsiteX4" fmla="*/ 889215 w 1181574"/>
              <a:gd name="connsiteY4" fmla="*/ 630997 h 797132"/>
              <a:gd name="connsiteX5" fmla="*/ 508215 w 1181574"/>
              <a:gd name="connsiteY5" fmla="*/ 796096 h 797132"/>
              <a:gd name="connsiteX6" fmla="*/ 215 w 1181574"/>
              <a:gd name="connsiteY6" fmla="*/ 376996 h 797132"/>
              <a:gd name="connsiteX7" fmla="*/ 171665 w 1181574"/>
              <a:gd name="connsiteY7" fmla="*/ 389696 h 797132"/>
              <a:gd name="connsiteX8" fmla="*/ 508215 w 1181574"/>
              <a:gd name="connsiteY8" fmla="*/ 599246 h 797132"/>
              <a:gd name="connsiteX9" fmla="*/ 793965 w 1181574"/>
              <a:gd name="connsiteY9" fmla="*/ 402396 h 797132"/>
              <a:gd name="connsiteX10" fmla="*/ 505030 w 1181574"/>
              <a:gd name="connsiteY10" fmla="*/ 195991 h 797132"/>
              <a:gd name="connsiteX11" fmla="*/ 171665 w 1181574"/>
              <a:gd name="connsiteY11" fmla="*/ 389696 h 797132"/>
              <a:gd name="connsiteX0" fmla="*/ 554 w 1181913"/>
              <a:gd name="connsiteY0" fmla="*/ 375244 h 795380"/>
              <a:gd name="connsiteX1" fmla="*/ 457595 w 1181913"/>
              <a:gd name="connsiteY1" fmla="*/ 3759 h 795380"/>
              <a:gd name="connsiteX2" fmla="*/ 902254 w 1181913"/>
              <a:gd name="connsiteY2" fmla="*/ 172045 h 795380"/>
              <a:gd name="connsiteX3" fmla="*/ 1181654 w 1181913"/>
              <a:gd name="connsiteY3" fmla="*/ 400644 h 795380"/>
              <a:gd name="connsiteX4" fmla="*/ 889554 w 1181913"/>
              <a:gd name="connsiteY4" fmla="*/ 629245 h 795380"/>
              <a:gd name="connsiteX5" fmla="*/ 508554 w 1181913"/>
              <a:gd name="connsiteY5" fmla="*/ 794344 h 795380"/>
              <a:gd name="connsiteX6" fmla="*/ 554 w 1181913"/>
              <a:gd name="connsiteY6" fmla="*/ 375244 h 795380"/>
              <a:gd name="connsiteX7" fmla="*/ 172004 w 1181913"/>
              <a:gd name="connsiteY7" fmla="*/ 387944 h 795380"/>
              <a:gd name="connsiteX8" fmla="*/ 508554 w 1181913"/>
              <a:gd name="connsiteY8" fmla="*/ 597494 h 795380"/>
              <a:gd name="connsiteX9" fmla="*/ 794304 w 1181913"/>
              <a:gd name="connsiteY9" fmla="*/ 400644 h 795380"/>
              <a:gd name="connsiteX10" fmla="*/ 505369 w 1181913"/>
              <a:gd name="connsiteY10" fmla="*/ 194239 h 795380"/>
              <a:gd name="connsiteX11" fmla="*/ 172004 w 1181913"/>
              <a:gd name="connsiteY11" fmla="*/ 387944 h 795380"/>
              <a:gd name="connsiteX0" fmla="*/ 554 w 1181913"/>
              <a:gd name="connsiteY0" fmla="*/ 375244 h 806020"/>
              <a:gd name="connsiteX1" fmla="*/ 457595 w 1181913"/>
              <a:gd name="connsiteY1" fmla="*/ 3759 h 806020"/>
              <a:gd name="connsiteX2" fmla="*/ 902254 w 1181913"/>
              <a:gd name="connsiteY2" fmla="*/ 172045 h 806020"/>
              <a:gd name="connsiteX3" fmla="*/ 1181654 w 1181913"/>
              <a:gd name="connsiteY3" fmla="*/ 400644 h 806020"/>
              <a:gd name="connsiteX4" fmla="*/ 889554 w 1181913"/>
              <a:gd name="connsiteY4" fmla="*/ 629245 h 806020"/>
              <a:gd name="connsiteX5" fmla="*/ 508554 w 1181913"/>
              <a:gd name="connsiteY5" fmla="*/ 794344 h 806020"/>
              <a:gd name="connsiteX6" fmla="*/ 554 w 1181913"/>
              <a:gd name="connsiteY6" fmla="*/ 375244 h 806020"/>
              <a:gd name="connsiteX7" fmla="*/ 172004 w 1181913"/>
              <a:gd name="connsiteY7" fmla="*/ 387944 h 806020"/>
              <a:gd name="connsiteX8" fmla="*/ 508554 w 1181913"/>
              <a:gd name="connsiteY8" fmla="*/ 597494 h 806020"/>
              <a:gd name="connsiteX9" fmla="*/ 794304 w 1181913"/>
              <a:gd name="connsiteY9" fmla="*/ 400644 h 806020"/>
              <a:gd name="connsiteX10" fmla="*/ 505369 w 1181913"/>
              <a:gd name="connsiteY10" fmla="*/ 194239 h 806020"/>
              <a:gd name="connsiteX11" fmla="*/ 172004 w 1181913"/>
              <a:gd name="connsiteY11" fmla="*/ 387944 h 806020"/>
              <a:gd name="connsiteX0" fmla="*/ 1076 w 1182435"/>
              <a:gd name="connsiteY0" fmla="*/ 375206 h 787319"/>
              <a:gd name="connsiteX1" fmla="*/ 458117 w 1182435"/>
              <a:gd name="connsiteY1" fmla="*/ 3721 h 787319"/>
              <a:gd name="connsiteX2" fmla="*/ 902776 w 1182435"/>
              <a:gd name="connsiteY2" fmla="*/ 172007 h 787319"/>
              <a:gd name="connsiteX3" fmla="*/ 1182176 w 1182435"/>
              <a:gd name="connsiteY3" fmla="*/ 400606 h 787319"/>
              <a:gd name="connsiteX4" fmla="*/ 890076 w 1182435"/>
              <a:gd name="connsiteY4" fmla="*/ 629207 h 787319"/>
              <a:gd name="connsiteX5" fmla="*/ 442192 w 1182435"/>
              <a:gd name="connsiteY5" fmla="*/ 775196 h 787319"/>
              <a:gd name="connsiteX6" fmla="*/ 1076 w 1182435"/>
              <a:gd name="connsiteY6" fmla="*/ 375206 h 787319"/>
              <a:gd name="connsiteX7" fmla="*/ 172526 w 1182435"/>
              <a:gd name="connsiteY7" fmla="*/ 387906 h 787319"/>
              <a:gd name="connsiteX8" fmla="*/ 509076 w 1182435"/>
              <a:gd name="connsiteY8" fmla="*/ 597456 h 787319"/>
              <a:gd name="connsiteX9" fmla="*/ 794826 w 1182435"/>
              <a:gd name="connsiteY9" fmla="*/ 400606 h 787319"/>
              <a:gd name="connsiteX10" fmla="*/ 505891 w 1182435"/>
              <a:gd name="connsiteY10" fmla="*/ 194201 h 787319"/>
              <a:gd name="connsiteX11" fmla="*/ 172526 w 1182435"/>
              <a:gd name="connsiteY11" fmla="*/ 387906 h 787319"/>
              <a:gd name="connsiteX0" fmla="*/ 159 w 1181518"/>
              <a:gd name="connsiteY0" fmla="*/ 375230 h 799781"/>
              <a:gd name="connsiteX1" fmla="*/ 457200 w 1181518"/>
              <a:gd name="connsiteY1" fmla="*/ 3745 h 799781"/>
              <a:gd name="connsiteX2" fmla="*/ 901859 w 1181518"/>
              <a:gd name="connsiteY2" fmla="*/ 172031 h 799781"/>
              <a:gd name="connsiteX3" fmla="*/ 1181259 w 1181518"/>
              <a:gd name="connsiteY3" fmla="*/ 400630 h 799781"/>
              <a:gd name="connsiteX4" fmla="*/ 889159 w 1181518"/>
              <a:gd name="connsiteY4" fmla="*/ 629231 h 799781"/>
              <a:gd name="connsiteX5" fmla="*/ 454015 w 1181518"/>
              <a:gd name="connsiteY5" fmla="*/ 787960 h 799781"/>
              <a:gd name="connsiteX6" fmla="*/ 159 w 1181518"/>
              <a:gd name="connsiteY6" fmla="*/ 375230 h 799781"/>
              <a:gd name="connsiteX7" fmla="*/ 171609 w 1181518"/>
              <a:gd name="connsiteY7" fmla="*/ 387930 h 799781"/>
              <a:gd name="connsiteX8" fmla="*/ 508159 w 1181518"/>
              <a:gd name="connsiteY8" fmla="*/ 597480 h 799781"/>
              <a:gd name="connsiteX9" fmla="*/ 793909 w 1181518"/>
              <a:gd name="connsiteY9" fmla="*/ 400630 h 799781"/>
              <a:gd name="connsiteX10" fmla="*/ 504974 w 1181518"/>
              <a:gd name="connsiteY10" fmla="*/ 194225 h 799781"/>
              <a:gd name="connsiteX11" fmla="*/ 171609 w 1181518"/>
              <a:gd name="connsiteY11" fmla="*/ 387930 h 799781"/>
              <a:gd name="connsiteX0" fmla="*/ 159 w 1181518"/>
              <a:gd name="connsiteY0" fmla="*/ 378958 h 803509"/>
              <a:gd name="connsiteX1" fmla="*/ 457200 w 1181518"/>
              <a:gd name="connsiteY1" fmla="*/ 7473 h 803509"/>
              <a:gd name="connsiteX2" fmla="*/ 901859 w 1181518"/>
              <a:gd name="connsiteY2" fmla="*/ 175759 h 803509"/>
              <a:gd name="connsiteX3" fmla="*/ 1181259 w 1181518"/>
              <a:gd name="connsiteY3" fmla="*/ 404358 h 803509"/>
              <a:gd name="connsiteX4" fmla="*/ 889159 w 1181518"/>
              <a:gd name="connsiteY4" fmla="*/ 632959 h 803509"/>
              <a:gd name="connsiteX5" fmla="*/ 454015 w 1181518"/>
              <a:gd name="connsiteY5" fmla="*/ 791688 h 803509"/>
              <a:gd name="connsiteX6" fmla="*/ 159 w 1181518"/>
              <a:gd name="connsiteY6" fmla="*/ 378958 h 803509"/>
              <a:gd name="connsiteX7" fmla="*/ 171609 w 1181518"/>
              <a:gd name="connsiteY7" fmla="*/ 391658 h 803509"/>
              <a:gd name="connsiteX8" fmla="*/ 508159 w 1181518"/>
              <a:gd name="connsiteY8" fmla="*/ 601208 h 803509"/>
              <a:gd name="connsiteX9" fmla="*/ 793909 w 1181518"/>
              <a:gd name="connsiteY9" fmla="*/ 404358 h 803509"/>
              <a:gd name="connsiteX10" fmla="*/ 504974 w 1181518"/>
              <a:gd name="connsiteY10" fmla="*/ 197953 h 803509"/>
              <a:gd name="connsiteX11" fmla="*/ 171609 w 1181518"/>
              <a:gd name="connsiteY11" fmla="*/ 391658 h 80350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1 w 1187730"/>
              <a:gd name="connsiteY0" fmla="*/ 396746 h 797476"/>
              <a:gd name="connsiteX1" fmla="*/ 463412 w 1187730"/>
              <a:gd name="connsiteY1" fmla="*/ 6151 h 797476"/>
              <a:gd name="connsiteX2" fmla="*/ 908071 w 1187730"/>
              <a:gd name="connsiteY2" fmla="*/ 174437 h 797476"/>
              <a:gd name="connsiteX3" fmla="*/ 1187471 w 1187730"/>
              <a:gd name="connsiteY3" fmla="*/ 403036 h 797476"/>
              <a:gd name="connsiteX4" fmla="*/ 895371 w 1187730"/>
              <a:gd name="connsiteY4" fmla="*/ 631637 h 797476"/>
              <a:gd name="connsiteX5" fmla="*/ 460227 w 1187730"/>
              <a:gd name="connsiteY5" fmla="*/ 790366 h 797476"/>
              <a:gd name="connsiteX6" fmla="*/ 1 w 1187730"/>
              <a:gd name="connsiteY6" fmla="*/ 396746 h 797476"/>
              <a:gd name="connsiteX7" fmla="*/ 177821 w 1187730"/>
              <a:gd name="connsiteY7" fmla="*/ 390336 h 797476"/>
              <a:gd name="connsiteX8" fmla="*/ 514371 w 1187730"/>
              <a:gd name="connsiteY8" fmla="*/ 599886 h 797476"/>
              <a:gd name="connsiteX9" fmla="*/ 800121 w 1187730"/>
              <a:gd name="connsiteY9" fmla="*/ 403036 h 797476"/>
              <a:gd name="connsiteX10" fmla="*/ 511186 w 1187730"/>
              <a:gd name="connsiteY10" fmla="*/ 196631 h 797476"/>
              <a:gd name="connsiteX11" fmla="*/ 177821 w 1187730"/>
              <a:gd name="connsiteY11" fmla="*/ 390336 h 797476"/>
              <a:gd name="connsiteX0" fmla="*/ 1 w 1187730"/>
              <a:gd name="connsiteY0" fmla="*/ 390777 h 791507"/>
              <a:gd name="connsiteX1" fmla="*/ 463412 w 1187730"/>
              <a:gd name="connsiteY1" fmla="*/ 182 h 791507"/>
              <a:gd name="connsiteX2" fmla="*/ 908071 w 1187730"/>
              <a:gd name="connsiteY2" fmla="*/ 168468 h 791507"/>
              <a:gd name="connsiteX3" fmla="*/ 1187471 w 1187730"/>
              <a:gd name="connsiteY3" fmla="*/ 397067 h 791507"/>
              <a:gd name="connsiteX4" fmla="*/ 895371 w 1187730"/>
              <a:gd name="connsiteY4" fmla="*/ 625668 h 791507"/>
              <a:gd name="connsiteX5" fmla="*/ 460227 w 1187730"/>
              <a:gd name="connsiteY5" fmla="*/ 784397 h 791507"/>
              <a:gd name="connsiteX6" fmla="*/ 1 w 1187730"/>
              <a:gd name="connsiteY6" fmla="*/ 390777 h 791507"/>
              <a:gd name="connsiteX7" fmla="*/ 177821 w 1187730"/>
              <a:gd name="connsiteY7" fmla="*/ 384367 h 791507"/>
              <a:gd name="connsiteX8" fmla="*/ 514371 w 1187730"/>
              <a:gd name="connsiteY8" fmla="*/ 593917 h 791507"/>
              <a:gd name="connsiteX9" fmla="*/ 800121 w 1187730"/>
              <a:gd name="connsiteY9" fmla="*/ 397067 h 791507"/>
              <a:gd name="connsiteX10" fmla="*/ 511186 w 1187730"/>
              <a:gd name="connsiteY10" fmla="*/ 190662 h 791507"/>
              <a:gd name="connsiteX11" fmla="*/ 177821 w 1187730"/>
              <a:gd name="connsiteY11" fmla="*/ 384367 h 791507"/>
              <a:gd name="connsiteX0" fmla="*/ 117 w 1187846"/>
              <a:gd name="connsiteY0" fmla="*/ 371704 h 772434"/>
              <a:gd name="connsiteX1" fmla="*/ 425308 w 1187846"/>
              <a:gd name="connsiteY1" fmla="*/ 219 h 772434"/>
              <a:gd name="connsiteX2" fmla="*/ 908187 w 1187846"/>
              <a:gd name="connsiteY2" fmla="*/ 149395 h 772434"/>
              <a:gd name="connsiteX3" fmla="*/ 1187587 w 1187846"/>
              <a:gd name="connsiteY3" fmla="*/ 377994 h 772434"/>
              <a:gd name="connsiteX4" fmla="*/ 895487 w 1187846"/>
              <a:gd name="connsiteY4" fmla="*/ 606595 h 772434"/>
              <a:gd name="connsiteX5" fmla="*/ 460343 w 1187846"/>
              <a:gd name="connsiteY5" fmla="*/ 765324 h 772434"/>
              <a:gd name="connsiteX6" fmla="*/ 117 w 1187846"/>
              <a:gd name="connsiteY6" fmla="*/ 371704 h 772434"/>
              <a:gd name="connsiteX7" fmla="*/ 177937 w 1187846"/>
              <a:gd name="connsiteY7" fmla="*/ 365294 h 772434"/>
              <a:gd name="connsiteX8" fmla="*/ 514487 w 1187846"/>
              <a:gd name="connsiteY8" fmla="*/ 574844 h 772434"/>
              <a:gd name="connsiteX9" fmla="*/ 800237 w 1187846"/>
              <a:gd name="connsiteY9" fmla="*/ 377994 h 772434"/>
              <a:gd name="connsiteX10" fmla="*/ 511302 w 1187846"/>
              <a:gd name="connsiteY10" fmla="*/ 171589 h 772434"/>
              <a:gd name="connsiteX11" fmla="*/ 177937 w 1187846"/>
              <a:gd name="connsiteY11" fmla="*/ 365294 h 772434"/>
              <a:gd name="connsiteX0" fmla="*/ 236 w 1187965"/>
              <a:gd name="connsiteY0" fmla="*/ 371520 h 772250"/>
              <a:gd name="connsiteX1" fmla="*/ 425427 w 1187965"/>
              <a:gd name="connsiteY1" fmla="*/ 35 h 772250"/>
              <a:gd name="connsiteX2" fmla="*/ 908306 w 1187965"/>
              <a:gd name="connsiteY2" fmla="*/ 149211 h 772250"/>
              <a:gd name="connsiteX3" fmla="*/ 1187706 w 1187965"/>
              <a:gd name="connsiteY3" fmla="*/ 377810 h 772250"/>
              <a:gd name="connsiteX4" fmla="*/ 895606 w 1187965"/>
              <a:gd name="connsiteY4" fmla="*/ 606411 h 772250"/>
              <a:gd name="connsiteX5" fmla="*/ 460462 w 1187965"/>
              <a:gd name="connsiteY5" fmla="*/ 765140 h 772250"/>
              <a:gd name="connsiteX6" fmla="*/ 236 w 1187965"/>
              <a:gd name="connsiteY6" fmla="*/ 371520 h 772250"/>
              <a:gd name="connsiteX7" fmla="*/ 178056 w 1187965"/>
              <a:gd name="connsiteY7" fmla="*/ 365110 h 772250"/>
              <a:gd name="connsiteX8" fmla="*/ 514606 w 1187965"/>
              <a:gd name="connsiteY8" fmla="*/ 574660 h 772250"/>
              <a:gd name="connsiteX9" fmla="*/ 800356 w 1187965"/>
              <a:gd name="connsiteY9" fmla="*/ 377810 h 772250"/>
              <a:gd name="connsiteX10" fmla="*/ 511421 w 1187965"/>
              <a:gd name="connsiteY10" fmla="*/ 171405 h 772250"/>
              <a:gd name="connsiteX11" fmla="*/ 178056 w 1187965"/>
              <a:gd name="connsiteY11" fmla="*/ 365110 h 772250"/>
              <a:gd name="connsiteX0" fmla="*/ 0 w 1187729"/>
              <a:gd name="connsiteY0" fmla="*/ 371520 h 766165"/>
              <a:gd name="connsiteX1" fmla="*/ 425191 w 1187729"/>
              <a:gd name="connsiteY1" fmla="*/ 35 h 766165"/>
              <a:gd name="connsiteX2" fmla="*/ 908070 w 1187729"/>
              <a:gd name="connsiteY2" fmla="*/ 149211 h 766165"/>
              <a:gd name="connsiteX3" fmla="*/ 1187470 w 1187729"/>
              <a:gd name="connsiteY3" fmla="*/ 377810 h 766165"/>
              <a:gd name="connsiteX4" fmla="*/ 895370 w 1187729"/>
              <a:gd name="connsiteY4" fmla="*/ 606411 h 766165"/>
              <a:gd name="connsiteX5" fmla="*/ 425191 w 1187729"/>
              <a:gd name="connsiteY5" fmla="*/ 758770 h 766165"/>
              <a:gd name="connsiteX6" fmla="*/ 0 w 1187729"/>
              <a:gd name="connsiteY6" fmla="*/ 371520 h 766165"/>
              <a:gd name="connsiteX7" fmla="*/ 177820 w 1187729"/>
              <a:gd name="connsiteY7" fmla="*/ 365110 h 766165"/>
              <a:gd name="connsiteX8" fmla="*/ 514370 w 1187729"/>
              <a:gd name="connsiteY8" fmla="*/ 574660 h 766165"/>
              <a:gd name="connsiteX9" fmla="*/ 800120 w 1187729"/>
              <a:gd name="connsiteY9" fmla="*/ 377810 h 766165"/>
              <a:gd name="connsiteX10" fmla="*/ 511185 w 1187729"/>
              <a:gd name="connsiteY10" fmla="*/ 171405 h 766165"/>
              <a:gd name="connsiteX11" fmla="*/ 177820 w 1187729"/>
              <a:gd name="connsiteY11" fmla="*/ 365110 h 766165"/>
              <a:gd name="connsiteX0" fmla="*/ 0 w 1187729"/>
              <a:gd name="connsiteY0" fmla="*/ 371520 h 758904"/>
              <a:gd name="connsiteX1" fmla="*/ 425191 w 1187729"/>
              <a:gd name="connsiteY1" fmla="*/ 35 h 758904"/>
              <a:gd name="connsiteX2" fmla="*/ 908070 w 1187729"/>
              <a:gd name="connsiteY2" fmla="*/ 149211 h 758904"/>
              <a:gd name="connsiteX3" fmla="*/ 1187470 w 1187729"/>
              <a:gd name="connsiteY3" fmla="*/ 377810 h 758904"/>
              <a:gd name="connsiteX4" fmla="*/ 895370 w 1187729"/>
              <a:gd name="connsiteY4" fmla="*/ 606411 h 758904"/>
              <a:gd name="connsiteX5" fmla="*/ 425191 w 1187729"/>
              <a:gd name="connsiteY5" fmla="*/ 758770 h 758904"/>
              <a:gd name="connsiteX6" fmla="*/ 0 w 1187729"/>
              <a:gd name="connsiteY6" fmla="*/ 371520 h 758904"/>
              <a:gd name="connsiteX7" fmla="*/ 177820 w 1187729"/>
              <a:gd name="connsiteY7" fmla="*/ 365110 h 758904"/>
              <a:gd name="connsiteX8" fmla="*/ 514370 w 1187729"/>
              <a:gd name="connsiteY8" fmla="*/ 574660 h 758904"/>
              <a:gd name="connsiteX9" fmla="*/ 800120 w 1187729"/>
              <a:gd name="connsiteY9" fmla="*/ 377810 h 758904"/>
              <a:gd name="connsiteX10" fmla="*/ 511185 w 1187729"/>
              <a:gd name="connsiteY10" fmla="*/ 171405 h 758904"/>
              <a:gd name="connsiteX11" fmla="*/ 177820 w 1187729"/>
              <a:gd name="connsiteY11" fmla="*/ 365110 h 758904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63199"/>
              <a:gd name="connsiteX1" fmla="*/ 425191 w 1187729"/>
              <a:gd name="connsiteY1" fmla="*/ 35 h 763199"/>
              <a:gd name="connsiteX2" fmla="*/ 908070 w 1187729"/>
              <a:gd name="connsiteY2" fmla="*/ 149211 h 763199"/>
              <a:gd name="connsiteX3" fmla="*/ 1187470 w 1187729"/>
              <a:gd name="connsiteY3" fmla="*/ 377810 h 763199"/>
              <a:gd name="connsiteX4" fmla="*/ 895370 w 1187729"/>
              <a:gd name="connsiteY4" fmla="*/ 568192 h 763199"/>
              <a:gd name="connsiteX5" fmla="*/ 425191 w 1187729"/>
              <a:gd name="connsiteY5" fmla="*/ 758770 h 763199"/>
              <a:gd name="connsiteX6" fmla="*/ 0 w 1187729"/>
              <a:gd name="connsiteY6" fmla="*/ 371520 h 763199"/>
              <a:gd name="connsiteX7" fmla="*/ 177820 w 1187729"/>
              <a:gd name="connsiteY7" fmla="*/ 365110 h 763199"/>
              <a:gd name="connsiteX8" fmla="*/ 514370 w 1187729"/>
              <a:gd name="connsiteY8" fmla="*/ 574660 h 763199"/>
              <a:gd name="connsiteX9" fmla="*/ 800120 w 1187729"/>
              <a:gd name="connsiteY9" fmla="*/ 377810 h 763199"/>
              <a:gd name="connsiteX10" fmla="*/ 511185 w 1187729"/>
              <a:gd name="connsiteY10" fmla="*/ 171405 h 763199"/>
              <a:gd name="connsiteX11" fmla="*/ 177820 w 1187729"/>
              <a:gd name="connsiteY11" fmla="*/ 365110 h 763199"/>
              <a:gd name="connsiteX0" fmla="*/ 0 w 1187729"/>
              <a:gd name="connsiteY0" fmla="*/ 371520 h 761049"/>
              <a:gd name="connsiteX1" fmla="*/ 425191 w 1187729"/>
              <a:gd name="connsiteY1" fmla="*/ 35 h 761049"/>
              <a:gd name="connsiteX2" fmla="*/ 908070 w 1187729"/>
              <a:gd name="connsiteY2" fmla="*/ 149211 h 761049"/>
              <a:gd name="connsiteX3" fmla="*/ 1187470 w 1187729"/>
              <a:gd name="connsiteY3" fmla="*/ 377810 h 761049"/>
              <a:gd name="connsiteX4" fmla="*/ 895370 w 1187729"/>
              <a:gd name="connsiteY4" fmla="*/ 568192 h 761049"/>
              <a:gd name="connsiteX5" fmla="*/ 425191 w 1187729"/>
              <a:gd name="connsiteY5" fmla="*/ 758770 h 761049"/>
              <a:gd name="connsiteX6" fmla="*/ 0 w 1187729"/>
              <a:gd name="connsiteY6" fmla="*/ 371520 h 761049"/>
              <a:gd name="connsiteX7" fmla="*/ 177820 w 1187729"/>
              <a:gd name="connsiteY7" fmla="*/ 365110 h 761049"/>
              <a:gd name="connsiteX8" fmla="*/ 514370 w 1187729"/>
              <a:gd name="connsiteY8" fmla="*/ 574660 h 761049"/>
              <a:gd name="connsiteX9" fmla="*/ 800120 w 1187729"/>
              <a:gd name="connsiteY9" fmla="*/ 377810 h 761049"/>
              <a:gd name="connsiteX10" fmla="*/ 511185 w 1187729"/>
              <a:gd name="connsiteY10" fmla="*/ 171405 h 761049"/>
              <a:gd name="connsiteX11" fmla="*/ 177820 w 1187729"/>
              <a:gd name="connsiteY11" fmla="*/ 365110 h 761049"/>
              <a:gd name="connsiteX0" fmla="*/ 0 w 1187640"/>
              <a:gd name="connsiteY0" fmla="*/ 371520 h 761825"/>
              <a:gd name="connsiteX1" fmla="*/ 425191 w 1187640"/>
              <a:gd name="connsiteY1" fmla="*/ 35 h 761825"/>
              <a:gd name="connsiteX2" fmla="*/ 908070 w 1187640"/>
              <a:gd name="connsiteY2" fmla="*/ 149211 h 761825"/>
              <a:gd name="connsiteX3" fmla="*/ 1187470 w 1187640"/>
              <a:gd name="connsiteY3" fmla="*/ 377810 h 761825"/>
              <a:gd name="connsiteX4" fmla="*/ 898555 w 1187640"/>
              <a:gd name="connsiteY4" fmla="*/ 542712 h 761825"/>
              <a:gd name="connsiteX5" fmla="*/ 425191 w 1187640"/>
              <a:gd name="connsiteY5" fmla="*/ 758770 h 761825"/>
              <a:gd name="connsiteX6" fmla="*/ 0 w 1187640"/>
              <a:gd name="connsiteY6" fmla="*/ 371520 h 761825"/>
              <a:gd name="connsiteX7" fmla="*/ 177820 w 1187640"/>
              <a:gd name="connsiteY7" fmla="*/ 365110 h 761825"/>
              <a:gd name="connsiteX8" fmla="*/ 514370 w 1187640"/>
              <a:gd name="connsiteY8" fmla="*/ 574660 h 761825"/>
              <a:gd name="connsiteX9" fmla="*/ 800120 w 1187640"/>
              <a:gd name="connsiteY9" fmla="*/ 377810 h 761825"/>
              <a:gd name="connsiteX10" fmla="*/ 511185 w 1187640"/>
              <a:gd name="connsiteY10" fmla="*/ 171405 h 761825"/>
              <a:gd name="connsiteX11" fmla="*/ 177820 w 1187640"/>
              <a:gd name="connsiteY11" fmla="*/ 365110 h 761825"/>
              <a:gd name="connsiteX0" fmla="*/ 0 w 1187640"/>
              <a:gd name="connsiteY0" fmla="*/ 371520 h 760381"/>
              <a:gd name="connsiteX1" fmla="*/ 425191 w 1187640"/>
              <a:gd name="connsiteY1" fmla="*/ 35 h 760381"/>
              <a:gd name="connsiteX2" fmla="*/ 908070 w 1187640"/>
              <a:gd name="connsiteY2" fmla="*/ 149211 h 760381"/>
              <a:gd name="connsiteX3" fmla="*/ 1187470 w 1187640"/>
              <a:gd name="connsiteY3" fmla="*/ 377810 h 760381"/>
              <a:gd name="connsiteX4" fmla="*/ 898555 w 1187640"/>
              <a:gd name="connsiteY4" fmla="*/ 542712 h 760381"/>
              <a:gd name="connsiteX5" fmla="*/ 425191 w 1187640"/>
              <a:gd name="connsiteY5" fmla="*/ 758770 h 760381"/>
              <a:gd name="connsiteX6" fmla="*/ 0 w 1187640"/>
              <a:gd name="connsiteY6" fmla="*/ 371520 h 760381"/>
              <a:gd name="connsiteX7" fmla="*/ 177820 w 1187640"/>
              <a:gd name="connsiteY7" fmla="*/ 365110 h 760381"/>
              <a:gd name="connsiteX8" fmla="*/ 514370 w 1187640"/>
              <a:gd name="connsiteY8" fmla="*/ 574660 h 760381"/>
              <a:gd name="connsiteX9" fmla="*/ 800120 w 1187640"/>
              <a:gd name="connsiteY9" fmla="*/ 377810 h 760381"/>
              <a:gd name="connsiteX10" fmla="*/ 511185 w 1187640"/>
              <a:gd name="connsiteY10" fmla="*/ 171405 h 760381"/>
              <a:gd name="connsiteX11" fmla="*/ 177820 w 1187640"/>
              <a:gd name="connsiteY11" fmla="*/ 365110 h 760381"/>
              <a:gd name="connsiteX0" fmla="*/ 0 w 1187488"/>
              <a:gd name="connsiteY0" fmla="*/ 373802 h 762663"/>
              <a:gd name="connsiteX1" fmla="*/ 425191 w 1187488"/>
              <a:gd name="connsiteY1" fmla="*/ 2317 h 762663"/>
              <a:gd name="connsiteX2" fmla="*/ 901700 w 1187488"/>
              <a:gd name="connsiteY2" fmla="*/ 224747 h 762663"/>
              <a:gd name="connsiteX3" fmla="*/ 1187470 w 1187488"/>
              <a:gd name="connsiteY3" fmla="*/ 380092 h 762663"/>
              <a:gd name="connsiteX4" fmla="*/ 898555 w 1187488"/>
              <a:gd name="connsiteY4" fmla="*/ 544994 h 762663"/>
              <a:gd name="connsiteX5" fmla="*/ 425191 w 1187488"/>
              <a:gd name="connsiteY5" fmla="*/ 761052 h 762663"/>
              <a:gd name="connsiteX6" fmla="*/ 0 w 1187488"/>
              <a:gd name="connsiteY6" fmla="*/ 373802 h 762663"/>
              <a:gd name="connsiteX7" fmla="*/ 177820 w 1187488"/>
              <a:gd name="connsiteY7" fmla="*/ 367392 h 762663"/>
              <a:gd name="connsiteX8" fmla="*/ 514370 w 1187488"/>
              <a:gd name="connsiteY8" fmla="*/ 576942 h 762663"/>
              <a:gd name="connsiteX9" fmla="*/ 800120 w 1187488"/>
              <a:gd name="connsiteY9" fmla="*/ 380092 h 762663"/>
              <a:gd name="connsiteX10" fmla="*/ 511185 w 1187488"/>
              <a:gd name="connsiteY10" fmla="*/ 173687 h 762663"/>
              <a:gd name="connsiteX11" fmla="*/ 177820 w 1187488"/>
              <a:gd name="connsiteY11" fmla="*/ 367392 h 762663"/>
              <a:gd name="connsiteX0" fmla="*/ 0 w 1187488"/>
              <a:gd name="connsiteY0" fmla="*/ 371782 h 760643"/>
              <a:gd name="connsiteX1" fmla="*/ 425191 w 1187488"/>
              <a:gd name="connsiteY1" fmla="*/ 297 h 760643"/>
              <a:gd name="connsiteX2" fmla="*/ 901700 w 1187488"/>
              <a:gd name="connsiteY2" fmla="*/ 222727 h 760643"/>
              <a:gd name="connsiteX3" fmla="*/ 1187470 w 1187488"/>
              <a:gd name="connsiteY3" fmla="*/ 378072 h 760643"/>
              <a:gd name="connsiteX4" fmla="*/ 898555 w 1187488"/>
              <a:gd name="connsiteY4" fmla="*/ 542974 h 760643"/>
              <a:gd name="connsiteX5" fmla="*/ 425191 w 1187488"/>
              <a:gd name="connsiteY5" fmla="*/ 759032 h 760643"/>
              <a:gd name="connsiteX6" fmla="*/ 0 w 1187488"/>
              <a:gd name="connsiteY6" fmla="*/ 371782 h 760643"/>
              <a:gd name="connsiteX7" fmla="*/ 177820 w 1187488"/>
              <a:gd name="connsiteY7" fmla="*/ 365372 h 760643"/>
              <a:gd name="connsiteX8" fmla="*/ 514370 w 1187488"/>
              <a:gd name="connsiteY8" fmla="*/ 574922 h 760643"/>
              <a:gd name="connsiteX9" fmla="*/ 800120 w 1187488"/>
              <a:gd name="connsiteY9" fmla="*/ 378072 h 760643"/>
              <a:gd name="connsiteX10" fmla="*/ 511185 w 1187488"/>
              <a:gd name="connsiteY10" fmla="*/ 171667 h 760643"/>
              <a:gd name="connsiteX11" fmla="*/ 177820 w 1187488"/>
              <a:gd name="connsiteY11" fmla="*/ 365372 h 760643"/>
              <a:gd name="connsiteX0" fmla="*/ 0 w 1187488"/>
              <a:gd name="connsiteY0" fmla="*/ 373659 h 762520"/>
              <a:gd name="connsiteX1" fmla="*/ 425191 w 1187488"/>
              <a:gd name="connsiteY1" fmla="*/ 2174 h 762520"/>
              <a:gd name="connsiteX2" fmla="*/ 901700 w 1187488"/>
              <a:gd name="connsiteY2" fmla="*/ 224604 h 762520"/>
              <a:gd name="connsiteX3" fmla="*/ 1187470 w 1187488"/>
              <a:gd name="connsiteY3" fmla="*/ 379949 h 762520"/>
              <a:gd name="connsiteX4" fmla="*/ 898555 w 1187488"/>
              <a:gd name="connsiteY4" fmla="*/ 544851 h 762520"/>
              <a:gd name="connsiteX5" fmla="*/ 425191 w 1187488"/>
              <a:gd name="connsiteY5" fmla="*/ 760909 h 762520"/>
              <a:gd name="connsiteX6" fmla="*/ 0 w 1187488"/>
              <a:gd name="connsiteY6" fmla="*/ 373659 h 762520"/>
              <a:gd name="connsiteX7" fmla="*/ 177820 w 1187488"/>
              <a:gd name="connsiteY7" fmla="*/ 367249 h 762520"/>
              <a:gd name="connsiteX8" fmla="*/ 514370 w 1187488"/>
              <a:gd name="connsiteY8" fmla="*/ 576799 h 762520"/>
              <a:gd name="connsiteX9" fmla="*/ 800120 w 1187488"/>
              <a:gd name="connsiteY9" fmla="*/ 379949 h 762520"/>
              <a:gd name="connsiteX10" fmla="*/ 511185 w 1187488"/>
              <a:gd name="connsiteY10" fmla="*/ 173544 h 762520"/>
              <a:gd name="connsiteX11" fmla="*/ 177820 w 1187488"/>
              <a:gd name="connsiteY11" fmla="*/ 367249 h 762520"/>
              <a:gd name="connsiteX0" fmla="*/ 0 w 1187488"/>
              <a:gd name="connsiteY0" fmla="*/ 374109 h 762970"/>
              <a:gd name="connsiteX1" fmla="*/ 425191 w 1187488"/>
              <a:gd name="connsiteY1" fmla="*/ 2624 h 762970"/>
              <a:gd name="connsiteX2" fmla="*/ 901700 w 1187488"/>
              <a:gd name="connsiteY2" fmla="*/ 225054 h 762970"/>
              <a:gd name="connsiteX3" fmla="*/ 1187470 w 1187488"/>
              <a:gd name="connsiteY3" fmla="*/ 380399 h 762970"/>
              <a:gd name="connsiteX4" fmla="*/ 898555 w 1187488"/>
              <a:gd name="connsiteY4" fmla="*/ 545301 h 762970"/>
              <a:gd name="connsiteX5" fmla="*/ 425191 w 1187488"/>
              <a:gd name="connsiteY5" fmla="*/ 761359 h 762970"/>
              <a:gd name="connsiteX6" fmla="*/ 0 w 1187488"/>
              <a:gd name="connsiteY6" fmla="*/ 374109 h 762970"/>
              <a:gd name="connsiteX7" fmla="*/ 177820 w 1187488"/>
              <a:gd name="connsiteY7" fmla="*/ 367699 h 762970"/>
              <a:gd name="connsiteX8" fmla="*/ 514370 w 1187488"/>
              <a:gd name="connsiteY8" fmla="*/ 577249 h 762970"/>
              <a:gd name="connsiteX9" fmla="*/ 800120 w 1187488"/>
              <a:gd name="connsiteY9" fmla="*/ 380399 h 762970"/>
              <a:gd name="connsiteX10" fmla="*/ 511185 w 1187488"/>
              <a:gd name="connsiteY10" fmla="*/ 173994 h 762970"/>
              <a:gd name="connsiteX11" fmla="*/ 177820 w 1187488"/>
              <a:gd name="connsiteY11" fmla="*/ 367699 h 76297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  <a:gd name="connsiteX0" fmla="*/ 0 w 1188236"/>
              <a:gd name="connsiteY0" fmla="*/ 374109 h 765790"/>
              <a:gd name="connsiteX1" fmla="*/ 425191 w 1188236"/>
              <a:gd name="connsiteY1" fmla="*/ 2624 h 765790"/>
              <a:gd name="connsiteX2" fmla="*/ 901700 w 1188236"/>
              <a:gd name="connsiteY2" fmla="*/ 225054 h 765790"/>
              <a:gd name="connsiteX3" fmla="*/ 1187470 w 1188236"/>
              <a:gd name="connsiteY3" fmla="*/ 380399 h 765790"/>
              <a:gd name="connsiteX4" fmla="*/ 898555 w 1188236"/>
              <a:gd name="connsiteY4" fmla="*/ 545301 h 765790"/>
              <a:gd name="connsiteX5" fmla="*/ 425191 w 1188236"/>
              <a:gd name="connsiteY5" fmla="*/ 761359 h 765790"/>
              <a:gd name="connsiteX6" fmla="*/ 0 w 1188236"/>
              <a:gd name="connsiteY6" fmla="*/ 374109 h 765790"/>
              <a:gd name="connsiteX7" fmla="*/ 177820 w 1188236"/>
              <a:gd name="connsiteY7" fmla="*/ 367699 h 765790"/>
              <a:gd name="connsiteX8" fmla="*/ 514370 w 1188236"/>
              <a:gd name="connsiteY8" fmla="*/ 577249 h 765790"/>
              <a:gd name="connsiteX9" fmla="*/ 800120 w 1188236"/>
              <a:gd name="connsiteY9" fmla="*/ 380399 h 765790"/>
              <a:gd name="connsiteX10" fmla="*/ 511185 w 1188236"/>
              <a:gd name="connsiteY10" fmla="*/ 173994 h 765790"/>
              <a:gd name="connsiteX11" fmla="*/ 177820 w 1188236"/>
              <a:gd name="connsiteY11" fmla="*/ 367699 h 76579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7488" h="765790">
                <a:moveTo>
                  <a:pt x="0" y="374109"/>
                </a:moveTo>
                <a:cubicBezTo>
                  <a:pt x="0" y="247653"/>
                  <a:pt x="153880" y="-29864"/>
                  <a:pt x="425191" y="2624"/>
                </a:cubicBezTo>
                <a:cubicBezTo>
                  <a:pt x="696502" y="35112"/>
                  <a:pt x="789517" y="159437"/>
                  <a:pt x="901700" y="225054"/>
                </a:cubicBezTo>
                <a:cubicBezTo>
                  <a:pt x="1178983" y="201771"/>
                  <a:pt x="1187994" y="253771"/>
                  <a:pt x="1187470" y="380399"/>
                </a:cubicBezTo>
                <a:cubicBezTo>
                  <a:pt x="1186946" y="507027"/>
                  <a:pt x="1201238" y="543184"/>
                  <a:pt x="898555" y="545301"/>
                </a:cubicBezTo>
                <a:cubicBezTo>
                  <a:pt x="786372" y="610918"/>
                  <a:pt x="721458" y="716637"/>
                  <a:pt x="425191" y="761359"/>
                </a:cubicBezTo>
                <a:cubicBezTo>
                  <a:pt x="128924" y="806081"/>
                  <a:pt x="0" y="500565"/>
                  <a:pt x="0" y="374109"/>
                </a:cubicBezTo>
                <a:close/>
                <a:moveTo>
                  <a:pt x="177820" y="367699"/>
                </a:moveTo>
                <a:cubicBezTo>
                  <a:pt x="178351" y="434908"/>
                  <a:pt x="251405" y="657941"/>
                  <a:pt x="514370" y="577249"/>
                </a:cubicBezTo>
                <a:cubicBezTo>
                  <a:pt x="777335" y="496557"/>
                  <a:pt x="800120" y="422232"/>
                  <a:pt x="800120" y="380399"/>
                </a:cubicBezTo>
                <a:cubicBezTo>
                  <a:pt x="803305" y="338566"/>
                  <a:pt x="742300" y="255734"/>
                  <a:pt x="511185" y="173994"/>
                </a:cubicBezTo>
                <a:cubicBezTo>
                  <a:pt x="280070" y="92254"/>
                  <a:pt x="177289" y="300490"/>
                  <a:pt x="177820" y="367699"/>
                </a:cubicBezTo>
                <a:close/>
              </a:path>
            </a:pathLst>
          </a:custGeom>
          <a:gradFill flip="none" rotWithShape="1">
            <a:gsLst>
              <a:gs pos="76000">
                <a:srgbClr val="FFFFFF"/>
              </a:gs>
              <a:gs pos="96000">
                <a:schemeClr val="bg2">
                  <a:lumMod val="50000"/>
                </a:schemeClr>
              </a:gs>
              <a:gs pos="85000">
                <a:schemeClr val="bg2">
                  <a:lumMod val="75000"/>
                </a:schemeClr>
              </a:gs>
              <a:gs pos="74000">
                <a:schemeClr val="bg2">
                  <a:lumMod val="25000"/>
                </a:schemeClr>
              </a:gs>
              <a:gs pos="100000">
                <a:schemeClr val="tx1">
                  <a:lumMod val="85000"/>
                </a:schemeClr>
              </a:gs>
              <a:gs pos="50000">
                <a:schemeClr val="tx1">
                  <a:lumMod val="95000"/>
                </a:schemeClr>
              </a:gs>
              <a:gs pos="7000">
                <a:schemeClr val="bg2">
                  <a:lumMod val="25000"/>
                </a:schemeClr>
              </a:gs>
            </a:gsLst>
            <a:lin ang="0" scaled="1"/>
            <a:tileRect/>
          </a:gradFill>
          <a:ln>
            <a:solidFill>
              <a:schemeClr val="bg2">
                <a:lumMod val="50000"/>
              </a:schemeClr>
            </a:solidFill>
          </a:ln>
          <a:effectLst>
            <a:innerShdw blurRad="95250" dist="50800" dir="135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ea typeface="ＭＳ Ｐゴシック" pitchFamily="-105" charset="-128"/>
            </a:endParaRPr>
          </a:p>
        </p:txBody>
      </p:sp>
      <p:sp>
        <p:nvSpPr>
          <p:cNvPr id="52" name="Oval 84"/>
          <p:cNvSpPr>
            <a:spLocks noChangeArrowheads="1"/>
          </p:cNvSpPr>
          <p:nvPr/>
        </p:nvSpPr>
        <p:spPr bwMode="auto">
          <a:xfrm rot="1256350">
            <a:off x="2994475" y="2810360"/>
            <a:ext cx="622895" cy="152325"/>
          </a:xfrm>
          <a:prstGeom prst="ellipse">
            <a:avLst/>
          </a:prstGeom>
          <a:gradFill rotWithShape="1">
            <a:gsLst>
              <a:gs pos="0">
                <a:srgbClr val="F3F3F3">
                  <a:alpha val="54999"/>
                </a:srgbClr>
              </a:gs>
              <a:gs pos="100000">
                <a:srgbClr val="BFBFB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42" name="Donut 3"/>
          <p:cNvSpPr/>
          <p:nvPr/>
        </p:nvSpPr>
        <p:spPr bwMode="auto">
          <a:xfrm>
            <a:off x="1331640" y="2708920"/>
            <a:ext cx="1620661" cy="1161737"/>
          </a:xfrm>
          <a:custGeom>
            <a:avLst/>
            <a:gdLst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196850 w 1346200"/>
              <a:gd name="connsiteY5" fmla="*/ 3937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196850 w 1346200"/>
              <a:gd name="connsiteY9" fmla="*/ 3937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181100"/>
              <a:gd name="connsiteY0" fmla="*/ 368384 h 787556"/>
              <a:gd name="connsiteX1" fmla="*/ 508000 w 1181100"/>
              <a:gd name="connsiteY1" fmla="*/ 84 h 787556"/>
              <a:gd name="connsiteX2" fmla="*/ 1181100 w 1181100"/>
              <a:gd name="connsiteY2" fmla="*/ 393784 h 787556"/>
              <a:gd name="connsiteX3" fmla="*/ 508000 w 1181100"/>
              <a:gd name="connsiteY3" fmla="*/ 787484 h 787556"/>
              <a:gd name="connsiteX4" fmla="*/ 0 w 1181100"/>
              <a:gd name="connsiteY4" fmla="*/ 368384 h 787556"/>
              <a:gd name="connsiteX5" fmla="*/ 171450 w 1181100"/>
              <a:gd name="connsiteY5" fmla="*/ 381084 h 787556"/>
              <a:gd name="connsiteX6" fmla="*/ 508000 w 1181100"/>
              <a:gd name="connsiteY6" fmla="*/ 590634 h 787556"/>
              <a:gd name="connsiteX7" fmla="*/ 984250 w 1181100"/>
              <a:gd name="connsiteY7" fmla="*/ 393784 h 787556"/>
              <a:gd name="connsiteX8" fmla="*/ 508000 w 1181100"/>
              <a:gd name="connsiteY8" fmla="*/ 196934 h 787556"/>
              <a:gd name="connsiteX9" fmla="*/ 171450 w 1181100"/>
              <a:gd name="connsiteY9" fmla="*/ 381084 h 787556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9846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345"/>
              <a:gd name="connsiteX1" fmla="*/ 508362 w 1181462"/>
              <a:gd name="connsiteY1" fmla="*/ 3723 h 791345"/>
              <a:gd name="connsiteX2" fmla="*/ 1181462 w 1181462"/>
              <a:gd name="connsiteY2" fmla="*/ 397423 h 791345"/>
              <a:gd name="connsiteX3" fmla="*/ 508362 w 1181462"/>
              <a:gd name="connsiteY3" fmla="*/ 791123 h 791345"/>
              <a:gd name="connsiteX4" fmla="*/ 362 w 1181462"/>
              <a:gd name="connsiteY4" fmla="*/ 372023 h 791345"/>
              <a:gd name="connsiteX5" fmla="*/ 171812 w 1181462"/>
              <a:gd name="connsiteY5" fmla="*/ 384723 h 791345"/>
              <a:gd name="connsiteX6" fmla="*/ 508362 w 1181462"/>
              <a:gd name="connsiteY6" fmla="*/ 594273 h 791345"/>
              <a:gd name="connsiteX7" fmla="*/ 794112 w 1181462"/>
              <a:gd name="connsiteY7" fmla="*/ 397423 h 791345"/>
              <a:gd name="connsiteX8" fmla="*/ 508362 w 1181462"/>
              <a:gd name="connsiteY8" fmla="*/ 200573 h 791345"/>
              <a:gd name="connsiteX9" fmla="*/ 171812 w 1181462"/>
              <a:gd name="connsiteY9" fmla="*/ 384723 h 791345"/>
              <a:gd name="connsiteX0" fmla="*/ 362 w 1192915"/>
              <a:gd name="connsiteY0" fmla="*/ 389409 h 808556"/>
              <a:gd name="connsiteX1" fmla="*/ 508362 w 1192915"/>
              <a:gd name="connsiteY1" fmla="*/ 21109 h 808556"/>
              <a:gd name="connsiteX2" fmla="*/ 902062 w 1192915"/>
              <a:gd name="connsiteY2" fmla="*/ 84610 h 808556"/>
              <a:gd name="connsiteX3" fmla="*/ 1181462 w 1192915"/>
              <a:gd name="connsiteY3" fmla="*/ 414809 h 808556"/>
              <a:gd name="connsiteX4" fmla="*/ 508362 w 1192915"/>
              <a:gd name="connsiteY4" fmla="*/ 808509 h 808556"/>
              <a:gd name="connsiteX5" fmla="*/ 362 w 1192915"/>
              <a:gd name="connsiteY5" fmla="*/ 389409 h 808556"/>
              <a:gd name="connsiteX6" fmla="*/ 171812 w 1192915"/>
              <a:gd name="connsiteY6" fmla="*/ 402109 h 808556"/>
              <a:gd name="connsiteX7" fmla="*/ 508362 w 1192915"/>
              <a:gd name="connsiteY7" fmla="*/ 611659 h 808556"/>
              <a:gd name="connsiteX8" fmla="*/ 794112 w 1192915"/>
              <a:gd name="connsiteY8" fmla="*/ 414809 h 808556"/>
              <a:gd name="connsiteX9" fmla="*/ 508362 w 1192915"/>
              <a:gd name="connsiteY9" fmla="*/ 217959 h 808556"/>
              <a:gd name="connsiteX10" fmla="*/ 171812 w 1192915"/>
              <a:gd name="connsiteY10" fmla="*/ 402109 h 808556"/>
              <a:gd name="connsiteX0" fmla="*/ 362 w 1192915"/>
              <a:gd name="connsiteY0" fmla="*/ 373719 h 792864"/>
              <a:gd name="connsiteX1" fmla="*/ 508362 w 1192915"/>
              <a:gd name="connsiteY1" fmla="*/ 5419 h 792864"/>
              <a:gd name="connsiteX2" fmla="*/ 902062 w 1192915"/>
              <a:gd name="connsiteY2" fmla="*/ 170520 h 792864"/>
              <a:gd name="connsiteX3" fmla="*/ 1181462 w 1192915"/>
              <a:gd name="connsiteY3" fmla="*/ 399119 h 792864"/>
              <a:gd name="connsiteX4" fmla="*/ 508362 w 1192915"/>
              <a:gd name="connsiteY4" fmla="*/ 792819 h 792864"/>
              <a:gd name="connsiteX5" fmla="*/ 362 w 1192915"/>
              <a:gd name="connsiteY5" fmla="*/ 373719 h 792864"/>
              <a:gd name="connsiteX6" fmla="*/ 171812 w 1192915"/>
              <a:gd name="connsiteY6" fmla="*/ 386419 h 792864"/>
              <a:gd name="connsiteX7" fmla="*/ 508362 w 1192915"/>
              <a:gd name="connsiteY7" fmla="*/ 595969 h 792864"/>
              <a:gd name="connsiteX8" fmla="*/ 794112 w 1192915"/>
              <a:gd name="connsiteY8" fmla="*/ 399119 h 792864"/>
              <a:gd name="connsiteX9" fmla="*/ 508362 w 1192915"/>
              <a:gd name="connsiteY9" fmla="*/ 202269 h 792864"/>
              <a:gd name="connsiteX10" fmla="*/ 171812 w 1192915"/>
              <a:gd name="connsiteY10" fmla="*/ 386419 h 792864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566"/>
              <a:gd name="connsiteY0" fmla="*/ 373719 h 800571"/>
              <a:gd name="connsiteX1" fmla="*/ 508317 w 1181566"/>
              <a:gd name="connsiteY1" fmla="*/ 5419 h 800571"/>
              <a:gd name="connsiteX2" fmla="*/ 902017 w 1181566"/>
              <a:gd name="connsiteY2" fmla="*/ 170520 h 800571"/>
              <a:gd name="connsiteX3" fmla="*/ 1181417 w 1181566"/>
              <a:gd name="connsiteY3" fmla="*/ 399119 h 800571"/>
              <a:gd name="connsiteX4" fmla="*/ 889317 w 1181566"/>
              <a:gd name="connsiteY4" fmla="*/ 627720 h 800571"/>
              <a:gd name="connsiteX5" fmla="*/ 508317 w 1181566"/>
              <a:gd name="connsiteY5" fmla="*/ 792819 h 800571"/>
              <a:gd name="connsiteX6" fmla="*/ 317 w 1181566"/>
              <a:gd name="connsiteY6" fmla="*/ 373719 h 800571"/>
              <a:gd name="connsiteX7" fmla="*/ 171767 w 1181566"/>
              <a:gd name="connsiteY7" fmla="*/ 386419 h 800571"/>
              <a:gd name="connsiteX8" fmla="*/ 508317 w 1181566"/>
              <a:gd name="connsiteY8" fmla="*/ 595969 h 800571"/>
              <a:gd name="connsiteX9" fmla="*/ 794067 w 1181566"/>
              <a:gd name="connsiteY9" fmla="*/ 399119 h 800571"/>
              <a:gd name="connsiteX10" fmla="*/ 508317 w 1181566"/>
              <a:gd name="connsiteY10" fmla="*/ 202269 h 800571"/>
              <a:gd name="connsiteX11" fmla="*/ 171767 w 1181566"/>
              <a:gd name="connsiteY11" fmla="*/ 386419 h 800571"/>
              <a:gd name="connsiteX0" fmla="*/ 317 w 1181676"/>
              <a:gd name="connsiteY0" fmla="*/ 373719 h 800571"/>
              <a:gd name="connsiteX1" fmla="*/ 508317 w 1181676"/>
              <a:gd name="connsiteY1" fmla="*/ 5419 h 800571"/>
              <a:gd name="connsiteX2" fmla="*/ 902017 w 1181676"/>
              <a:gd name="connsiteY2" fmla="*/ 170520 h 800571"/>
              <a:gd name="connsiteX3" fmla="*/ 1181417 w 1181676"/>
              <a:gd name="connsiteY3" fmla="*/ 399119 h 800571"/>
              <a:gd name="connsiteX4" fmla="*/ 889317 w 1181676"/>
              <a:gd name="connsiteY4" fmla="*/ 627720 h 800571"/>
              <a:gd name="connsiteX5" fmla="*/ 508317 w 1181676"/>
              <a:gd name="connsiteY5" fmla="*/ 792819 h 800571"/>
              <a:gd name="connsiteX6" fmla="*/ 317 w 1181676"/>
              <a:gd name="connsiteY6" fmla="*/ 373719 h 800571"/>
              <a:gd name="connsiteX7" fmla="*/ 171767 w 1181676"/>
              <a:gd name="connsiteY7" fmla="*/ 386419 h 800571"/>
              <a:gd name="connsiteX8" fmla="*/ 508317 w 1181676"/>
              <a:gd name="connsiteY8" fmla="*/ 595969 h 800571"/>
              <a:gd name="connsiteX9" fmla="*/ 794067 w 1181676"/>
              <a:gd name="connsiteY9" fmla="*/ 399119 h 800571"/>
              <a:gd name="connsiteX10" fmla="*/ 508317 w 1181676"/>
              <a:gd name="connsiteY10" fmla="*/ 202269 h 800571"/>
              <a:gd name="connsiteX11" fmla="*/ 171767 w 1181676"/>
              <a:gd name="connsiteY11" fmla="*/ 386419 h 800571"/>
              <a:gd name="connsiteX0" fmla="*/ 351 w 1181710"/>
              <a:gd name="connsiteY0" fmla="*/ 373719 h 798379"/>
              <a:gd name="connsiteX1" fmla="*/ 508351 w 1181710"/>
              <a:gd name="connsiteY1" fmla="*/ 5419 h 798379"/>
              <a:gd name="connsiteX2" fmla="*/ 902051 w 1181710"/>
              <a:gd name="connsiteY2" fmla="*/ 170520 h 798379"/>
              <a:gd name="connsiteX3" fmla="*/ 1181451 w 1181710"/>
              <a:gd name="connsiteY3" fmla="*/ 399119 h 798379"/>
              <a:gd name="connsiteX4" fmla="*/ 889351 w 1181710"/>
              <a:gd name="connsiteY4" fmla="*/ 627720 h 798379"/>
              <a:gd name="connsiteX5" fmla="*/ 508351 w 1181710"/>
              <a:gd name="connsiteY5" fmla="*/ 792819 h 798379"/>
              <a:gd name="connsiteX6" fmla="*/ 351 w 1181710"/>
              <a:gd name="connsiteY6" fmla="*/ 373719 h 798379"/>
              <a:gd name="connsiteX7" fmla="*/ 171801 w 1181710"/>
              <a:gd name="connsiteY7" fmla="*/ 386419 h 798379"/>
              <a:gd name="connsiteX8" fmla="*/ 508351 w 1181710"/>
              <a:gd name="connsiteY8" fmla="*/ 595969 h 798379"/>
              <a:gd name="connsiteX9" fmla="*/ 794101 w 1181710"/>
              <a:gd name="connsiteY9" fmla="*/ 399119 h 798379"/>
              <a:gd name="connsiteX10" fmla="*/ 508351 w 1181710"/>
              <a:gd name="connsiteY10" fmla="*/ 202269 h 798379"/>
              <a:gd name="connsiteX11" fmla="*/ 171801 w 1181710"/>
              <a:gd name="connsiteY11" fmla="*/ 386419 h 798379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8351 w 1181710"/>
              <a:gd name="connsiteY10" fmla="*/ 197320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90552 h 815212"/>
              <a:gd name="connsiteX1" fmla="*/ 508351 w 1181710"/>
              <a:gd name="connsiteY1" fmla="*/ 22252 h 815212"/>
              <a:gd name="connsiteX2" fmla="*/ 902051 w 1181710"/>
              <a:gd name="connsiteY2" fmla="*/ 187353 h 815212"/>
              <a:gd name="connsiteX3" fmla="*/ 1181451 w 1181710"/>
              <a:gd name="connsiteY3" fmla="*/ 415952 h 815212"/>
              <a:gd name="connsiteX4" fmla="*/ 889351 w 1181710"/>
              <a:gd name="connsiteY4" fmla="*/ 644553 h 815212"/>
              <a:gd name="connsiteX5" fmla="*/ 508351 w 1181710"/>
              <a:gd name="connsiteY5" fmla="*/ 809652 h 815212"/>
              <a:gd name="connsiteX6" fmla="*/ 351 w 1181710"/>
              <a:gd name="connsiteY6" fmla="*/ 390552 h 815212"/>
              <a:gd name="connsiteX7" fmla="*/ 171801 w 1181710"/>
              <a:gd name="connsiteY7" fmla="*/ 403252 h 815212"/>
              <a:gd name="connsiteX8" fmla="*/ 508351 w 1181710"/>
              <a:gd name="connsiteY8" fmla="*/ 612802 h 815212"/>
              <a:gd name="connsiteX9" fmla="*/ 794101 w 1181710"/>
              <a:gd name="connsiteY9" fmla="*/ 415952 h 815212"/>
              <a:gd name="connsiteX10" fmla="*/ 505166 w 1181710"/>
              <a:gd name="connsiteY10" fmla="*/ 209547 h 815212"/>
              <a:gd name="connsiteX11" fmla="*/ 171801 w 1181710"/>
              <a:gd name="connsiteY11" fmla="*/ 403252 h 815212"/>
              <a:gd name="connsiteX0" fmla="*/ 215 w 1181574"/>
              <a:gd name="connsiteY0" fmla="*/ 376996 h 797132"/>
              <a:gd name="connsiteX1" fmla="*/ 457256 w 1181574"/>
              <a:gd name="connsiteY1" fmla="*/ 5511 h 797132"/>
              <a:gd name="connsiteX2" fmla="*/ 901915 w 1181574"/>
              <a:gd name="connsiteY2" fmla="*/ 173797 h 797132"/>
              <a:gd name="connsiteX3" fmla="*/ 1181315 w 1181574"/>
              <a:gd name="connsiteY3" fmla="*/ 402396 h 797132"/>
              <a:gd name="connsiteX4" fmla="*/ 889215 w 1181574"/>
              <a:gd name="connsiteY4" fmla="*/ 630997 h 797132"/>
              <a:gd name="connsiteX5" fmla="*/ 508215 w 1181574"/>
              <a:gd name="connsiteY5" fmla="*/ 796096 h 797132"/>
              <a:gd name="connsiteX6" fmla="*/ 215 w 1181574"/>
              <a:gd name="connsiteY6" fmla="*/ 376996 h 797132"/>
              <a:gd name="connsiteX7" fmla="*/ 171665 w 1181574"/>
              <a:gd name="connsiteY7" fmla="*/ 389696 h 797132"/>
              <a:gd name="connsiteX8" fmla="*/ 508215 w 1181574"/>
              <a:gd name="connsiteY8" fmla="*/ 599246 h 797132"/>
              <a:gd name="connsiteX9" fmla="*/ 793965 w 1181574"/>
              <a:gd name="connsiteY9" fmla="*/ 402396 h 797132"/>
              <a:gd name="connsiteX10" fmla="*/ 505030 w 1181574"/>
              <a:gd name="connsiteY10" fmla="*/ 195991 h 797132"/>
              <a:gd name="connsiteX11" fmla="*/ 171665 w 1181574"/>
              <a:gd name="connsiteY11" fmla="*/ 389696 h 797132"/>
              <a:gd name="connsiteX0" fmla="*/ 554 w 1181913"/>
              <a:gd name="connsiteY0" fmla="*/ 375244 h 795380"/>
              <a:gd name="connsiteX1" fmla="*/ 457595 w 1181913"/>
              <a:gd name="connsiteY1" fmla="*/ 3759 h 795380"/>
              <a:gd name="connsiteX2" fmla="*/ 902254 w 1181913"/>
              <a:gd name="connsiteY2" fmla="*/ 172045 h 795380"/>
              <a:gd name="connsiteX3" fmla="*/ 1181654 w 1181913"/>
              <a:gd name="connsiteY3" fmla="*/ 400644 h 795380"/>
              <a:gd name="connsiteX4" fmla="*/ 889554 w 1181913"/>
              <a:gd name="connsiteY4" fmla="*/ 629245 h 795380"/>
              <a:gd name="connsiteX5" fmla="*/ 508554 w 1181913"/>
              <a:gd name="connsiteY5" fmla="*/ 794344 h 795380"/>
              <a:gd name="connsiteX6" fmla="*/ 554 w 1181913"/>
              <a:gd name="connsiteY6" fmla="*/ 375244 h 795380"/>
              <a:gd name="connsiteX7" fmla="*/ 172004 w 1181913"/>
              <a:gd name="connsiteY7" fmla="*/ 387944 h 795380"/>
              <a:gd name="connsiteX8" fmla="*/ 508554 w 1181913"/>
              <a:gd name="connsiteY8" fmla="*/ 597494 h 795380"/>
              <a:gd name="connsiteX9" fmla="*/ 794304 w 1181913"/>
              <a:gd name="connsiteY9" fmla="*/ 400644 h 795380"/>
              <a:gd name="connsiteX10" fmla="*/ 505369 w 1181913"/>
              <a:gd name="connsiteY10" fmla="*/ 194239 h 795380"/>
              <a:gd name="connsiteX11" fmla="*/ 172004 w 1181913"/>
              <a:gd name="connsiteY11" fmla="*/ 387944 h 795380"/>
              <a:gd name="connsiteX0" fmla="*/ 554 w 1181913"/>
              <a:gd name="connsiteY0" fmla="*/ 375244 h 806020"/>
              <a:gd name="connsiteX1" fmla="*/ 457595 w 1181913"/>
              <a:gd name="connsiteY1" fmla="*/ 3759 h 806020"/>
              <a:gd name="connsiteX2" fmla="*/ 902254 w 1181913"/>
              <a:gd name="connsiteY2" fmla="*/ 172045 h 806020"/>
              <a:gd name="connsiteX3" fmla="*/ 1181654 w 1181913"/>
              <a:gd name="connsiteY3" fmla="*/ 400644 h 806020"/>
              <a:gd name="connsiteX4" fmla="*/ 889554 w 1181913"/>
              <a:gd name="connsiteY4" fmla="*/ 629245 h 806020"/>
              <a:gd name="connsiteX5" fmla="*/ 508554 w 1181913"/>
              <a:gd name="connsiteY5" fmla="*/ 794344 h 806020"/>
              <a:gd name="connsiteX6" fmla="*/ 554 w 1181913"/>
              <a:gd name="connsiteY6" fmla="*/ 375244 h 806020"/>
              <a:gd name="connsiteX7" fmla="*/ 172004 w 1181913"/>
              <a:gd name="connsiteY7" fmla="*/ 387944 h 806020"/>
              <a:gd name="connsiteX8" fmla="*/ 508554 w 1181913"/>
              <a:gd name="connsiteY8" fmla="*/ 597494 h 806020"/>
              <a:gd name="connsiteX9" fmla="*/ 794304 w 1181913"/>
              <a:gd name="connsiteY9" fmla="*/ 400644 h 806020"/>
              <a:gd name="connsiteX10" fmla="*/ 505369 w 1181913"/>
              <a:gd name="connsiteY10" fmla="*/ 194239 h 806020"/>
              <a:gd name="connsiteX11" fmla="*/ 172004 w 1181913"/>
              <a:gd name="connsiteY11" fmla="*/ 387944 h 806020"/>
              <a:gd name="connsiteX0" fmla="*/ 1076 w 1182435"/>
              <a:gd name="connsiteY0" fmla="*/ 375206 h 787319"/>
              <a:gd name="connsiteX1" fmla="*/ 458117 w 1182435"/>
              <a:gd name="connsiteY1" fmla="*/ 3721 h 787319"/>
              <a:gd name="connsiteX2" fmla="*/ 902776 w 1182435"/>
              <a:gd name="connsiteY2" fmla="*/ 172007 h 787319"/>
              <a:gd name="connsiteX3" fmla="*/ 1182176 w 1182435"/>
              <a:gd name="connsiteY3" fmla="*/ 400606 h 787319"/>
              <a:gd name="connsiteX4" fmla="*/ 890076 w 1182435"/>
              <a:gd name="connsiteY4" fmla="*/ 629207 h 787319"/>
              <a:gd name="connsiteX5" fmla="*/ 442192 w 1182435"/>
              <a:gd name="connsiteY5" fmla="*/ 775196 h 787319"/>
              <a:gd name="connsiteX6" fmla="*/ 1076 w 1182435"/>
              <a:gd name="connsiteY6" fmla="*/ 375206 h 787319"/>
              <a:gd name="connsiteX7" fmla="*/ 172526 w 1182435"/>
              <a:gd name="connsiteY7" fmla="*/ 387906 h 787319"/>
              <a:gd name="connsiteX8" fmla="*/ 509076 w 1182435"/>
              <a:gd name="connsiteY8" fmla="*/ 597456 h 787319"/>
              <a:gd name="connsiteX9" fmla="*/ 794826 w 1182435"/>
              <a:gd name="connsiteY9" fmla="*/ 400606 h 787319"/>
              <a:gd name="connsiteX10" fmla="*/ 505891 w 1182435"/>
              <a:gd name="connsiteY10" fmla="*/ 194201 h 787319"/>
              <a:gd name="connsiteX11" fmla="*/ 172526 w 1182435"/>
              <a:gd name="connsiteY11" fmla="*/ 387906 h 787319"/>
              <a:gd name="connsiteX0" fmla="*/ 159 w 1181518"/>
              <a:gd name="connsiteY0" fmla="*/ 375230 h 799781"/>
              <a:gd name="connsiteX1" fmla="*/ 457200 w 1181518"/>
              <a:gd name="connsiteY1" fmla="*/ 3745 h 799781"/>
              <a:gd name="connsiteX2" fmla="*/ 901859 w 1181518"/>
              <a:gd name="connsiteY2" fmla="*/ 172031 h 799781"/>
              <a:gd name="connsiteX3" fmla="*/ 1181259 w 1181518"/>
              <a:gd name="connsiteY3" fmla="*/ 400630 h 799781"/>
              <a:gd name="connsiteX4" fmla="*/ 889159 w 1181518"/>
              <a:gd name="connsiteY4" fmla="*/ 629231 h 799781"/>
              <a:gd name="connsiteX5" fmla="*/ 454015 w 1181518"/>
              <a:gd name="connsiteY5" fmla="*/ 787960 h 799781"/>
              <a:gd name="connsiteX6" fmla="*/ 159 w 1181518"/>
              <a:gd name="connsiteY6" fmla="*/ 375230 h 799781"/>
              <a:gd name="connsiteX7" fmla="*/ 171609 w 1181518"/>
              <a:gd name="connsiteY7" fmla="*/ 387930 h 799781"/>
              <a:gd name="connsiteX8" fmla="*/ 508159 w 1181518"/>
              <a:gd name="connsiteY8" fmla="*/ 597480 h 799781"/>
              <a:gd name="connsiteX9" fmla="*/ 793909 w 1181518"/>
              <a:gd name="connsiteY9" fmla="*/ 400630 h 799781"/>
              <a:gd name="connsiteX10" fmla="*/ 504974 w 1181518"/>
              <a:gd name="connsiteY10" fmla="*/ 194225 h 799781"/>
              <a:gd name="connsiteX11" fmla="*/ 171609 w 1181518"/>
              <a:gd name="connsiteY11" fmla="*/ 387930 h 799781"/>
              <a:gd name="connsiteX0" fmla="*/ 159 w 1181518"/>
              <a:gd name="connsiteY0" fmla="*/ 378958 h 803509"/>
              <a:gd name="connsiteX1" fmla="*/ 457200 w 1181518"/>
              <a:gd name="connsiteY1" fmla="*/ 7473 h 803509"/>
              <a:gd name="connsiteX2" fmla="*/ 901859 w 1181518"/>
              <a:gd name="connsiteY2" fmla="*/ 175759 h 803509"/>
              <a:gd name="connsiteX3" fmla="*/ 1181259 w 1181518"/>
              <a:gd name="connsiteY3" fmla="*/ 404358 h 803509"/>
              <a:gd name="connsiteX4" fmla="*/ 889159 w 1181518"/>
              <a:gd name="connsiteY4" fmla="*/ 632959 h 803509"/>
              <a:gd name="connsiteX5" fmla="*/ 454015 w 1181518"/>
              <a:gd name="connsiteY5" fmla="*/ 791688 h 803509"/>
              <a:gd name="connsiteX6" fmla="*/ 159 w 1181518"/>
              <a:gd name="connsiteY6" fmla="*/ 378958 h 803509"/>
              <a:gd name="connsiteX7" fmla="*/ 171609 w 1181518"/>
              <a:gd name="connsiteY7" fmla="*/ 391658 h 803509"/>
              <a:gd name="connsiteX8" fmla="*/ 508159 w 1181518"/>
              <a:gd name="connsiteY8" fmla="*/ 601208 h 803509"/>
              <a:gd name="connsiteX9" fmla="*/ 793909 w 1181518"/>
              <a:gd name="connsiteY9" fmla="*/ 404358 h 803509"/>
              <a:gd name="connsiteX10" fmla="*/ 504974 w 1181518"/>
              <a:gd name="connsiteY10" fmla="*/ 197953 h 803509"/>
              <a:gd name="connsiteX11" fmla="*/ 171609 w 1181518"/>
              <a:gd name="connsiteY11" fmla="*/ 391658 h 80350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1 w 1187730"/>
              <a:gd name="connsiteY0" fmla="*/ 396746 h 797476"/>
              <a:gd name="connsiteX1" fmla="*/ 463412 w 1187730"/>
              <a:gd name="connsiteY1" fmla="*/ 6151 h 797476"/>
              <a:gd name="connsiteX2" fmla="*/ 908071 w 1187730"/>
              <a:gd name="connsiteY2" fmla="*/ 174437 h 797476"/>
              <a:gd name="connsiteX3" fmla="*/ 1187471 w 1187730"/>
              <a:gd name="connsiteY3" fmla="*/ 403036 h 797476"/>
              <a:gd name="connsiteX4" fmla="*/ 895371 w 1187730"/>
              <a:gd name="connsiteY4" fmla="*/ 631637 h 797476"/>
              <a:gd name="connsiteX5" fmla="*/ 460227 w 1187730"/>
              <a:gd name="connsiteY5" fmla="*/ 790366 h 797476"/>
              <a:gd name="connsiteX6" fmla="*/ 1 w 1187730"/>
              <a:gd name="connsiteY6" fmla="*/ 396746 h 797476"/>
              <a:gd name="connsiteX7" fmla="*/ 177821 w 1187730"/>
              <a:gd name="connsiteY7" fmla="*/ 390336 h 797476"/>
              <a:gd name="connsiteX8" fmla="*/ 514371 w 1187730"/>
              <a:gd name="connsiteY8" fmla="*/ 599886 h 797476"/>
              <a:gd name="connsiteX9" fmla="*/ 800121 w 1187730"/>
              <a:gd name="connsiteY9" fmla="*/ 403036 h 797476"/>
              <a:gd name="connsiteX10" fmla="*/ 511186 w 1187730"/>
              <a:gd name="connsiteY10" fmla="*/ 196631 h 797476"/>
              <a:gd name="connsiteX11" fmla="*/ 177821 w 1187730"/>
              <a:gd name="connsiteY11" fmla="*/ 390336 h 797476"/>
              <a:gd name="connsiteX0" fmla="*/ 1 w 1187730"/>
              <a:gd name="connsiteY0" fmla="*/ 390777 h 791507"/>
              <a:gd name="connsiteX1" fmla="*/ 463412 w 1187730"/>
              <a:gd name="connsiteY1" fmla="*/ 182 h 791507"/>
              <a:gd name="connsiteX2" fmla="*/ 908071 w 1187730"/>
              <a:gd name="connsiteY2" fmla="*/ 168468 h 791507"/>
              <a:gd name="connsiteX3" fmla="*/ 1187471 w 1187730"/>
              <a:gd name="connsiteY3" fmla="*/ 397067 h 791507"/>
              <a:gd name="connsiteX4" fmla="*/ 895371 w 1187730"/>
              <a:gd name="connsiteY4" fmla="*/ 625668 h 791507"/>
              <a:gd name="connsiteX5" fmla="*/ 460227 w 1187730"/>
              <a:gd name="connsiteY5" fmla="*/ 784397 h 791507"/>
              <a:gd name="connsiteX6" fmla="*/ 1 w 1187730"/>
              <a:gd name="connsiteY6" fmla="*/ 390777 h 791507"/>
              <a:gd name="connsiteX7" fmla="*/ 177821 w 1187730"/>
              <a:gd name="connsiteY7" fmla="*/ 384367 h 791507"/>
              <a:gd name="connsiteX8" fmla="*/ 514371 w 1187730"/>
              <a:gd name="connsiteY8" fmla="*/ 593917 h 791507"/>
              <a:gd name="connsiteX9" fmla="*/ 800121 w 1187730"/>
              <a:gd name="connsiteY9" fmla="*/ 397067 h 791507"/>
              <a:gd name="connsiteX10" fmla="*/ 511186 w 1187730"/>
              <a:gd name="connsiteY10" fmla="*/ 190662 h 791507"/>
              <a:gd name="connsiteX11" fmla="*/ 177821 w 1187730"/>
              <a:gd name="connsiteY11" fmla="*/ 384367 h 791507"/>
              <a:gd name="connsiteX0" fmla="*/ 117 w 1187846"/>
              <a:gd name="connsiteY0" fmla="*/ 371704 h 772434"/>
              <a:gd name="connsiteX1" fmla="*/ 425308 w 1187846"/>
              <a:gd name="connsiteY1" fmla="*/ 219 h 772434"/>
              <a:gd name="connsiteX2" fmla="*/ 908187 w 1187846"/>
              <a:gd name="connsiteY2" fmla="*/ 149395 h 772434"/>
              <a:gd name="connsiteX3" fmla="*/ 1187587 w 1187846"/>
              <a:gd name="connsiteY3" fmla="*/ 377994 h 772434"/>
              <a:gd name="connsiteX4" fmla="*/ 895487 w 1187846"/>
              <a:gd name="connsiteY4" fmla="*/ 606595 h 772434"/>
              <a:gd name="connsiteX5" fmla="*/ 460343 w 1187846"/>
              <a:gd name="connsiteY5" fmla="*/ 765324 h 772434"/>
              <a:gd name="connsiteX6" fmla="*/ 117 w 1187846"/>
              <a:gd name="connsiteY6" fmla="*/ 371704 h 772434"/>
              <a:gd name="connsiteX7" fmla="*/ 177937 w 1187846"/>
              <a:gd name="connsiteY7" fmla="*/ 365294 h 772434"/>
              <a:gd name="connsiteX8" fmla="*/ 514487 w 1187846"/>
              <a:gd name="connsiteY8" fmla="*/ 574844 h 772434"/>
              <a:gd name="connsiteX9" fmla="*/ 800237 w 1187846"/>
              <a:gd name="connsiteY9" fmla="*/ 377994 h 772434"/>
              <a:gd name="connsiteX10" fmla="*/ 511302 w 1187846"/>
              <a:gd name="connsiteY10" fmla="*/ 171589 h 772434"/>
              <a:gd name="connsiteX11" fmla="*/ 177937 w 1187846"/>
              <a:gd name="connsiteY11" fmla="*/ 365294 h 772434"/>
              <a:gd name="connsiteX0" fmla="*/ 236 w 1187965"/>
              <a:gd name="connsiteY0" fmla="*/ 371520 h 772250"/>
              <a:gd name="connsiteX1" fmla="*/ 425427 w 1187965"/>
              <a:gd name="connsiteY1" fmla="*/ 35 h 772250"/>
              <a:gd name="connsiteX2" fmla="*/ 908306 w 1187965"/>
              <a:gd name="connsiteY2" fmla="*/ 149211 h 772250"/>
              <a:gd name="connsiteX3" fmla="*/ 1187706 w 1187965"/>
              <a:gd name="connsiteY3" fmla="*/ 377810 h 772250"/>
              <a:gd name="connsiteX4" fmla="*/ 895606 w 1187965"/>
              <a:gd name="connsiteY4" fmla="*/ 606411 h 772250"/>
              <a:gd name="connsiteX5" fmla="*/ 460462 w 1187965"/>
              <a:gd name="connsiteY5" fmla="*/ 765140 h 772250"/>
              <a:gd name="connsiteX6" fmla="*/ 236 w 1187965"/>
              <a:gd name="connsiteY6" fmla="*/ 371520 h 772250"/>
              <a:gd name="connsiteX7" fmla="*/ 178056 w 1187965"/>
              <a:gd name="connsiteY7" fmla="*/ 365110 h 772250"/>
              <a:gd name="connsiteX8" fmla="*/ 514606 w 1187965"/>
              <a:gd name="connsiteY8" fmla="*/ 574660 h 772250"/>
              <a:gd name="connsiteX9" fmla="*/ 800356 w 1187965"/>
              <a:gd name="connsiteY9" fmla="*/ 377810 h 772250"/>
              <a:gd name="connsiteX10" fmla="*/ 511421 w 1187965"/>
              <a:gd name="connsiteY10" fmla="*/ 171405 h 772250"/>
              <a:gd name="connsiteX11" fmla="*/ 178056 w 1187965"/>
              <a:gd name="connsiteY11" fmla="*/ 365110 h 772250"/>
              <a:gd name="connsiteX0" fmla="*/ 0 w 1187729"/>
              <a:gd name="connsiteY0" fmla="*/ 371520 h 766165"/>
              <a:gd name="connsiteX1" fmla="*/ 425191 w 1187729"/>
              <a:gd name="connsiteY1" fmla="*/ 35 h 766165"/>
              <a:gd name="connsiteX2" fmla="*/ 908070 w 1187729"/>
              <a:gd name="connsiteY2" fmla="*/ 149211 h 766165"/>
              <a:gd name="connsiteX3" fmla="*/ 1187470 w 1187729"/>
              <a:gd name="connsiteY3" fmla="*/ 377810 h 766165"/>
              <a:gd name="connsiteX4" fmla="*/ 895370 w 1187729"/>
              <a:gd name="connsiteY4" fmla="*/ 606411 h 766165"/>
              <a:gd name="connsiteX5" fmla="*/ 425191 w 1187729"/>
              <a:gd name="connsiteY5" fmla="*/ 758770 h 766165"/>
              <a:gd name="connsiteX6" fmla="*/ 0 w 1187729"/>
              <a:gd name="connsiteY6" fmla="*/ 371520 h 766165"/>
              <a:gd name="connsiteX7" fmla="*/ 177820 w 1187729"/>
              <a:gd name="connsiteY7" fmla="*/ 365110 h 766165"/>
              <a:gd name="connsiteX8" fmla="*/ 514370 w 1187729"/>
              <a:gd name="connsiteY8" fmla="*/ 574660 h 766165"/>
              <a:gd name="connsiteX9" fmla="*/ 800120 w 1187729"/>
              <a:gd name="connsiteY9" fmla="*/ 377810 h 766165"/>
              <a:gd name="connsiteX10" fmla="*/ 511185 w 1187729"/>
              <a:gd name="connsiteY10" fmla="*/ 171405 h 766165"/>
              <a:gd name="connsiteX11" fmla="*/ 177820 w 1187729"/>
              <a:gd name="connsiteY11" fmla="*/ 365110 h 766165"/>
              <a:gd name="connsiteX0" fmla="*/ 0 w 1187729"/>
              <a:gd name="connsiteY0" fmla="*/ 371520 h 758904"/>
              <a:gd name="connsiteX1" fmla="*/ 425191 w 1187729"/>
              <a:gd name="connsiteY1" fmla="*/ 35 h 758904"/>
              <a:gd name="connsiteX2" fmla="*/ 908070 w 1187729"/>
              <a:gd name="connsiteY2" fmla="*/ 149211 h 758904"/>
              <a:gd name="connsiteX3" fmla="*/ 1187470 w 1187729"/>
              <a:gd name="connsiteY3" fmla="*/ 377810 h 758904"/>
              <a:gd name="connsiteX4" fmla="*/ 895370 w 1187729"/>
              <a:gd name="connsiteY4" fmla="*/ 606411 h 758904"/>
              <a:gd name="connsiteX5" fmla="*/ 425191 w 1187729"/>
              <a:gd name="connsiteY5" fmla="*/ 758770 h 758904"/>
              <a:gd name="connsiteX6" fmla="*/ 0 w 1187729"/>
              <a:gd name="connsiteY6" fmla="*/ 371520 h 758904"/>
              <a:gd name="connsiteX7" fmla="*/ 177820 w 1187729"/>
              <a:gd name="connsiteY7" fmla="*/ 365110 h 758904"/>
              <a:gd name="connsiteX8" fmla="*/ 514370 w 1187729"/>
              <a:gd name="connsiteY8" fmla="*/ 574660 h 758904"/>
              <a:gd name="connsiteX9" fmla="*/ 800120 w 1187729"/>
              <a:gd name="connsiteY9" fmla="*/ 377810 h 758904"/>
              <a:gd name="connsiteX10" fmla="*/ 511185 w 1187729"/>
              <a:gd name="connsiteY10" fmla="*/ 171405 h 758904"/>
              <a:gd name="connsiteX11" fmla="*/ 177820 w 1187729"/>
              <a:gd name="connsiteY11" fmla="*/ 365110 h 758904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63199"/>
              <a:gd name="connsiteX1" fmla="*/ 425191 w 1187729"/>
              <a:gd name="connsiteY1" fmla="*/ 35 h 763199"/>
              <a:gd name="connsiteX2" fmla="*/ 908070 w 1187729"/>
              <a:gd name="connsiteY2" fmla="*/ 149211 h 763199"/>
              <a:gd name="connsiteX3" fmla="*/ 1187470 w 1187729"/>
              <a:gd name="connsiteY3" fmla="*/ 377810 h 763199"/>
              <a:gd name="connsiteX4" fmla="*/ 895370 w 1187729"/>
              <a:gd name="connsiteY4" fmla="*/ 568192 h 763199"/>
              <a:gd name="connsiteX5" fmla="*/ 425191 w 1187729"/>
              <a:gd name="connsiteY5" fmla="*/ 758770 h 763199"/>
              <a:gd name="connsiteX6" fmla="*/ 0 w 1187729"/>
              <a:gd name="connsiteY6" fmla="*/ 371520 h 763199"/>
              <a:gd name="connsiteX7" fmla="*/ 177820 w 1187729"/>
              <a:gd name="connsiteY7" fmla="*/ 365110 h 763199"/>
              <a:gd name="connsiteX8" fmla="*/ 514370 w 1187729"/>
              <a:gd name="connsiteY8" fmla="*/ 574660 h 763199"/>
              <a:gd name="connsiteX9" fmla="*/ 800120 w 1187729"/>
              <a:gd name="connsiteY9" fmla="*/ 377810 h 763199"/>
              <a:gd name="connsiteX10" fmla="*/ 511185 w 1187729"/>
              <a:gd name="connsiteY10" fmla="*/ 171405 h 763199"/>
              <a:gd name="connsiteX11" fmla="*/ 177820 w 1187729"/>
              <a:gd name="connsiteY11" fmla="*/ 365110 h 763199"/>
              <a:gd name="connsiteX0" fmla="*/ 0 w 1187729"/>
              <a:gd name="connsiteY0" fmla="*/ 371520 h 761049"/>
              <a:gd name="connsiteX1" fmla="*/ 425191 w 1187729"/>
              <a:gd name="connsiteY1" fmla="*/ 35 h 761049"/>
              <a:gd name="connsiteX2" fmla="*/ 908070 w 1187729"/>
              <a:gd name="connsiteY2" fmla="*/ 149211 h 761049"/>
              <a:gd name="connsiteX3" fmla="*/ 1187470 w 1187729"/>
              <a:gd name="connsiteY3" fmla="*/ 377810 h 761049"/>
              <a:gd name="connsiteX4" fmla="*/ 895370 w 1187729"/>
              <a:gd name="connsiteY4" fmla="*/ 568192 h 761049"/>
              <a:gd name="connsiteX5" fmla="*/ 425191 w 1187729"/>
              <a:gd name="connsiteY5" fmla="*/ 758770 h 761049"/>
              <a:gd name="connsiteX6" fmla="*/ 0 w 1187729"/>
              <a:gd name="connsiteY6" fmla="*/ 371520 h 761049"/>
              <a:gd name="connsiteX7" fmla="*/ 177820 w 1187729"/>
              <a:gd name="connsiteY7" fmla="*/ 365110 h 761049"/>
              <a:gd name="connsiteX8" fmla="*/ 514370 w 1187729"/>
              <a:gd name="connsiteY8" fmla="*/ 574660 h 761049"/>
              <a:gd name="connsiteX9" fmla="*/ 800120 w 1187729"/>
              <a:gd name="connsiteY9" fmla="*/ 377810 h 761049"/>
              <a:gd name="connsiteX10" fmla="*/ 511185 w 1187729"/>
              <a:gd name="connsiteY10" fmla="*/ 171405 h 761049"/>
              <a:gd name="connsiteX11" fmla="*/ 177820 w 1187729"/>
              <a:gd name="connsiteY11" fmla="*/ 365110 h 761049"/>
              <a:gd name="connsiteX0" fmla="*/ 0 w 1187640"/>
              <a:gd name="connsiteY0" fmla="*/ 371520 h 761825"/>
              <a:gd name="connsiteX1" fmla="*/ 425191 w 1187640"/>
              <a:gd name="connsiteY1" fmla="*/ 35 h 761825"/>
              <a:gd name="connsiteX2" fmla="*/ 908070 w 1187640"/>
              <a:gd name="connsiteY2" fmla="*/ 149211 h 761825"/>
              <a:gd name="connsiteX3" fmla="*/ 1187470 w 1187640"/>
              <a:gd name="connsiteY3" fmla="*/ 377810 h 761825"/>
              <a:gd name="connsiteX4" fmla="*/ 898555 w 1187640"/>
              <a:gd name="connsiteY4" fmla="*/ 542712 h 761825"/>
              <a:gd name="connsiteX5" fmla="*/ 425191 w 1187640"/>
              <a:gd name="connsiteY5" fmla="*/ 758770 h 761825"/>
              <a:gd name="connsiteX6" fmla="*/ 0 w 1187640"/>
              <a:gd name="connsiteY6" fmla="*/ 371520 h 761825"/>
              <a:gd name="connsiteX7" fmla="*/ 177820 w 1187640"/>
              <a:gd name="connsiteY7" fmla="*/ 365110 h 761825"/>
              <a:gd name="connsiteX8" fmla="*/ 514370 w 1187640"/>
              <a:gd name="connsiteY8" fmla="*/ 574660 h 761825"/>
              <a:gd name="connsiteX9" fmla="*/ 800120 w 1187640"/>
              <a:gd name="connsiteY9" fmla="*/ 377810 h 761825"/>
              <a:gd name="connsiteX10" fmla="*/ 511185 w 1187640"/>
              <a:gd name="connsiteY10" fmla="*/ 171405 h 761825"/>
              <a:gd name="connsiteX11" fmla="*/ 177820 w 1187640"/>
              <a:gd name="connsiteY11" fmla="*/ 365110 h 761825"/>
              <a:gd name="connsiteX0" fmla="*/ 0 w 1187640"/>
              <a:gd name="connsiteY0" fmla="*/ 371520 h 760381"/>
              <a:gd name="connsiteX1" fmla="*/ 425191 w 1187640"/>
              <a:gd name="connsiteY1" fmla="*/ 35 h 760381"/>
              <a:gd name="connsiteX2" fmla="*/ 908070 w 1187640"/>
              <a:gd name="connsiteY2" fmla="*/ 149211 h 760381"/>
              <a:gd name="connsiteX3" fmla="*/ 1187470 w 1187640"/>
              <a:gd name="connsiteY3" fmla="*/ 377810 h 760381"/>
              <a:gd name="connsiteX4" fmla="*/ 898555 w 1187640"/>
              <a:gd name="connsiteY4" fmla="*/ 542712 h 760381"/>
              <a:gd name="connsiteX5" fmla="*/ 425191 w 1187640"/>
              <a:gd name="connsiteY5" fmla="*/ 758770 h 760381"/>
              <a:gd name="connsiteX6" fmla="*/ 0 w 1187640"/>
              <a:gd name="connsiteY6" fmla="*/ 371520 h 760381"/>
              <a:gd name="connsiteX7" fmla="*/ 177820 w 1187640"/>
              <a:gd name="connsiteY7" fmla="*/ 365110 h 760381"/>
              <a:gd name="connsiteX8" fmla="*/ 514370 w 1187640"/>
              <a:gd name="connsiteY8" fmla="*/ 574660 h 760381"/>
              <a:gd name="connsiteX9" fmla="*/ 800120 w 1187640"/>
              <a:gd name="connsiteY9" fmla="*/ 377810 h 760381"/>
              <a:gd name="connsiteX10" fmla="*/ 511185 w 1187640"/>
              <a:gd name="connsiteY10" fmla="*/ 171405 h 760381"/>
              <a:gd name="connsiteX11" fmla="*/ 177820 w 1187640"/>
              <a:gd name="connsiteY11" fmla="*/ 365110 h 760381"/>
              <a:gd name="connsiteX0" fmla="*/ 0 w 1187488"/>
              <a:gd name="connsiteY0" fmla="*/ 373802 h 762663"/>
              <a:gd name="connsiteX1" fmla="*/ 425191 w 1187488"/>
              <a:gd name="connsiteY1" fmla="*/ 2317 h 762663"/>
              <a:gd name="connsiteX2" fmla="*/ 901700 w 1187488"/>
              <a:gd name="connsiteY2" fmla="*/ 224747 h 762663"/>
              <a:gd name="connsiteX3" fmla="*/ 1187470 w 1187488"/>
              <a:gd name="connsiteY3" fmla="*/ 380092 h 762663"/>
              <a:gd name="connsiteX4" fmla="*/ 898555 w 1187488"/>
              <a:gd name="connsiteY4" fmla="*/ 544994 h 762663"/>
              <a:gd name="connsiteX5" fmla="*/ 425191 w 1187488"/>
              <a:gd name="connsiteY5" fmla="*/ 761052 h 762663"/>
              <a:gd name="connsiteX6" fmla="*/ 0 w 1187488"/>
              <a:gd name="connsiteY6" fmla="*/ 373802 h 762663"/>
              <a:gd name="connsiteX7" fmla="*/ 177820 w 1187488"/>
              <a:gd name="connsiteY7" fmla="*/ 367392 h 762663"/>
              <a:gd name="connsiteX8" fmla="*/ 514370 w 1187488"/>
              <a:gd name="connsiteY8" fmla="*/ 576942 h 762663"/>
              <a:gd name="connsiteX9" fmla="*/ 800120 w 1187488"/>
              <a:gd name="connsiteY9" fmla="*/ 380092 h 762663"/>
              <a:gd name="connsiteX10" fmla="*/ 511185 w 1187488"/>
              <a:gd name="connsiteY10" fmla="*/ 173687 h 762663"/>
              <a:gd name="connsiteX11" fmla="*/ 177820 w 1187488"/>
              <a:gd name="connsiteY11" fmla="*/ 367392 h 762663"/>
              <a:gd name="connsiteX0" fmla="*/ 0 w 1187488"/>
              <a:gd name="connsiteY0" fmla="*/ 371782 h 760643"/>
              <a:gd name="connsiteX1" fmla="*/ 425191 w 1187488"/>
              <a:gd name="connsiteY1" fmla="*/ 297 h 760643"/>
              <a:gd name="connsiteX2" fmla="*/ 901700 w 1187488"/>
              <a:gd name="connsiteY2" fmla="*/ 222727 h 760643"/>
              <a:gd name="connsiteX3" fmla="*/ 1187470 w 1187488"/>
              <a:gd name="connsiteY3" fmla="*/ 378072 h 760643"/>
              <a:gd name="connsiteX4" fmla="*/ 898555 w 1187488"/>
              <a:gd name="connsiteY4" fmla="*/ 542974 h 760643"/>
              <a:gd name="connsiteX5" fmla="*/ 425191 w 1187488"/>
              <a:gd name="connsiteY5" fmla="*/ 759032 h 760643"/>
              <a:gd name="connsiteX6" fmla="*/ 0 w 1187488"/>
              <a:gd name="connsiteY6" fmla="*/ 371782 h 760643"/>
              <a:gd name="connsiteX7" fmla="*/ 177820 w 1187488"/>
              <a:gd name="connsiteY7" fmla="*/ 365372 h 760643"/>
              <a:gd name="connsiteX8" fmla="*/ 514370 w 1187488"/>
              <a:gd name="connsiteY8" fmla="*/ 574922 h 760643"/>
              <a:gd name="connsiteX9" fmla="*/ 800120 w 1187488"/>
              <a:gd name="connsiteY9" fmla="*/ 378072 h 760643"/>
              <a:gd name="connsiteX10" fmla="*/ 511185 w 1187488"/>
              <a:gd name="connsiteY10" fmla="*/ 171667 h 760643"/>
              <a:gd name="connsiteX11" fmla="*/ 177820 w 1187488"/>
              <a:gd name="connsiteY11" fmla="*/ 365372 h 760643"/>
              <a:gd name="connsiteX0" fmla="*/ 0 w 1187488"/>
              <a:gd name="connsiteY0" fmla="*/ 373659 h 762520"/>
              <a:gd name="connsiteX1" fmla="*/ 425191 w 1187488"/>
              <a:gd name="connsiteY1" fmla="*/ 2174 h 762520"/>
              <a:gd name="connsiteX2" fmla="*/ 901700 w 1187488"/>
              <a:gd name="connsiteY2" fmla="*/ 224604 h 762520"/>
              <a:gd name="connsiteX3" fmla="*/ 1187470 w 1187488"/>
              <a:gd name="connsiteY3" fmla="*/ 379949 h 762520"/>
              <a:gd name="connsiteX4" fmla="*/ 898555 w 1187488"/>
              <a:gd name="connsiteY4" fmla="*/ 544851 h 762520"/>
              <a:gd name="connsiteX5" fmla="*/ 425191 w 1187488"/>
              <a:gd name="connsiteY5" fmla="*/ 760909 h 762520"/>
              <a:gd name="connsiteX6" fmla="*/ 0 w 1187488"/>
              <a:gd name="connsiteY6" fmla="*/ 373659 h 762520"/>
              <a:gd name="connsiteX7" fmla="*/ 177820 w 1187488"/>
              <a:gd name="connsiteY7" fmla="*/ 367249 h 762520"/>
              <a:gd name="connsiteX8" fmla="*/ 514370 w 1187488"/>
              <a:gd name="connsiteY8" fmla="*/ 576799 h 762520"/>
              <a:gd name="connsiteX9" fmla="*/ 800120 w 1187488"/>
              <a:gd name="connsiteY9" fmla="*/ 379949 h 762520"/>
              <a:gd name="connsiteX10" fmla="*/ 511185 w 1187488"/>
              <a:gd name="connsiteY10" fmla="*/ 173544 h 762520"/>
              <a:gd name="connsiteX11" fmla="*/ 177820 w 1187488"/>
              <a:gd name="connsiteY11" fmla="*/ 367249 h 762520"/>
              <a:gd name="connsiteX0" fmla="*/ 0 w 1187488"/>
              <a:gd name="connsiteY0" fmla="*/ 374109 h 762970"/>
              <a:gd name="connsiteX1" fmla="*/ 425191 w 1187488"/>
              <a:gd name="connsiteY1" fmla="*/ 2624 h 762970"/>
              <a:gd name="connsiteX2" fmla="*/ 901700 w 1187488"/>
              <a:gd name="connsiteY2" fmla="*/ 225054 h 762970"/>
              <a:gd name="connsiteX3" fmla="*/ 1187470 w 1187488"/>
              <a:gd name="connsiteY3" fmla="*/ 380399 h 762970"/>
              <a:gd name="connsiteX4" fmla="*/ 898555 w 1187488"/>
              <a:gd name="connsiteY4" fmla="*/ 545301 h 762970"/>
              <a:gd name="connsiteX5" fmla="*/ 425191 w 1187488"/>
              <a:gd name="connsiteY5" fmla="*/ 761359 h 762970"/>
              <a:gd name="connsiteX6" fmla="*/ 0 w 1187488"/>
              <a:gd name="connsiteY6" fmla="*/ 374109 h 762970"/>
              <a:gd name="connsiteX7" fmla="*/ 177820 w 1187488"/>
              <a:gd name="connsiteY7" fmla="*/ 367699 h 762970"/>
              <a:gd name="connsiteX8" fmla="*/ 514370 w 1187488"/>
              <a:gd name="connsiteY8" fmla="*/ 577249 h 762970"/>
              <a:gd name="connsiteX9" fmla="*/ 800120 w 1187488"/>
              <a:gd name="connsiteY9" fmla="*/ 380399 h 762970"/>
              <a:gd name="connsiteX10" fmla="*/ 511185 w 1187488"/>
              <a:gd name="connsiteY10" fmla="*/ 173994 h 762970"/>
              <a:gd name="connsiteX11" fmla="*/ 177820 w 1187488"/>
              <a:gd name="connsiteY11" fmla="*/ 367699 h 76297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  <a:gd name="connsiteX0" fmla="*/ 0 w 1188236"/>
              <a:gd name="connsiteY0" fmla="*/ 374109 h 765790"/>
              <a:gd name="connsiteX1" fmla="*/ 425191 w 1188236"/>
              <a:gd name="connsiteY1" fmla="*/ 2624 h 765790"/>
              <a:gd name="connsiteX2" fmla="*/ 901700 w 1188236"/>
              <a:gd name="connsiteY2" fmla="*/ 225054 h 765790"/>
              <a:gd name="connsiteX3" fmla="*/ 1187470 w 1188236"/>
              <a:gd name="connsiteY3" fmla="*/ 380399 h 765790"/>
              <a:gd name="connsiteX4" fmla="*/ 898555 w 1188236"/>
              <a:gd name="connsiteY4" fmla="*/ 545301 h 765790"/>
              <a:gd name="connsiteX5" fmla="*/ 425191 w 1188236"/>
              <a:gd name="connsiteY5" fmla="*/ 761359 h 765790"/>
              <a:gd name="connsiteX6" fmla="*/ 0 w 1188236"/>
              <a:gd name="connsiteY6" fmla="*/ 374109 h 765790"/>
              <a:gd name="connsiteX7" fmla="*/ 177820 w 1188236"/>
              <a:gd name="connsiteY7" fmla="*/ 367699 h 765790"/>
              <a:gd name="connsiteX8" fmla="*/ 514370 w 1188236"/>
              <a:gd name="connsiteY8" fmla="*/ 577249 h 765790"/>
              <a:gd name="connsiteX9" fmla="*/ 800120 w 1188236"/>
              <a:gd name="connsiteY9" fmla="*/ 380399 h 765790"/>
              <a:gd name="connsiteX10" fmla="*/ 511185 w 1188236"/>
              <a:gd name="connsiteY10" fmla="*/ 173994 h 765790"/>
              <a:gd name="connsiteX11" fmla="*/ 177820 w 1188236"/>
              <a:gd name="connsiteY11" fmla="*/ 367699 h 76579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7488" h="765790">
                <a:moveTo>
                  <a:pt x="0" y="374109"/>
                </a:moveTo>
                <a:cubicBezTo>
                  <a:pt x="0" y="247653"/>
                  <a:pt x="153880" y="-29864"/>
                  <a:pt x="425191" y="2624"/>
                </a:cubicBezTo>
                <a:cubicBezTo>
                  <a:pt x="696502" y="35112"/>
                  <a:pt x="789517" y="159437"/>
                  <a:pt x="901700" y="225054"/>
                </a:cubicBezTo>
                <a:cubicBezTo>
                  <a:pt x="1178983" y="201771"/>
                  <a:pt x="1187994" y="253771"/>
                  <a:pt x="1187470" y="380399"/>
                </a:cubicBezTo>
                <a:cubicBezTo>
                  <a:pt x="1186946" y="507027"/>
                  <a:pt x="1201238" y="543184"/>
                  <a:pt x="898555" y="545301"/>
                </a:cubicBezTo>
                <a:cubicBezTo>
                  <a:pt x="786372" y="610918"/>
                  <a:pt x="721458" y="716637"/>
                  <a:pt x="425191" y="761359"/>
                </a:cubicBezTo>
                <a:cubicBezTo>
                  <a:pt x="128924" y="806081"/>
                  <a:pt x="0" y="500565"/>
                  <a:pt x="0" y="374109"/>
                </a:cubicBezTo>
                <a:close/>
                <a:moveTo>
                  <a:pt x="177820" y="367699"/>
                </a:moveTo>
                <a:cubicBezTo>
                  <a:pt x="178351" y="434908"/>
                  <a:pt x="251405" y="657941"/>
                  <a:pt x="514370" y="577249"/>
                </a:cubicBezTo>
                <a:cubicBezTo>
                  <a:pt x="777335" y="496557"/>
                  <a:pt x="800120" y="422232"/>
                  <a:pt x="800120" y="380399"/>
                </a:cubicBezTo>
                <a:cubicBezTo>
                  <a:pt x="803305" y="338566"/>
                  <a:pt x="742300" y="255734"/>
                  <a:pt x="511185" y="173994"/>
                </a:cubicBezTo>
                <a:cubicBezTo>
                  <a:pt x="280070" y="92254"/>
                  <a:pt x="177289" y="300490"/>
                  <a:pt x="177820" y="367699"/>
                </a:cubicBezTo>
                <a:close/>
              </a:path>
            </a:pathLst>
          </a:custGeom>
          <a:gradFill flip="none" rotWithShape="1">
            <a:gsLst>
              <a:gs pos="76000">
                <a:srgbClr val="FFFFFF"/>
              </a:gs>
              <a:gs pos="96000">
                <a:schemeClr val="bg2">
                  <a:lumMod val="50000"/>
                </a:schemeClr>
              </a:gs>
              <a:gs pos="85000">
                <a:schemeClr val="bg2">
                  <a:lumMod val="75000"/>
                </a:schemeClr>
              </a:gs>
              <a:gs pos="74000">
                <a:schemeClr val="bg2">
                  <a:lumMod val="25000"/>
                </a:schemeClr>
              </a:gs>
              <a:gs pos="100000">
                <a:schemeClr val="tx1">
                  <a:lumMod val="85000"/>
                </a:schemeClr>
              </a:gs>
              <a:gs pos="50000">
                <a:schemeClr val="tx1">
                  <a:lumMod val="95000"/>
                </a:schemeClr>
              </a:gs>
              <a:gs pos="7000">
                <a:schemeClr val="bg2">
                  <a:lumMod val="25000"/>
                </a:schemeClr>
              </a:gs>
            </a:gsLst>
            <a:lin ang="0" scaled="1"/>
            <a:tileRect/>
          </a:gradFill>
          <a:ln>
            <a:solidFill>
              <a:schemeClr val="bg2">
                <a:lumMod val="50000"/>
              </a:schemeClr>
            </a:solidFill>
          </a:ln>
          <a:effectLst>
            <a:innerShdw blurRad="95250" dist="50800" dir="135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ea typeface="ＭＳ Ｐゴシック" pitchFamily="-105" charset="-128"/>
            </a:endParaRPr>
          </a:p>
        </p:txBody>
      </p:sp>
      <p:sp>
        <p:nvSpPr>
          <p:cNvPr id="43" name="Oval 84"/>
          <p:cNvSpPr>
            <a:spLocks noChangeArrowheads="1"/>
          </p:cNvSpPr>
          <p:nvPr/>
        </p:nvSpPr>
        <p:spPr bwMode="auto">
          <a:xfrm rot="1256350">
            <a:off x="1761534" y="2816016"/>
            <a:ext cx="622895" cy="152325"/>
          </a:xfrm>
          <a:prstGeom prst="ellipse">
            <a:avLst/>
          </a:prstGeom>
          <a:gradFill rotWithShape="1">
            <a:gsLst>
              <a:gs pos="0">
                <a:srgbClr val="F3F3F3">
                  <a:alpha val="54999"/>
                </a:srgbClr>
              </a:gs>
              <a:gs pos="100000">
                <a:srgbClr val="BFBFB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35" name="Donut 3"/>
          <p:cNvSpPr/>
          <p:nvPr/>
        </p:nvSpPr>
        <p:spPr bwMode="auto">
          <a:xfrm>
            <a:off x="35496" y="2675434"/>
            <a:ext cx="1620661" cy="1161737"/>
          </a:xfrm>
          <a:custGeom>
            <a:avLst/>
            <a:gdLst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196850 w 1346200"/>
              <a:gd name="connsiteY5" fmla="*/ 3937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196850 w 1346200"/>
              <a:gd name="connsiteY9" fmla="*/ 3937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346200"/>
              <a:gd name="connsiteY0" fmla="*/ 393700 h 787400"/>
              <a:gd name="connsiteX1" fmla="*/ 673100 w 1346200"/>
              <a:gd name="connsiteY1" fmla="*/ 0 h 787400"/>
              <a:gd name="connsiteX2" fmla="*/ 1346200 w 1346200"/>
              <a:gd name="connsiteY2" fmla="*/ 393700 h 787400"/>
              <a:gd name="connsiteX3" fmla="*/ 673100 w 1346200"/>
              <a:gd name="connsiteY3" fmla="*/ 787400 h 787400"/>
              <a:gd name="connsiteX4" fmla="*/ 0 w 1346200"/>
              <a:gd name="connsiteY4" fmla="*/ 393700 h 787400"/>
              <a:gd name="connsiteX5" fmla="*/ 336550 w 1346200"/>
              <a:gd name="connsiteY5" fmla="*/ 381000 h 787400"/>
              <a:gd name="connsiteX6" fmla="*/ 673100 w 1346200"/>
              <a:gd name="connsiteY6" fmla="*/ 590550 h 787400"/>
              <a:gd name="connsiteX7" fmla="*/ 1149350 w 1346200"/>
              <a:gd name="connsiteY7" fmla="*/ 393700 h 787400"/>
              <a:gd name="connsiteX8" fmla="*/ 673100 w 1346200"/>
              <a:gd name="connsiteY8" fmla="*/ 196850 h 787400"/>
              <a:gd name="connsiteX9" fmla="*/ 336550 w 1346200"/>
              <a:gd name="connsiteY9" fmla="*/ 381000 h 787400"/>
              <a:gd name="connsiteX0" fmla="*/ 0 w 1181100"/>
              <a:gd name="connsiteY0" fmla="*/ 368384 h 787556"/>
              <a:gd name="connsiteX1" fmla="*/ 508000 w 1181100"/>
              <a:gd name="connsiteY1" fmla="*/ 84 h 787556"/>
              <a:gd name="connsiteX2" fmla="*/ 1181100 w 1181100"/>
              <a:gd name="connsiteY2" fmla="*/ 393784 h 787556"/>
              <a:gd name="connsiteX3" fmla="*/ 508000 w 1181100"/>
              <a:gd name="connsiteY3" fmla="*/ 787484 h 787556"/>
              <a:gd name="connsiteX4" fmla="*/ 0 w 1181100"/>
              <a:gd name="connsiteY4" fmla="*/ 368384 h 787556"/>
              <a:gd name="connsiteX5" fmla="*/ 171450 w 1181100"/>
              <a:gd name="connsiteY5" fmla="*/ 381084 h 787556"/>
              <a:gd name="connsiteX6" fmla="*/ 508000 w 1181100"/>
              <a:gd name="connsiteY6" fmla="*/ 590634 h 787556"/>
              <a:gd name="connsiteX7" fmla="*/ 984250 w 1181100"/>
              <a:gd name="connsiteY7" fmla="*/ 393784 h 787556"/>
              <a:gd name="connsiteX8" fmla="*/ 508000 w 1181100"/>
              <a:gd name="connsiteY8" fmla="*/ 196934 h 787556"/>
              <a:gd name="connsiteX9" fmla="*/ 171450 w 1181100"/>
              <a:gd name="connsiteY9" fmla="*/ 381084 h 787556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9846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195"/>
              <a:gd name="connsiteX1" fmla="*/ 508362 w 1181462"/>
              <a:gd name="connsiteY1" fmla="*/ 3723 h 791195"/>
              <a:gd name="connsiteX2" fmla="*/ 1181462 w 1181462"/>
              <a:gd name="connsiteY2" fmla="*/ 397423 h 791195"/>
              <a:gd name="connsiteX3" fmla="*/ 508362 w 1181462"/>
              <a:gd name="connsiteY3" fmla="*/ 791123 h 791195"/>
              <a:gd name="connsiteX4" fmla="*/ 362 w 1181462"/>
              <a:gd name="connsiteY4" fmla="*/ 372023 h 791195"/>
              <a:gd name="connsiteX5" fmla="*/ 171812 w 1181462"/>
              <a:gd name="connsiteY5" fmla="*/ 384723 h 791195"/>
              <a:gd name="connsiteX6" fmla="*/ 508362 w 1181462"/>
              <a:gd name="connsiteY6" fmla="*/ 594273 h 791195"/>
              <a:gd name="connsiteX7" fmla="*/ 794112 w 1181462"/>
              <a:gd name="connsiteY7" fmla="*/ 397423 h 791195"/>
              <a:gd name="connsiteX8" fmla="*/ 508362 w 1181462"/>
              <a:gd name="connsiteY8" fmla="*/ 200573 h 791195"/>
              <a:gd name="connsiteX9" fmla="*/ 171812 w 1181462"/>
              <a:gd name="connsiteY9" fmla="*/ 384723 h 791195"/>
              <a:gd name="connsiteX0" fmla="*/ 362 w 1181462"/>
              <a:gd name="connsiteY0" fmla="*/ 372023 h 791345"/>
              <a:gd name="connsiteX1" fmla="*/ 508362 w 1181462"/>
              <a:gd name="connsiteY1" fmla="*/ 3723 h 791345"/>
              <a:gd name="connsiteX2" fmla="*/ 1181462 w 1181462"/>
              <a:gd name="connsiteY2" fmla="*/ 397423 h 791345"/>
              <a:gd name="connsiteX3" fmla="*/ 508362 w 1181462"/>
              <a:gd name="connsiteY3" fmla="*/ 791123 h 791345"/>
              <a:gd name="connsiteX4" fmla="*/ 362 w 1181462"/>
              <a:gd name="connsiteY4" fmla="*/ 372023 h 791345"/>
              <a:gd name="connsiteX5" fmla="*/ 171812 w 1181462"/>
              <a:gd name="connsiteY5" fmla="*/ 384723 h 791345"/>
              <a:gd name="connsiteX6" fmla="*/ 508362 w 1181462"/>
              <a:gd name="connsiteY6" fmla="*/ 594273 h 791345"/>
              <a:gd name="connsiteX7" fmla="*/ 794112 w 1181462"/>
              <a:gd name="connsiteY7" fmla="*/ 397423 h 791345"/>
              <a:gd name="connsiteX8" fmla="*/ 508362 w 1181462"/>
              <a:gd name="connsiteY8" fmla="*/ 200573 h 791345"/>
              <a:gd name="connsiteX9" fmla="*/ 171812 w 1181462"/>
              <a:gd name="connsiteY9" fmla="*/ 384723 h 791345"/>
              <a:gd name="connsiteX0" fmla="*/ 362 w 1192915"/>
              <a:gd name="connsiteY0" fmla="*/ 389409 h 808556"/>
              <a:gd name="connsiteX1" fmla="*/ 508362 w 1192915"/>
              <a:gd name="connsiteY1" fmla="*/ 21109 h 808556"/>
              <a:gd name="connsiteX2" fmla="*/ 902062 w 1192915"/>
              <a:gd name="connsiteY2" fmla="*/ 84610 h 808556"/>
              <a:gd name="connsiteX3" fmla="*/ 1181462 w 1192915"/>
              <a:gd name="connsiteY3" fmla="*/ 414809 h 808556"/>
              <a:gd name="connsiteX4" fmla="*/ 508362 w 1192915"/>
              <a:gd name="connsiteY4" fmla="*/ 808509 h 808556"/>
              <a:gd name="connsiteX5" fmla="*/ 362 w 1192915"/>
              <a:gd name="connsiteY5" fmla="*/ 389409 h 808556"/>
              <a:gd name="connsiteX6" fmla="*/ 171812 w 1192915"/>
              <a:gd name="connsiteY6" fmla="*/ 402109 h 808556"/>
              <a:gd name="connsiteX7" fmla="*/ 508362 w 1192915"/>
              <a:gd name="connsiteY7" fmla="*/ 611659 h 808556"/>
              <a:gd name="connsiteX8" fmla="*/ 794112 w 1192915"/>
              <a:gd name="connsiteY8" fmla="*/ 414809 h 808556"/>
              <a:gd name="connsiteX9" fmla="*/ 508362 w 1192915"/>
              <a:gd name="connsiteY9" fmla="*/ 217959 h 808556"/>
              <a:gd name="connsiteX10" fmla="*/ 171812 w 1192915"/>
              <a:gd name="connsiteY10" fmla="*/ 402109 h 808556"/>
              <a:gd name="connsiteX0" fmla="*/ 362 w 1192915"/>
              <a:gd name="connsiteY0" fmla="*/ 373719 h 792864"/>
              <a:gd name="connsiteX1" fmla="*/ 508362 w 1192915"/>
              <a:gd name="connsiteY1" fmla="*/ 5419 h 792864"/>
              <a:gd name="connsiteX2" fmla="*/ 902062 w 1192915"/>
              <a:gd name="connsiteY2" fmla="*/ 170520 h 792864"/>
              <a:gd name="connsiteX3" fmla="*/ 1181462 w 1192915"/>
              <a:gd name="connsiteY3" fmla="*/ 399119 h 792864"/>
              <a:gd name="connsiteX4" fmla="*/ 508362 w 1192915"/>
              <a:gd name="connsiteY4" fmla="*/ 792819 h 792864"/>
              <a:gd name="connsiteX5" fmla="*/ 362 w 1192915"/>
              <a:gd name="connsiteY5" fmla="*/ 373719 h 792864"/>
              <a:gd name="connsiteX6" fmla="*/ 171812 w 1192915"/>
              <a:gd name="connsiteY6" fmla="*/ 386419 h 792864"/>
              <a:gd name="connsiteX7" fmla="*/ 508362 w 1192915"/>
              <a:gd name="connsiteY7" fmla="*/ 595969 h 792864"/>
              <a:gd name="connsiteX8" fmla="*/ 794112 w 1192915"/>
              <a:gd name="connsiteY8" fmla="*/ 399119 h 792864"/>
              <a:gd name="connsiteX9" fmla="*/ 508362 w 1192915"/>
              <a:gd name="connsiteY9" fmla="*/ 202269 h 792864"/>
              <a:gd name="connsiteX10" fmla="*/ 171812 w 1192915"/>
              <a:gd name="connsiteY10" fmla="*/ 386419 h 792864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436"/>
              <a:gd name="connsiteY0" fmla="*/ 373719 h 800571"/>
              <a:gd name="connsiteX1" fmla="*/ 508317 w 1181436"/>
              <a:gd name="connsiteY1" fmla="*/ 5419 h 800571"/>
              <a:gd name="connsiteX2" fmla="*/ 902017 w 1181436"/>
              <a:gd name="connsiteY2" fmla="*/ 170520 h 800571"/>
              <a:gd name="connsiteX3" fmla="*/ 1181417 w 1181436"/>
              <a:gd name="connsiteY3" fmla="*/ 399119 h 800571"/>
              <a:gd name="connsiteX4" fmla="*/ 889317 w 1181436"/>
              <a:gd name="connsiteY4" fmla="*/ 627720 h 800571"/>
              <a:gd name="connsiteX5" fmla="*/ 508317 w 1181436"/>
              <a:gd name="connsiteY5" fmla="*/ 792819 h 800571"/>
              <a:gd name="connsiteX6" fmla="*/ 317 w 1181436"/>
              <a:gd name="connsiteY6" fmla="*/ 373719 h 800571"/>
              <a:gd name="connsiteX7" fmla="*/ 171767 w 1181436"/>
              <a:gd name="connsiteY7" fmla="*/ 386419 h 800571"/>
              <a:gd name="connsiteX8" fmla="*/ 508317 w 1181436"/>
              <a:gd name="connsiteY8" fmla="*/ 595969 h 800571"/>
              <a:gd name="connsiteX9" fmla="*/ 794067 w 1181436"/>
              <a:gd name="connsiteY9" fmla="*/ 399119 h 800571"/>
              <a:gd name="connsiteX10" fmla="*/ 508317 w 1181436"/>
              <a:gd name="connsiteY10" fmla="*/ 202269 h 800571"/>
              <a:gd name="connsiteX11" fmla="*/ 171767 w 1181436"/>
              <a:gd name="connsiteY11" fmla="*/ 386419 h 800571"/>
              <a:gd name="connsiteX0" fmla="*/ 317 w 1181566"/>
              <a:gd name="connsiteY0" fmla="*/ 373719 h 800571"/>
              <a:gd name="connsiteX1" fmla="*/ 508317 w 1181566"/>
              <a:gd name="connsiteY1" fmla="*/ 5419 h 800571"/>
              <a:gd name="connsiteX2" fmla="*/ 902017 w 1181566"/>
              <a:gd name="connsiteY2" fmla="*/ 170520 h 800571"/>
              <a:gd name="connsiteX3" fmla="*/ 1181417 w 1181566"/>
              <a:gd name="connsiteY3" fmla="*/ 399119 h 800571"/>
              <a:gd name="connsiteX4" fmla="*/ 889317 w 1181566"/>
              <a:gd name="connsiteY4" fmla="*/ 627720 h 800571"/>
              <a:gd name="connsiteX5" fmla="*/ 508317 w 1181566"/>
              <a:gd name="connsiteY5" fmla="*/ 792819 h 800571"/>
              <a:gd name="connsiteX6" fmla="*/ 317 w 1181566"/>
              <a:gd name="connsiteY6" fmla="*/ 373719 h 800571"/>
              <a:gd name="connsiteX7" fmla="*/ 171767 w 1181566"/>
              <a:gd name="connsiteY7" fmla="*/ 386419 h 800571"/>
              <a:gd name="connsiteX8" fmla="*/ 508317 w 1181566"/>
              <a:gd name="connsiteY8" fmla="*/ 595969 h 800571"/>
              <a:gd name="connsiteX9" fmla="*/ 794067 w 1181566"/>
              <a:gd name="connsiteY9" fmla="*/ 399119 h 800571"/>
              <a:gd name="connsiteX10" fmla="*/ 508317 w 1181566"/>
              <a:gd name="connsiteY10" fmla="*/ 202269 h 800571"/>
              <a:gd name="connsiteX11" fmla="*/ 171767 w 1181566"/>
              <a:gd name="connsiteY11" fmla="*/ 386419 h 800571"/>
              <a:gd name="connsiteX0" fmla="*/ 317 w 1181676"/>
              <a:gd name="connsiteY0" fmla="*/ 373719 h 800571"/>
              <a:gd name="connsiteX1" fmla="*/ 508317 w 1181676"/>
              <a:gd name="connsiteY1" fmla="*/ 5419 h 800571"/>
              <a:gd name="connsiteX2" fmla="*/ 902017 w 1181676"/>
              <a:gd name="connsiteY2" fmla="*/ 170520 h 800571"/>
              <a:gd name="connsiteX3" fmla="*/ 1181417 w 1181676"/>
              <a:gd name="connsiteY3" fmla="*/ 399119 h 800571"/>
              <a:gd name="connsiteX4" fmla="*/ 889317 w 1181676"/>
              <a:gd name="connsiteY4" fmla="*/ 627720 h 800571"/>
              <a:gd name="connsiteX5" fmla="*/ 508317 w 1181676"/>
              <a:gd name="connsiteY5" fmla="*/ 792819 h 800571"/>
              <a:gd name="connsiteX6" fmla="*/ 317 w 1181676"/>
              <a:gd name="connsiteY6" fmla="*/ 373719 h 800571"/>
              <a:gd name="connsiteX7" fmla="*/ 171767 w 1181676"/>
              <a:gd name="connsiteY7" fmla="*/ 386419 h 800571"/>
              <a:gd name="connsiteX8" fmla="*/ 508317 w 1181676"/>
              <a:gd name="connsiteY8" fmla="*/ 595969 h 800571"/>
              <a:gd name="connsiteX9" fmla="*/ 794067 w 1181676"/>
              <a:gd name="connsiteY9" fmla="*/ 399119 h 800571"/>
              <a:gd name="connsiteX10" fmla="*/ 508317 w 1181676"/>
              <a:gd name="connsiteY10" fmla="*/ 202269 h 800571"/>
              <a:gd name="connsiteX11" fmla="*/ 171767 w 1181676"/>
              <a:gd name="connsiteY11" fmla="*/ 386419 h 800571"/>
              <a:gd name="connsiteX0" fmla="*/ 351 w 1181710"/>
              <a:gd name="connsiteY0" fmla="*/ 373719 h 798379"/>
              <a:gd name="connsiteX1" fmla="*/ 508351 w 1181710"/>
              <a:gd name="connsiteY1" fmla="*/ 5419 h 798379"/>
              <a:gd name="connsiteX2" fmla="*/ 902051 w 1181710"/>
              <a:gd name="connsiteY2" fmla="*/ 170520 h 798379"/>
              <a:gd name="connsiteX3" fmla="*/ 1181451 w 1181710"/>
              <a:gd name="connsiteY3" fmla="*/ 399119 h 798379"/>
              <a:gd name="connsiteX4" fmla="*/ 889351 w 1181710"/>
              <a:gd name="connsiteY4" fmla="*/ 627720 h 798379"/>
              <a:gd name="connsiteX5" fmla="*/ 508351 w 1181710"/>
              <a:gd name="connsiteY5" fmla="*/ 792819 h 798379"/>
              <a:gd name="connsiteX6" fmla="*/ 351 w 1181710"/>
              <a:gd name="connsiteY6" fmla="*/ 373719 h 798379"/>
              <a:gd name="connsiteX7" fmla="*/ 171801 w 1181710"/>
              <a:gd name="connsiteY7" fmla="*/ 386419 h 798379"/>
              <a:gd name="connsiteX8" fmla="*/ 508351 w 1181710"/>
              <a:gd name="connsiteY8" fmla="*/ 595969 h 798379"/>
              <a:gd name="connsiteX9" fmla="*/ 794101 w 1181710"/>
              <a:gd name="connsiteY9" fmla="*/ 399119 h 798379"/>
              <a:gd name="connsiteX10" fmla="*/ 508351 w 1181710"/>
              <a:gd name="connsiteY10" fmla="*/ 202269 h 798379"/>
              <a:gd name="connsiteX11" fmla="*/ 171801 w 1181710"/>
              <a:gd name="connsiteY11" fmla="*/ 386419 h 798379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8351 w 1181710"/>
              <a:gd name="connsiteY10" fmla="*/ 197320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68770 h 793430"/>
              <a:gd name="connsiteX1" fmla="*/ 508351 w 1181710"/>
              <a:gd name="connsiteY1" fmla="*/ 470 h 793430"/>
              <a:gd name="connsiteX2" fmla="*/ 902051 w 1181710"/>
              <a:gd name="connsiteY2" fmla="*/ 165571 h 793430"/>
              <a:gd name="connsiteX3" fmla="*/ 1181451 w 1181710"/>
              <a:gd name="connsiteY3" fmla="*/ 394170 h 793430"/>
              <a:gd name="connsiteX4" fmla="*/ 889351 w 1181710"/>
              <a:gd name="connsiteY4" fmla="*/ 622771 h 793430"/>
              <a:gd name="connsiteX5" fmla="*/ 508351 w 1181710"/>
              <a:gd name="connsiteY5" fmla="*/ 787870 h 793430"/>
              <a:gd name="connsiteX6" fmla="*/ 351 w 1181710"/>
              <a:gd name="connsiteY6" fmla="*/ 368770 h 793430"/>
              <a:gd name="connsiteX7" fmla="*/ 171801 w 1181710"/>
              <a:gd name="connsiteY7" fmla="*/ 381470 h 793430"/>
              <a:gd name="connsiteX8" fmla="*/ 508351 w 1181710"/>
              <a:gd name="connsiteY8" fmla="*/ 591020 h 793430"/>
              <a:gd name="connsiteX9" fmla="*/ 794101 w 1181710"/>
              <a:gd name="connsiteY9" fmla="*/ 394170 h 793430"/>
              <a:gd name="connsiteX10" fmla="*/ 505166 w 1181710"/>
              <a:gd name="connsiteY10" fmla="*/ 187765 h 793430"/>
              <a:gd name="connsiteX11" fmla="*/ 171801 w 1181710"/>
              <a:gd name="connsiteY11" fmla="*/ 381470 h 793430"/>
              <a:gd name="connsiteX0" fmla="*/ 351 w 1181710"/>
              <a:gd name="connsiteY0" fmla="*/ 390552 h 815212"/>
              <a:gd name="connsiteX1" fmla="*/ 508351 w 1181710"/>
              <a:gd name="connsiteY1" fmla="*/ 22252 h 815212"/>
              <a:gd name="connsiteX2" fmla="*/ 902051 w 1181710"/>
              <a:gd name="connsiteY2" fmla="*/ 187353 h 815212"/>
              <a:gd name="connsiteX3" fmla="*/ 1181451 w 1181710"/>
              <a:gd name="connsiteY3" fmla="*/ 415952 h 815212"/>
              <a:gd name="connsiteX4" fmla="*/ 889351 w 1181710"/>
              <a:gd name="connsiteY4" fmla="*/ 644553 h 815212"/>
              <a:gd name="connsiteX5" fmla="*/ 508351 w 1181710"/>
              <a:gd name="connsiteY5" fmla="*/ 809652 h 815212"/>
              <a:gd name="connsiteX6" fmla="*/ 351 w 1181710"/>
              <a:gd name="connsiteY6" fmla="*/ 390552 h 815212"/>
              <a:gd name="connsiteX7" fmla="*/ 171801 w 1181710"/>
              <a:gd name="connsiteY7" fmla="*/ 403252 h 815212"/>
              <a:gd name="connsiteX8" fmla="*/ 508351 w 1181710"/>
              <a:gd name="connsiteY8" fmla="*/ 612802 h 815212"/>
              <a:gd name="connsiteX9" fmla="*/ 794101 w 1181710"/>
              <a:gd name="connsiteY9" fmla="*/ 415952 h 815212"/>
              <a:gd name="connsiteX10" fmla="*/ 505166 w 1181710"/>
              <a:gd name="connsiteY10" fmla="*/ 209547 h 815212"/>
              <a:gd name="connsiteX11" fmla="*/ 171801 w 1181710"/>
              <a:gd name="connsiteY11" fmla="*/ 403252 h 815212"/>
              <a:gd name="connsiteX0" fmla="*/ 215 w 1181574"/>
              <a:gd name="connsiteY0" fmla="*/ 376996 h 797132"/>
              <a:gd name="connsiteX1" fmla="*/ 457256 w 1181574"/>
              <a:gd name="connsiteY1" fmla="*/ 5511 h 797132"/>
              <a:gd name="connsiteX2" fmla="*/ 901915 w 1181574"/>
              <a:gd name="connsiteY2" fmla="*/ 173797 h 797132"/>
              <a:gd name="connsiteX3" fmla="*/ 1181315 w 1181574"/>
              <a:gd name="connsiteY3" fmla="*/ 402396 h 797132"/>
              <a:gd name="connsiteX4" fmla="*/ 889215 w 1181574"/>
              <a:gd name="connsiteY4" fmla="*/ 630997 h 797132"/>
              <a:gd name="connsiteX5" fmla="*/ 508215 w 1181574"/>
              <a:gd name="connsiteY5" fmla="*/ 796096 h 797132"/>
              <a:gd name="connsiteX6" fmla="*/ 215 w 1181574"/>
              <a:gd name="connsiteY6" fmla="*/ 376996 h 797132"/>
              <a:gd name="connsiteX7" fmla="*/ 171665 w 1181574"/>
              <a:gd name="connsiteY7" fmla="*/ 389696 h 797132"/>
              <a:gd name="connsiteX8" fmla="*/ 508215 w 1181574"/>
              <a:gd name="connsiteY8" fmla="*/ 599246 h 797132"/>
              <a:gd name="connsiteX9" fmla="*/ 793965 w 1181574"/>
              <a:gd name="connsiteY9" fmla="*/ 402396 h 797132"/>
              <a:gd name="connsiteX10" fmla="*/ 505030 w 1181574"/>
              <a:gd name="connsiteY10" fmla="*/ 195991 h 797132"/>
              <a:gd name="connsiteX11" fmla="*/ 171665 w 1181574"/>
              <a:gd name="connsiteY11" fmla="*/ 389696 h 797132"/>
              <a:gd name="connsiteX0" fmla="*/ 554 w 1181913"/>
              <a:gd name="connsiteY0" fmla="*/ 375244 h 795380"/>
              <a:gd name="connsiteX1" fmla="*/ 457595 w 1181913"/>
              <a:gd name="connsiteY1" fmla="*/ 3759 h 795380"/>
              <a:gd name="connsiteX2" fmla="*/ 902254 w 1181913"/>
              <a:gd name="connsiteY2" fmla="*/ 172045 h 795380"/>
              <a:gd name="connsiteX3" fmla="*/ 1181654 w 1181913"/>
              <a:gd name="connsiteY3" fmla="*/ 400644 h 795380"/>
              <a:gd name="connsiteX4" fmla="*/ 889554 w 1181913"/>
              <a:gd name="connsiteY4" fmla="*/ 629245 h 795380"/>
              <a:gd name="connsiteX5" fmla="*/ 508554 w 1181913"/>
              <a:gd name="connsiteY5" fmla="*/ 794344 h 795380"/>
              <a:gd name="connsiteX6" fmla="*/ 554 w 1181913"/>
              <a:gd name="connsiteY6" fmla="*/ 375244 h 795380"/>
              <a:gd name="connsiteX7" fmla="*/ 172004 w 1181913"/>
              <a:gd name="connsiteY7" fmla="*/ 387944 h 795380"/>
              <a:gd name="connsiteX8" fmla="*/ 508554 w 1181913"/>
              <a:gd name="connsiteY8" fmla="*/ 597494 h 795380"/>
              <a:gd name="connsiteX9" fmla="*/ 794304 w 1181913"/>
              <a:gd name="connsiteY9" fmla="*/ 400644 h 795380"/>
              <a:gd name="connsiteX10" fmla="*/ 505369 w 1181913"/>
              <a:gd name="connsiteY10" fmla="*/ 194239 h 795380"/>
              <a:gd name="connsiteX11" fmla="*/ 172004 w 1181913"/>
              <a:gd name="connsiteY11" fmla="*/ 387944 h 795380"/>
              <a:gd name="connsiteX0" fmla="*/ 554 w 1181913"/>
              <a:gd name="connsiteY0" fmla="*/ 375244 h 806020"/>
              <a:gd name="connsiteX1" fmla="*/ 457595 w 1181913"/>
              <a:gd name="connsiteY1" fmla="*/ 3759 h 806020"/>
              <a:gd name="connsiteX2" fmla="*/ 902254 w 1181913"/>
              <a:gd name="connsiteY2" fmla="*/ 172045 h 806020"/>
              <a:gd name="connsiteX3" fmla="*/ 1181654 w 1181913"/>
              <a:gd name="connsiteY3" fmla="*/ 400644 h 806020"/>
              <a:gd name="connsiteX4" fmla="*/ 889554 w 1181913"/>
              <a:gd name="connsiteY4" fmla="*/ 629245 h 806020"/>
              <a:gd name="connsiteX5" fmla="*/ 508554 w 1181913"/>
              <a:gd name="connsiteY5" fmla="*/ 794344 h 806020"/>
              <a:gd name="connsiteX6" fmla="*/ 554 w 1181913"/>
              <a:gd name="connsiteY6" fmla="*/ 375244 h 806020"/>
              <a:gd name="connsiteX7" fmla="*/ 172004 w 1181913"/>
              <a:gd name="connsiteY7" fmla="*/ 387944 h 806020"/>
              <a:gd name="connsiteX8" fmla="*/ 508554 w 1181913"/>
              <a:gd name="connsiteY8" fmla="*/ 597494 h 806020"/>
              <a:gd name="connsiteX9" fmla="*/ 794304 w 1181913"/>
              <a:gd name="connsiteY9" fmla="*/ 400644 h 806020"/>
              <a:gd name="connsiteX10" fmla="*/ 505369 w 1181913"/>
              <a:gd name="connsiteY10" fmla="*/ 194239 h 806020"/>
              <a:gd name="connsiteX11" fmla="*/ 172004 w 1181913"/>
              <a:gd name="connsiteY11" fmla="*/ 387944 h 806020"/>
              <a:gd name="connsiteX0" fmla="*/ 1076 w 1182435"/>
              <a:gd name="connsiteY0" fmla="*/ 375206 h 787319"/>
              <a:gd name="connsiteX1" fmla="*/ 458117 w 1182435"/>
              <a:gd name="connsiteY1" fmla="*/ 3721 h 787319"/>
              <a:gd name="connsiteX2" fmla="*/ 902776 w 1182435"/>
              <a:gd name="connsiteY2" fmla="*/ 172007 h 787319"/>
              <a:gd name="connsiteX3" fmla="*/ 1182176 w 1182435"/>
              <a:gd name="connsiteY3" fmla="*/ 400606 h 787319"/>
              <a:gd name="connsiteX4" fmla="*/ 890076 w 1182435"/>
              <a:gd name="connsiteY4" fmla="*/ 629207 h 787319"/>
              <a:gd name="connsiteX5" fmla="*/ 442192 w 1182435"/>
              <a:gd name="connsiteY5" fmla="*/ 775196 h 787319"/>
              <a:gd name="connsiteX6" fmla="*/ 1076 w 1182435"/>
              <a:gd name="connsiteY6" fmla="*/ 375206 h 787319"/>
              <a:gd name="connsiteX7" fmla="*/ 172526 w 1182435"/>
              <a:gd name="connsiteY7" fmla="*/ 387906 h 787319"/>
              <a:gd name="connsiteX8" fmla="*/ 509076 w 1182435"/>
              <a:gd name="connsiteY8" fmla="*/ 597456 h 787319"/>
              <a:gd name="connsiteX9" fmla="*/ 794826 w 1182435"/>
              <a:gd name="connsiteY9" fmla="*/ 400606 h 787319"/>
              <a:gd name="connsiteX10" fmla="*/ 505891 w 1182435"/>
              <a:gd name="connsiteY10" fmla="*/ 194201 h 787319"/>
              <a:gd name="connsiteX11" fmla="*/ 172526 w 1182435"/>
              <a:gd name="connsiteY11" fmla="*/ 387906 h 787319"/>
              <a:gd name="connsiteX0" fmla="*/ 159 w 1181518"/>
              <a:gd name="connsiteY0" fmla="*/ 375230 h 799781"/>
              <a:gd name="connsiteX1" fmla="*/ 457200 w 1181518"/>
              <a:gd name="connsiteY1" fmla="*/ 3745 h 799781"/>
              <a:gd name="connsiteX2" fmla="*/ 901859 w 1181518"/>
              <a:gd name="connsiteY2" fmla="*/ 172031 h 799781"/>
              <a:gd name="connsiteX3" fmla="*/ 1181259 w 1181518"/>
              <a:gd name="connsiteY3" fmla="*/ 400630 h 799781"/>
              <a:gd name="connsiteX4" fmla="*/ 889159 w 1181518"/>
              <a:gd name="connsiteY4" fmla="*/ 629231 h 799781"/>
              <a:gd name="connsiteX5" fmla="*/ 454015 w 1181518"/>
              <a:gd name="connsiteY5" fmla="*/ 787960 h 799781"/>
              <a:gd name="connsiteX6" fmla="*/ 159 w 1181518"/>
              <a:gd name="connsiteY6" fmla="*/ 375230 h 799781"/>
              <a:gd name="connsiteX7" fmla="*/ 171609 w 1181518"/>
              <a:gd name="connsiteY7" fmla="*/ 387930 h 799781"/>
              <a:gd name="connsiteX8" fmla="*/ 508159 w 1181518"/>
              <a:gd name="connsiteY8" fmla="*/ 597480 h 799781"/>
              <a:gd name="connsiteX9" fmla="*/ 793909 w 1181518"/>
              <a:gd name="connsiteY9" fmla="*/ 400630 h 799781"/>
              <a:gd name="connsiteX10" fmla="*/ 504974 w 1181518"/>
              <a:gd name="connsiteY10" fmla="*/ 194225 h 799781"/>
              <a:gd name="connsiteX11" fmla="*/ 171609 w 1181518"/>
              <a:gd name="connsiteY11" fmla="*/ 387930 h 799781"/>
              <a:gd name="connsiteX0" fmla="*/ 159 w 1181518"/>
              <a:gd name="connsiteY0" fmla="*/ 378958 h 803509"/>
              <a:gd name="connsiteX1" fmla="*/ 457200 w 1181518"/>
              <a:gd name="connsiteY1" fmla="*/ 7473 h 803509"/>
              <a:gd name="connsiteX2" fmla="*/ 901859 w 1181518"/>
              <a:gd name="connsiteY2" fmla="*/ 175759 h 803509"/>
              <a:gd name="connsiteX3" fmla="*/ 1181259 w 1181518"/>
              <a:gd name="connsiteY3" fmla="*/ 404358 h 803509"/>
              <a:gd name="connsiteX4" fmla="*/ 889159 w 1181518"/>
              <a:gd name="connsiteY4" fmla="*/ 632959 h 803509"/>
              <a:gd name="connsiteX5" fmla="*/ 454015 w 1181518"/>
              <a:gd name="connsiteY5" fmla="*/ 791688 h 803509"/>
              <a:gd name="connsiteX6" fmla="*/ 159 w 1181518"/>
              <a:gd name="connsiteY6" fmla="*/ 378958 h 803509"/>
              <a:gd name="connsiteX7" fmla="*/ 171609 w 1181518"/>
              <a:gd name="connsiteY7" fmla="*/ 391658 h 803509"/>
              <a:gd name="connsiteX8" fmla="*/ 508159 w 1181518"/>
              <a:gd name="connsiteY8" fmla="*/ 601208 h 803509"/>
              <a:gd name="connsiteX9" fmla="*/ 793909 w 1181518"/>
              <a:gd name="connsiteY9" fmla="*/ 404358 h 803509"/>
              <a:gd name="connsiteX10" fmla="*/ 504974 w 1181518"/>
              <a:gd name="connsiteY10" fmla="*/ 197953 h 803509"/>
              <a:gd name="connsiteX11" fmla="*/ 171609 w 1181518"/>
              <a:gd name="connsiteY11" fmla="*/ 391658 h 80350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0 w 1190914"/>
              <a:gd name="connsiteY0" fmla="*/ 376799 h 797569"/>
              <a:gd name="connsiteX1" fmla="*/ 466596 w 1190914"/>
              <a:gd name="connsiteY1" fmla="*/ 5314 h 797569"/>
              <a:gd name="connsiteX2" fmla="*/ 911255 w 1190914"/>
              <a:gd name="connsiteY2" fmla="*/ 173600 h 797569"/>
              <a:gd name="connsiteX3" fmla="*/ 1190655 w 1190914"/>
              <a:gd name="connsiteY3" fmla="*/ 402199 h 797569"/>
              <a:gd name="connsiteX4" fmla="*/ 898555 w 1190914"/>
              <a:gd name="connsiteY4" fmla="*/ 630800 h 797569"/>
              <a:gd name="connsiteX5" fmla="*/ 463411 w 1190914"/>
              <a:gd name="connsiteY5" fmla="*/ 789529 h 797569"/>
              <a:gd name="connsiteX6" fmla="*/ 0 w 1190914"/>
              <a:gd name="connsiteY6" fmla="*/ 376799 h 797569"/>
              <a:gd name="connsiteX7" fmla="*/ 181005 w 1190914"/>
              <a:gd name="connsiteY7" fmla="*/ 389499 h 797569"/>
              <a:gd name="connsiteX8" fmla="*/ 517555 w 1190914"/>
              <a:gd name="connsiteY8" fmla="*/ 599049 h 797569"/>
              <a:gd name="connsiteX9" fmla="*/ 803305 w 1190914"/>
              <a:gd name="connsiteY9" fmla="*/ 402199 h 797569"/>
              <a:gd name="connsiteX10" fmla="*/ 514370 w 1190914"/>
              <a:gd name="connsiteY10" fmla="*/ 195794 h 797569"/>
              <a:gd name="connsiteX11" fmla="*/ 181005 w 1190914"/>
              <a:gd name="connsiteY11" fmla="*/ 389499 h 797569"/>
              <a:gd name="connsiteX0" fmla="*/ 1 w 1187730"/>
              <a:gd name="connsiteY0" fmla="*/ 396746 h 797476"/>
              <a:gd name="connsiteX1" fmla="*/ 463412 w 1187730"/>
              <a:gd name="connsiteY1" fmla="*/ 6151 h 797476"/>
              <a:gd name="connsiteX2" fmla="*/ 908071 w 1187730"/>
              <a:gd name="connsiteY2" fmla="*/ 174437 h 797476"/>
              <a:gd name="connsiteX3" fmla="*/ 1187471 w 1187730"/>
              <a:gd name="connsiteY3" fmla="*/ 403036 h 797476"/>
              <a:gd name="connsiteX4" fmla="*/ 895371 w 1187730"/>
              <a:gd name="connsiteY4" fmla="*/ 631637 h 797476"/>
              <a:gd name="connsiteX5" fmla="*/ 460227 w 1187730"/>
              <a:gd name="connsiteY5" fmla="*/ 790366 h 797476"/>
              <a:gd name="connsiteX6" fmla="*/ 1 w 1187730"/>
              <a:gd name="connsiteY6" fmla="*/ 396746 h 797476"/>
              <a:gd name="connsiteX7" fmla="*/ 177821 w 1187730"/>
              <a:gd name="connsiteY7" fmla="*/ 390336 h 797476"/>
              <a:gd name="connsiteX8" fmla="*/ 514371 w 1187730"/>
              <a:gd name="connsiteY8" fmla="*/ 599886 h 797476"/>
              <a:gd name="connsiteX9" fmla="*/ 800121 w 1187730"/>
              <a:gd name="connsiteY9" fmla="*/ 403036 h 797476"/>
              <a:gd name="connsiteX10" fmla="*/ 511186 w 1187730"/>
              <a:gd name="connsiteY10" fmla="*/ 196631 h 797476"/>
              <a:gd name="connsiteX11" fmla="*/ 177821 w 1187730"/>
              <a:gd name="connsiteY11" fmla="*/ 390336 h 797476"/>
              <a:gd name="connsiteX0" fmla="*/ 1 w 1187730"/>
              <a:gd name="connsiteY0" fmla="*/ 390777 h 791507"/>
              <a:gd name="connsiteX1" fmla="*/ 463412 w 1187730"/>
              <a:gd name="connsiteY1" fmla="*/ 182 h 791507"/>
              <a:gd name="connsiteX2" fmla="*/ 908071 w 1187730"/>
              <a:gd name="connsiteY2" fmla="*/ 168468 h 791507"/>
              <a:gd name="connsiteX3" fmla="*/ 1187471 w 1187730"/>
              <a:gd name="connsiteY3" fmla="*/ 397067 h 791507"/>
              <a:gd name="connsiteX4" fmla="*/ 895371 w 1187730"/>
              <a:gd name="connsiteY4" fmla="*/ 625668 h 791507"/>
              <a:gd name="connsiteX5" fmla="*/ 460227 w 1187730"/>
              <a:gd name="connsiteY5" fmla="*/ 784397 h 791507"/>
              <a:gd name="connsiteX6" fmla="*/ 1 w 1187730"/>
              <a:gd name="connsiteY6" fmla="*/ 390777 h 791507"/>
              <a:gd name="connsiteX7" fmla="*/ 177821 w 1187730"/>
              <a:gd name="connsiteY7" fmla="*/ 384367 h 791507"/>
              <a:gd name="connsiteX8" fmla="*/ 514371 w 1187730"/>
              <a:gd name="connsiteY8" fmla="*/ 593917 h 791507"/>
              <a:gd name="connsiteX9" fmla="*/ 800121 w 1187730"/>
              <a:gd name="connsiteY9" fmla="*/ 397067 h 791507"/>
              <a:gd name="connsiteX10" fmla="*/ 511186 w 1187730"/>
              <a:gd name="connsiteY10" fmla="*/ 190662 h 791507"/>
              <a:gd name="connsiteX11" fmla="*/ 177821 w 1187730"/>
              <a:gd name="connsiteY11" fmla="*/ 384367 h 791507"/>
              <a:gd name="connsiteX0" fmla="*/ 117 w 1187846"/>
              <a:gd name="connsiteY0" fmla="*/ 371704 h 772434"/>
              <a:gd name="connsiteX1" fmla="*/ 425308 w 1187846"/>
              <a:gd name="connsiteY1" fmla="*/ 219 h 772434"/>
              <a:gd name="connsiteX2" fmla="*/ 908187 w 1187846"/>
              <a:gd name="connsiteY2" fmla="*/ 149395 h 772434"/>
              <a:gd name="connsiteX3" fmla="*/ 1187587 w 1187846"/>
              <a:gd name="connsiteY3" fmla="*/ 377994 h 772434"/>
              <a:gd name="connsiteX4" fmla="*/ 895487 w 1187846"/>
              <a:gd name="connsiteY4" fmla="*/ 606595 h 772434"/>
              <a:gd name="connsiteX5" fmla="*/ 460343 w 1187846"/>
              <a:gd name="connsiteY5" fmla="*/ 765324 h 772434"/>
              <a:gd name="connsiteX6" fmla="*/ 117 w 1187846"/>
              <a:gd name="connsiteY6" fmla="*/ 371704 h 772434"/>
              <a:gd name="connsiteX7" fmla="*/ 177937 w 1187846"/>
              <a:gd name="connsiteY7" fmla="*/ 365294 h 772434"/>
              <a:gd name="connsiteX8" fmla="*/ 514487 w 1187846"/>
              <a:gd name="connsiteY8" fmla="*/ 574844 h 772434"/>
              <a:gd name="connsiteX9" fmla="*/ 800237 w 1187846"/>
              <a:gd name="connsiteY9" fmla="*/ 377994 h 772434"/>
              <a:gd name="connsiteX10" fmla="*/ 511302 w 1187846"/>
              <a:gd name="connsiteY10" fmla="*/ 171589 h 772434"/>
              <a:gd name="connsiteX11" fmla="*/ 177937 w 1187846"/>
              <a:gd name="connsiteY11" fmla="*/ 365294 h 772434"/>
              <a:gd name="connsiteX0" fmla="*/ 236 w 1187965"/>
              <a:gd name="connsiteY0" fmla="*/ 371520 h 772250"/>
              <a:gd name="connsiteX1" fmla="*/ 425427 w 1187965"/>
              <a:gd name="connsiteY1" fmla="*/ 35 h 772250"/>
              <a:gd name="connsiteX2" fmla="*/ 908306 w 1187965"/>
              <a:gd name="connsiteY2" fmla="*/ 149211 h 772250"/>
              <a:gd name="connsiteX3" fmla="*/ 1187706 w 1187965"/>
              <a:gd name="connsiteY3" fmla="*/ 377810 h 772250"/>
              <a:gd name="connsiteX4" fmla="*/ 895606 w 1187965"/>
              <a:gd name="connsiteY4" fmla="*/ 606411 h 772250"/>
              <a:gd name="connsiteX5" fmla="*/ 460462 w 1187965"/>
              <a:gd name="connsiteY5" fmla="*/ 765140 h 772250"/>
              <a:gd name="connsiteX6" fmla="*/ 236 w 1187965"/>
              <a:gd name="connsiteY6" fmla="*/ 371520 h 772250"/>
              <a:gd name="connsiteX7" fmla="*/ 178056 w 1187965"/>
              <a:gd name="connsiteY7" fmla="*/ 365110 h 772250"/>
              <a:gd name="connsiteX8" fmla="*/ 514606 w 1187965"/>
              <a:gd name="connsiteY8" fmla="*/ 574660 h 772250"/>
              <a:gd name="connsiteX9" fmla="*/ 800356 w 1187965"/>
              <a:gd name="connsiteY9" fmla="*/ 377810 h 772250"/>
              <a:gd name="connsiteX10" fmla="*/ 511421 w 1187965"/>
              <a:gd name="connsiteY10" fmla="*/ 171405 h 772250"/>
              <a:gd name="connsiteX11" fmla="*/ 178056 w 1187965"/>
              <a:gd name="connsiteY11" fmla="*/ 365110 h 772250"/>
              <a:gd name="connsiteX0" fmla="*/ 0 w 1187729"/>
              <a:gd name="connsiteY0" fmla="*/ 371520 h 766165"/>
              <a:gd name="connsiteX1" fmla="*/ 425191 w 1187729"/>
              <a:gd name="connsiteY1" fmla="*/ 35 h 766165"/>
              <a:gd name="connsiteX2" fmla="*/ 908070 w 1187729"/>
              <a:gd name="connsiteY2" fmla="*/ 149211 h 766165"/>
              <a:gd name="connsiteX3" fmla="*/ 1187470 w 1187729"/>
              <a:gd name="connsiteY3" fmla="*/ 377810 h 766165"/>
              <a:gd name="connsiteX4" fmla="*/ 895370 w 1187729"/>
              <a:gd name="connsiteY4" fmla="*/ 606411 h 766165"/>
              <a:gd name="connsiteX5" fmla="*/ 425191 w 1187729"/>
              <a:gd name="connsiteY5" fmla="*/ 758770 h 766165"/>
              <a:gd name="connsiteX6" fmla="*/ 0 w 1187729"/>
              <a:gd name="connsiteY6" fmla="*/ 371520 h 766165"/>
              <a:gd name="connsiteX7" fmla="*/ 177820 w 1187729"/>
              <a:gd name="connsiteY7" fmla="*/ 365110 h 766165"/>
              <a:gd name="connsiteX8" fmla="*/ 514370 w 1187729"/>
              <a:gd name="connsiteY8" fmla="*/ 574660 h 766165"/>
              <a:gd name="connsiteX9" fmla="*/ 800120 w 1187729"/>
              <a:gd name="connsiteY9" fmla="*/ 377810 h 766165"/>
              <a:gd name="connsiteX10" fmla="*/ 511185 w 1187729"/>
              <a:gd name="connsiteY10" fmla="*/ 171405 h 766165"/>
              <a:gd name="connsiteX11" fmla="*/ 177820 w 1187729"/>
              <a:gd name="connsiteY11" fmla="*/ 365110 h 766165"/>
              <a:gd name="connsiteX0" fmla="*/ 0 w 1187729"/>
              <a:gd name="connsiteY0" fmla="*/ 371520 h 758904"/>
              <a:gd name="connsiteX1" fmla="*/ 425191 w 1187729"/>
              <a:gd name="connsiteY1" fmla="*/ 35 h 758904"/>
              <a:gd name="connsiteX2" fmla="*/ 908070 w 1187729"/>
              <a:gd name="connsiteY2" fmla="*/ 149211 h 758904"/>
              <a:gd name="connsiteX3" fmla="*/ 1187470 w 1187729"/>
              <a:gd name="connsiteY3" fmla="*/ 377810 h 758904"/>
              <a:gd name="connsiteX4" fmla="*/ 895370 w 1187729"/>
              <a:gd name="connsiteY4" fmla="*/ 606411 h 758904"/>
              <a:gd name="connsiteX5" fmla="*/ 425191 w 1187729"/>
              <a:gd name="connsiteY5" fmla="*/ 758770 h 758904"/>
              <a:gd name="connsiteX6" fmla="*/ 0 w 1187729"/>
              <a:gd name="connsiteY6" fmla="*/ 371520 h 758904"/>
              <a:gd name="connsiteX7" fmla="*/ 177820 w 1187729"/>
              <a:gd name="connsiteY7" fmla="*/ 365110 h 758904"/>
              <a:gd name="connsiteX8" fmla="*/ 514370 w 1187729"/>
              <a:gd name="connsiteY8" fmla="*/ 574660 h 758904"/>
              <a:gd name="connsiteX9" fmla="*/ 800120 w 1187729"/>
              <a:gd name="connsiteY9" fmla="*/ 377810 h 758904"/>
              <a:gd name="connsiteX10" fmla="*/ 511185 w 1187729"/>
              <a:gd name="connsiteY10" fmla="*/ 171405 h 758904"/>
              <a:gd name="connsiteX11" fmla="*/ 177820 w 1187729"/>
              <a:gd name="connsiteY11" fmla="*/ 365110 h 758904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58777"/>
              <a:gd name="connsiteX1" fmla="*/ 425191 w 1187729"/>
              <a:gd name="connsiteY1" fmla="*/ 35 h 758777"/>
              <a:gd name="connsiteX2" fmla="*/ 908070 w 1187729"/>
              <a:gd name="connsiteY2" fmla="*/ 149211 h 758777"/>
              <a:gd name="connsiteX3" fmla="*/ 1187470 w 1187729"/>
              <a:gd name="connsiteY3" fmla="*/ 377810 h 758777"/>
              <a:gd name="connsiteX4" fmla="*/ 895370 w 1187729"/>
              <a:gd name="connsiteY4" fmla="*/ 606411 h 758777"/>
              <a:gd name="connsiteX5" fmla="*/ 425191 w 1187729"/>
              <a:gd name="connsiteY5" fmla="*/ 758770 h 758777"/>
              <a:gd name="connsiteX6" fmla="*/ 0 w 1187729"/>
              <a:gd name="connsiteY6" fmla="*/ 371520 h 758777"/>
              <a:gd name="connsiteX7" fmla="*/ 177820 w 1187729"/>
              <a:gd name="connsiteY7" fmla="*/ 365110 h 758777"/>
              <a:gd name="connsiteX8" fmla="*/ 514370 w 1187729"/>
              <a:gd name="connsiteY8" fmla="*/ 574660 h 758777"/>
              <a:gd name="connsiteX9" fmla="*/ 800120 w 1187729"/>
              <a:gd name="connsiteY9" fmla="*/ 377810 h 758777"/>
              <a:gd name="connsiteX10" fmla="*/ 511185 w 1187729"/>
              <a:gd name="connsiteY10" fmla="*/ 171405 h 758777"/>
              <a:gd name="connsiteX11" fmla="*/ 177820 w 1187729"/>
              <a:gd name="connsiteY11" fmla="*/ 365110 h 758777"/>
              <a:gd name="connsiteX0" fmla="*/ 0 w 1187729"/>
              <a:gd name="connsiteY0" fmla="*/ 371520 h 763199"/>
              <a:gd name="connsiteX1" fmla="*/ 425191 w 1187729"/>
              <a:gd name="connsiteY1" fmla="*/ 35 h 763199"/>
              <a:gd name="connsiteX2" fmla="*/ 908070 w 1187729"/>
              <a:gd name="connsiteY2" fmla="*/ 149211 h 763199"/>
              <a:gd name="connsiteX3" fmla="*/ 1187470 w 1187729"/>
              <a:gd name="connsiteY3" fmla="*/ 377810 h 763199"/>
              <a:gd name="connsiteX4" fmla="*/ 895370 w 1187729"/>
              <a:gd name="connsiteY4" fmla="*/ 568192 h 763199"/>
              <a:gd name="connsiteX5" fmla="*/ 425191 w 1187729"/>
              <a:gd name="connsiteY5" fmla="*/ 758770 h 763199"/>
              <a:gd name="connsiteX6" fmla="*/ 0 w 1187729"/>
              <a:gd name="connsiteY6" fmla="*/ 371520 h 763199"/>
              <a:gd name="connsiteX7" fmla="*/ 177820 w 1187729"/>
              <a:gd name="connsiteY7" fmla="*/ 365110 h 763199"/>
              <a:gd name="connsiteX8" fmla="*/ 514370 w 1187729"/>
              <a:gd name="connsiteY8" fmla="*/ 574660 h 763199"/>
              <a:gd name="connsiteX9" fmla="*/ 800120 w 1187729"/>
              <a:gd name="connsiteY9" fmla="*/ 377810 h 763199"/>
              <a:gd name="connsiteX10" fmla="*/ 511185 w 1187729"/>
              <a:gd name="connsiteY10" fmla="*/ 171405 h 763199"/>
              <a:gd name="connsiteX11" fmla="*/ 177820 w 1187729"/>
              <a:gd name="connsiteY11" fmla="*/ 365110 h 763199"/>
              <a:gd name="connsiteX0" fmla="*/ 0 w 1187729"/>
              <a:gd name="connsiteY0" fmla="*/ 371520 h 761049"/>
              <a:gd name="connsiteX1" fmla="*/ 425191 w 1187729"/>
              <a:gd name="connsiteY1" fmla="*/ 35 h 761049"/>
              <a:gd name="connsiteX2" fmla="*/ 908070 w 1187729"/>
              <a:gd name="connsiteY2" fmla="*/ 149211 h 761049"/>
              <a:gd name="connsiteX3" fmla="*/ 1187470 w 1187729"/>
              <a:gd name="connsiteY3" fmla="*/ 377810 h 761049"/>
              <a:gd name="connsiteX4" fmla="*/ 895370 w 1187729"/>
              <a:gd name="connsiteY4" fmla="*/ 568192 h 761049"/>
              <a:gd name="connsiteX5" fmla="*/ 425191 w 1187729"/>
              <a:gd name="connsiteY5" fmla="*/ 758770 h 761049"/>
              <a:gd name="connsiteX6" fmla="*/ 0 w 1187729"/>
              <a:gd name="connsiteY6" fmla="*/ 371520 h 761049"/>
              <a:gd name="connsiteX7" fmla="*/ 177820 w 1187729"/>
              <a:gd name="connsiteY7" fmla="*/ 365110 h 761049"/>
              <a:gd name="connsiteX8" fmla="*/ 514370 w 1187729"/>
              <a:gd name="connsiteY8" fmla="*/ 574660 h 761049"/>
              <a:gd name="connsiteX9" fmla="*/ 800120 w 1187729"/>
              <a:gd name="connsiteY9" fmla="*/ 377810 h 761049"/>
              <a:gd name="connsiteX10" fmla="*/ 511185 w 1187729"/>
              <a:gd name="connsiteY10" fmla="*/ 171405 h 761049"/>
              <a:gd name="connsiteX11" fmla="*/ 177820 w 1187729"/>
              <a:gd name="connsiteY11" fmla="*/ 365110 h 761049"/>
              <a:gd name="connsiteX0" fmla="*/ 0 w 1187640"/>
              <a:gd name="connsiteY0" fmla="*/ 371520 h 761825"/>
              <a:gd name="connsiteX1" fmla="*/ 425191 w 1187640"/>
              <a:gd name="connsiteY1" fmla="*/ 35 h 761825"/>
              <a:gd name="connsiteX2" fmla="*/ 908070 w 1187640"/>
              <a:gd name="connsiteY2" fmla="*/ 149211 h 761825"/>
              <a:gd name="connsiteX3" fmla="*/ 1187470 w 1187640"/>
              <a:gd name="connsiteY3" fmla="*/ 377810 h 761825"/>
              <a:gd name="connsiteX4" fmla="*/ 898555 w 1187640"/>
              <a:gd name="connsiteY4" fmla="*/ 542712 h 761825"/>
              <a:gd name="connsiteX5" fmla="*/ 425191 w 1187640"/>
              <a:gd name="connsiteY5" fmla="*/ 758770 h 761825"/>
              <a:gd name="connsiteX6" fmla="*/ 0 w 1187640"/>
              <a:gd name="connsiteY6" fmla="*/ 371520 h 761825"/>
              <a:gd name="connsiteX7" fmla="*/ 177820 w 1187640"/>
              <a:gd name="connsiteY7" fmla="*/ 365110 h 761825"/>
              <a:gd name="connsiteX8" fmla="*/ 514370 w 1187640"/>
              <a:gd name="connsiteY8" fmla="*/ 574660 h 761825"/>
              <a:gd name="connsiteX9" fmla="*/ 800120 w 1187640"/>
              <a:gd name="connsiteY9" fmla="*/ 377810 h 761825"/>
              <a:gd name="connsiteX10" fmla="*/ 511185 w 1187640"/>
              <a:gd name="connsiteY10" fmla="*/ 171405 h 761825"/>
              <a:gd name="connsiteX11" fmla="*/ 177820 w 1187640"/>
              <a:gd name="connsiteY11" fmla="*/ 365110 h 761825"/>
              <a:gd name="connsiteX0" fmla="*/ 0 w 1187640"/>
              <a:gd name="connsiteY0" fmla="*/ 371520 h 760381"/>
              <a:gd name="connsiteX1" fmla="*/ 425191 w 1187640"/>
              <a:gd name="connsiteY1" fmla="*/ 35 h 760381"/>
              <a:gd name="connsiteX2" fmla="*/ 908070 w 1187640"/>
              <a:gd name="connsiteY2" fmla="*/ 149211 h 760381"/>
              <a:gd name="connsiteX3" fmla="*/ 1187470 w 1187640"/>
              <a:gd name="connsiteY3" fmla="*/ 377810 h 760381"/>
              <a:gd name="connsiteX4" fmla="*/ 898555 w 1187640"/>
              <a:gd name="connsiteY4" fmla="*/ 542712 h 760381"/>
              <a:gd name="connsiteX5" fmla="*/ 425191 w 1187640"/>
              <a:gd name="connsiteY5" fmla="*/ 758770 h 760381"/>
              <a:gd name="connsiteX6" fmla="*/ 0 w 1187640"/>
              <a:gd name="connsiteY6" fmla="*/ 371520 h 760381"/>
              <a:gd name="connsiteX7" fmla="*/ 177820 w 1187640"/>
              <a:gd name="connsiteY7" fmla="*/ 365110 h 760381"/>
              <a:gd name="connsiteX8" fmla="*/ 514370 w 1187640"/>
              <a:gd name="connsiteY8" fmla="*/ 574660 h 760381"/>
              <a:gd name="connsiteX9" fmla="*/ 800120 w 1187640"/>
              <a:gd name="connsiteY9" fmla="*/ 377810 h 760381"/>
              <a:gd name="connsiteX10" fmla="*/ 511185 w 1187640"/>
              <a:gd name="connsiteY10" fmla="*/ 171405 h 760381"/>
              <a:gd name="connsiteX11" fmla="*/ 177820 w 1187640"/>
              <a:gd name="connsiteY11" fmla="*/ 365110 h 760381"/>
              <a:gd name="connsiteX0" fmla="*/ 0 w 1187488"/>
              <a:gd name="connsiteY0" fmla="*/ 373802 h 762663"/>
              <a:gd name="connsiteX1" fmla="*/ 425191 w 1187488"/>
              <a:gd name="connsiteY1" fmla="*/ 2317 h 762663"/>
              <a:gd name="connsiteX2" fmla="*/ 901700 w 1187488"/>
              <a:gd name="connsiteY2" fmla="*/ 224747 h 762663"/>
              <a:gd name="connsiteX3" fmla="*/ 1187470 w 1187488"/>
              <a:gd name="connsiteY3" fmla="*/ 380092 h 762663"/>
              <a:gd name="connsiteX4" fmla="*/ 898555 w 1187488"/>
              <a:gd name="connsiteY4" fmla="*/ 544994 h 762663"/>
              <a:gd name="connsiteX5" fmla="*/ 425191 w 1187488"/>
              <a:gd name="connsiteY5" fmla="*/ 761052 h 762663"/>
              <a:gd name="connsiteX6" fmla="*/ 0 w 1187488"/>
              <a:gd name="connsiteY6" fmla="*/ 373802 h 762663"/>
              <a:gd name="connsiteX7" fmla="*/ 177820 w 1187488"/>
              <a:gd name="connsiteY7" fmla="*/ 367392 h 762663"/>
              <a:gd name="connsiteX8" fmla="*/ 514370 w 1187488"/>
              <a:gd name="connsiteY8" fmla="*/ 576942 h 762663"/>
              <a:gd name="connsiteX9" fmla="*/ 800120 w 1187488"/>
              <a:gd name="connsiteY9" fmla="*/ 380092 h 762663"/>
              <a:gd name="connsiteX10" fmla="*/ 511185 w 1187488"/>
              <a:gd name="connsiteY10" fmla="*/ 173687 h 762663"/>
              <a:gd name="connsiteX11" fmla="*/ 177820 w 1187488"/>
              <a:gd name="connsiteY11" fmla="*/ 367392 h 762663"/>
              <a:gd name="connsiteX0" fmla="*/ 0 w 1187488"/>
              <a:gd name="connsiteY0" fmla="*/ 371782 h 760643"/>
              <a:gd name="connsiteX1" fmla="*/ 425191 w 1187488"/>
              <a:gd name="connsiteY1" fmla="*/ 297 h 760643"/>
              <a:gd name="connsiteX2" fmla="*/ 901700 w 1187488"/>
              <a:gd name="connsiteY2" fmla="*/ 222727 h 760643"/>
              <a:gd name="connsiteX3" fmla="*/ 1187470 w 1187488"/>
              <a:gd name="connsiteY3" fmla="*/ 378072 h 760643"/>
              <a:gd name="connsiteX4" fmla="*/ 898555 w 1187488"/>
              <a:gd name="connsiteY4" fmla="*/ 542974 h 760643"/>
              <a:gd name="connsiteX5" fmla="*/ 425191 w 1187488"/>
              <a:gd name="connsiteY5" fmla="*/ 759032 h 760643"/>
              <a:gd name="connsiteX6" fmla="*/ 0 w 1187488"/>
              <a:gd name="connsiteY6" fmla="*/ 371782 h 760643"/>
              <a:gd name="connsiteX7" fmla="*/ 177820 w 1187488"/>
              <a:gd name="connsiteY7" fmla="*/ 365372 h 760643"/>
              <a:gd name="connsiteX8" fmla="*/ 514370 w 1187488"/>
              <a:gd name="connsiteY8" fmla="*/ 574922 h 760643"/>
              <a:gd name="connsiteX9" fmla="*/ 800120 w 1187488"/>
              <a:gd name="connsiteY9" fmla="*/ 378072 h 760643"/>
              <a:gd name="connsiteX10" fmla="*/ 511185 w 1187488"/>
              <a:gd name="connsiteY10" fmla="*/ 171667 h 760643"/>
              <a:gd name="connsiteX11" fmla="*/ 177820 w 1187488"/>
              <a:gd name="connsiteY11" fmla="*/ 365372 h 760643"/>
              <a:gd name="connsiteX0" fmla="*/ 0 w 1187488"/>
              <a:gd name="connsiteY0" fmla="*/ 373659 h 762520"/>
              <a:gd name="connsiteX1" fmla="*/ 425191 w 1187488"/>
              <a:gd name="connsiteY1" fmla="*/ 2174 h 762520"/>
              <a:gd name="connsiteX2" fmla="*/ 901700 w 1187488"/>
              <a:gd name="connsiteY2" fmla="*/ 224604 h 762520"/>
              <a:gd name="connsiteX3" fmla="*/ 1187470 w 1187488"/>
              <a:gd name="connsiteY3" fmla="*/ 379949 h 762520"/>
              <a:gd name="connsiteX4" fmla="*/ 898555 w 1187488"/>
              <a:gd name="connsiteY4" fmla="*/ 544851 h 762520"/>
              <a:gd name="connsiteX5" fmla="*/ 425191 w 1187488"/>
              <a:gd name="connsiteY5" fmla="*/ 760909 h 762520"/>
              <a:gd name="connsiteX6" fmla="*/ 0 w 1187488"/>
              <a:gd name="connsiteY6" fmla="*/ 373659 h 762520"/>
              <a:gd name="connsiteX7" fmla="*/ 177820 w 1187488"/>
              <a:gd name="connsiteY7" fmla="*/ 367249 h 762520"/>
              <a:gd name="connsiteX8" fmla="*/ 514370 w 1187488"/>
              <a:gd name="connsiteY8" fmla="*/ 576799 h 762520"/>
              <a:gd name="connsiteX9" fmla="*/ 800120 w 1187488"/>
              <a:gd name="connsiteY9" fmla="*/ 379949 h 762520"/>
              <a:gd name="connsiteX10" fmla="*/ 511185 w 1187488"/>
              <a:gd name="connsiteY10" fmla="*/ 173544 h 762520"/>
              <a:gd name="connsiteX11" fmla="*/ 177820 w 1187488"/>
              <a:gd name="connsiteY11" fmla="*/ 367249 h 762520"/>
              <a:gd name="connsiteX0" fmla="*/ 0 w 1187488"/>
              <a:gd name="connsiteY0" fmla="*/ 374109 h 762970"/>
              <a:gd name="connsiteX1" fmla="*/ 425191 w 1187488"/>
              <a:gd name="connsiteY1" fmla="*/ 2624 h 762970"/>
              <a:gd name="connsiteX2" fmla="*/ 901700 w 1187488"/>
              <a:gd name="connsiteY2" fmla="*/ 225054 h 762970"/>
              <a:gd name="connsiteX3" fmla="*/ 1187470 w 1187488"/>
              <a:gd name="connsiteY3" fmla="*/ 380399 h 762970"/>
              <a:gd name="connsiteX4" fmla="*/ 898555 w 1187488"/>
              <a:gd name="connsiteY4" fmla="*/ 545301 h 762970"/>
              <a:gd name="connsiteX5" fmla="*/ 425191 w 1187488"/>
              <a:gd name="connsiteY5" fmla="*/ 761359 h 762970"/>
              <a:gd name="connsiteX6" fmla="*/ 0 w 1187488"/>
              <a:gd name="connsiteY6" fmla="*/ 374109 h 762970"/>
              <a:gd name="connsiteX7" fmla="*/ 177820 w 1187488"/>
              <a:gd name="connsiteY7" fmla="*/ 367699 h 762970"/>
              <a:gd name="connsiteX8" fmla="*/ 514370 w 1187488"/>
              <a:gd name="connsiteY8" fmla="*/ 577249 h 762970"/>
              <a:gd name="connsiteX9" fmla="*/ 800120 w 1187488"/>
              <a:gd name="connsiteY9" fmla="*/ 380399 h 762970"/>
              <a:gd name="connsiteX10" fmla="*/ 511185 w 1187488"/>
              <a:gd name="connsiteY10" fmla="*/ 173994 h 762970"/>
              <a:gd name="connsiteX11" fmla="*/ 177820 w 1187488"/>
              <a:gd name="connsiteY11" fmla="*/ 367699 h 76297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  <a:gd name="connsiteX0" fmla="*/ 0 w 1188236"/>
              <a:gd name="connsiteY0" fmla="*/ 374109 h 765790"/>
              <a:gd name="connsiteX1" fmla="*/ 425191 w 1188236"/>
              <a:gd name="connsiteY1" fmla="*/ 2624 h 765790"/>
              <a:gd name="connsiteX2" fmla="*/ 901700 w 1188236"/>
              <a:gd name="connsiteY2" fmla="*/ 225054 h 765790"/>
              <a:gd name="connsiteX3" fmla="*/ 1187470 w 1188236"/>
              <a:gd name="connsiteY3" fmla="*/ 380399 h 765790"/>
              <a:gd name="connsiteX4" fmla="*/ 898555 w 1188236"/>
              <a:gd name="connsiteY4" fmla="*/ 545301 h 765790"/>
              <a:gd name="connsiteX5" fmla="*/ 425191 w 1188236"/>
              <a:gd name="connsiteY5" fmla="*/ 761359 h 765790"/>
              <a:gd name="connsiteX6" fmla="*/ 0 w 1188236"/>
              <a:gd name="connsiteY6" fmla="*/ 374109 h 765790"/>
              <a:gd name="connsiteX7" fmla="*/ 177820 w 1188236"/>
              <a:gd name="connsiteY7" fmla="*/ 367699 h 765790"/>
              <a:gd name="connsiteX8" fmla="*/ 514370 w 1188236"/>
              <a:gd name="connsiteY8" fmla="*/ 577249 h 765790"/>
              <a:gd name="connsiteX9" fmla="*/ 800120 w 1188236"/>
              <a:gd name="connsiteY9" fmla="*/ 380399 h 765790"/>
              <a:gd name="connsiteX10" fmla="*/ 511185 w 1188236"/>
              <a:gd name="connsiteY10" fmla="*/ 173994 h 765790"/>
              <a:gd name="connsiteX11" fmla="*/ 177820 w 1188236"/>
              <a:gd name="connsiteY11" fmla="*/ 367699 h 765790"/>
              <a:gd name="connsiteX0" fmla="*/ 0 w 1187488"/>
              <a:gd name="connsiteY0" fmla="*/ 374109 h 765790"/>
              <a:gd name="connsiteX1" fmla="*/ 425191 w 1187488"/>
              <a:gd name="connsiteY1" fmla="*/ 2624 h 765790"/>
              <a:gd name="connsiteX2" fmla="*/ 901700 w 1187488"/>
              <a:gd name="connsiteY2" fmla="*/ 225054 h 765790"/>
              <a:gd name="connsiteX3" fmla="*/ 1187470 w 1187488"/>
              <a:gd name="connsiteY3" fmla="*/ 380399 h 765790"/>
              <a:gd name="connsiteX4" fmla="*/ 898555 w 1187488"/>
              <a:gd name="connsiteY4" fmla="*/ 545301 h 765790"/>
              <a:gd name="connsiteX5" fmla="*/ 425191 w 1187488"/>
              <a:gd name="connsiteY5" fmla="*/ 761359 h 765790"/>
              <a:gd name="connsiteX6" fmla="*/ 0 w 1187488"/>
              <a:gd name="connsiteY6" fmla="*/ 374109 h 765790"/>
              <a:gd name="connsiteX7" fmla="*/ 177820 w 1187488"/>
              <a:gd name="connsiteY7" fmla="*/ 367699 h 765790"/>
              <a:gd name="connsiteX8" fmla="*/ 514370 w 1187488"/>
              <a:gd name="connsiteY8" fmla="*/ 577249 h 765790"/>
              <a:gd name="connsiteX9" fmla="*/ 800120 w 1187488"/>
              <a:gd name="connsiteY9" fmla="*/ 380399 h 765790"/>
              <a:gd name="connsiteX10" fmla="*/ 511185 w 1187488"/>
              <a:gd name="connsiteY10" fmla="*/ 173994 h 765790"/>
              <a:gd name="connsiteX11" fmla="*/ 177820 w 1187488"/>
              <a:gd name="connsiteY11" fmla="*/ 367699 h 76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7488" h="765790">
                <a:moveTo>
                  <a:pt x="0" y="374109"/>
                </a:moveTo>
                <a:cubicBezTo>
                  <a:pt x="0" y="247653"/>
                  <a:pt x="153880" y="-29864"/>
                  <a:pt x="425191" y="2624"/>
                </a:cubicBezTo>
                <a:cubicBezTo>
                  <a:pt x="696502" y="35112"/>
                  <a:pt x="789517" y="159437"/>
                  <a:pt x="901700" y="225054"/>
                </a:cubicBezTo>
                <a:cubicBezTo>
                  <a:pt x="1178983" y="201771"/>
                  <a:pt x="1187994" y="253771"/>
                  <a:pt x="1187470" y="380399"/>
                </a:cubicBezTo>
                <a:cubicBezTo>
                  <a:pt x="1186946" y="507027"/>
                  <a:pt x="1201238" y="543184"/>
                  <a:pt x="898555" y="545301"/>
                </a:cubicBezTo>
                <a:cubicBezTo>
                  <a:pt x="786372" y="610918"/>
                  <a:pt x="721458" y="716637"/>
                  <a:pt x="425191" y="761359"/>
                </a:cubicBezTo>
                <a:cubicBezTo>
                  <a:pt x="128924" y="806081"/>
                  <a:pt x="0" y="500565"/>
                  <a:pt x="0" y="374109"/>
                </a:cubicBezTo>
                <a:close/>
                <a:moveTo>
                  <a:pt x="177820" y="367699"/>
                </a:moveTo>
                <a:cubicBezTo>
                  <a:pt x="178351" y="434908"/>
                  <a:pt x="251405" y="657941"/>
                  <a:pt x="514370" y="577249"/>
                </a:cubicBezTo>
                <a:cubicBezTo>
                  <a:pt x="777335" y="496557"/>
                  <a:pt x="800120" y="422232"/>
                  <a:pt x="800120" y="380399"/>
                </a:cubicBezTo>
                <a:cubicBezTo>
                  <a:pt x="803305" y="338566"/>
                  <a:pt x="742300" y="255734"/>
                  <a:pt x="511185" y="173994"/>
                </a:cubicBezTo>
                <a:cubicBezTo>
                  <a:pt x="280070" y="92254"/>
                  <a:pt x="177289" y="300490"/>
                  <a:pt x="177820" y="367699"/>
                </a:cubicBezTo>
                <a:close/>
              </a:path>
            </a:pathLst>
          </a:custGeom>
          <a:gradFill flip="none" rotWithShape="1">
            <a:gsLst>
              <a:gs pos="76000">
                <a:srgbClr val="FFFFFF"/>
              </a:gs>
              <a:gs pos="96000">
                <a:schemeClr val="bg2">
                  <a:lumMod val="50000"/>
                </a:schemeClr>
              </a:gs>
              <a:gs pos="85000">
                <a:schemeClr val="bg2">
                  <a:lumMod val="75000"/>
                </a:schemeClr>
              </a:gs>
              <a:gs pos="74000">
                <a:schemeClr val="bg2">
                  <a:lumMod val="25000"/>
                </a:schemeClr>
              </a:gs>
              <a:gs pos="100000">
                <a:schemeClr val="tx1">
                  <a:lumMod val="85000"/>
                </a:schemeClr>
              </a:gs>
              <a:gs pos="50000">
                <a:schemeClr val="tx1">
                  <a:lumMod val="95000"/>
                </a:schemeClr>
              </a:gs>
              <a:gs pos="7000">
                <a:schemeClr val="bg2">
                  <a:lumMod val="25000"/>
                </a:schemeClr>
              </a:gs>
            </a:gsLst>
            <a:lin ang="0" scaled="1"/>
            <a:tileRect/>
          </a:gradFill>
          <a:ln>
            <a:solidFill>
              <a:schemeClr val="bg2">
                <a:lumMod val="50000"/>
              </a:schemeClr>
            </a:solidFill>
          </a:ln>
          <a:effectLst>
            <a:innerShdw blurRad="95250" dist="50800" dir="135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ea typeface="ＭＳ Ｐゴシック" pitchFamily="-105" charset="-128"/>
            </a:endParaRPr>
          </a:p>
        </p:txBody>
      </p:sp>
      <p:sp>
        <p:nvSpPr>
          <p:cNvPr id="46" name="Oval 84"/>
          <p:cNvSpPr>
            <a:spLocks noChangeArrowheads="1"/>
          </p:cNvSpPr>
          <p:nvPr/>
        </p:nvSpPr>
        <p:spPr bwMode="auto">
          <a:xfrm rot="1256350">
            <a:off x="474195" y="2810360"/>
            <a:ext cx="622895" cy="152325"/>
          </a:xfrm>
          <a:prstGeom prst="ellipse">
            <a:avLst/>
          </a:prstGeom>
          <a:gradFill rotWithShape="1">
            <a:gsLst>
              <a:gs pos="0">
                <a:srgbClr val="F3F3F3">
                  <a:alpha val="54999"/>
                </a:srgbClr>
              </a:gs>
              <a:gs pos="100000">
                <a:srgbClr val="BFBFB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 pitchFamily="-10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6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416F"/>
                                      </p:to>
                                    </p:animClr>
                                    <p:set>
                                      <p:cBhvr>
                                        <p:cTn id="1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66E78"/>
                                      </p:to>
                                    </p:animClr>
                                    <p:set>
                                      <p:cBhvr>
                                        <p:cTn id="2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416F"/>
                                      </p:to>
                                    </p:animClr>
                                    <p:set>
                                      <p:cBhvr>
                                        <p:cTn id="2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"/>
                            </p:stCondLst>
                            <p:childTnLst>
                              <p:par>
                                <p:cTn id="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66E78"/>
                                      </p:to>
                                    </p:animClr>
                                    <p:set>
                                      <p:cBhvr>
                                        <p:cTn id="4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416F"/>
                                      </p:to>
                                    </p:animClr>
                                    <p:set>
                                      <p:cBhvr>
                                        <p:cTn id="51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"/>
                            </p:stCondLst>
                            <p:childTnLst>
                              <p:par>
                                <p:cTn id="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66E78"/>
                                      </p:to>
                                    </p:animClr>
                                    <p:set>
                                      <p:cBhvr>
                                        <p:cTn id="65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416F"/>
                                      </p:to>
                                    </p:animClr>
                                    <p:set>
                                      <p:cBhvr>
                                        <p:cTn id="76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66E78"/>
                                      </p:to>
                                    </p:animClr>
                                    <p:set>
                                      <p:cBhvr>
                                        <p:cTn id="90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416F"/>
                                      </p:to>
                                    </p:animClr>
                                    <p:set>
                                      <p:cBhvr>
                                        <p:cTn id="97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"/>
                            </p:stCondLst>
                            <p:childTnLst>
                              <p:par>
                                <p:cTn id="1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66E78"/>
                                      </p:to>
                                    </p:animClr>
                                    <p:set>
                                      <p:cBhvr>
                                        <p:cTn id="112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416F"/>
                                      </p:to>
                                    </p:animClr>
                                    <p:set>
                                      <p:cBhvr>
                                        <p:cTn id="123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66E78"/>
                                      </p:to>
                                    </p:animClr>
                                    <p:set>
                                      <p:cBhvr>
                                        <p:cTn id="137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4" grpId="0" animBg="1"/>
      <p:bldP spid="48" grpId="0" animBg="1"/>
      <p:bldP spid="53" grpId="0" animBg="1"/>
      <p:bldP spid="57" grpId="0" animBg="1"/>
      <p:bldP spid="61" grpId="0" animBg="1"/>
      <p:bldP spid="63" grpId="0" animBg="1"/>
      <p:bldP spid="59" grpId="0" animBg="1"/>
      <p:bldP spid="55" grpId="0" animBg="1"/>
      <p:bldP spid="51" grpId="0" animBg="1"/>
      <p:bldP spid="42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>
          <a:xfrm>
            <a:off x="0" y="3460750"/>
            <a:ext cx="9144000" cy="2825750"/>
          </a:xfrm>
          <a:prstGeom prst="rect">
            <a:avLst/>
          </a:prstGeom>
          <a:gradFill>
            <a:gsLst>
              <a:gs pos="58000">
                <a:schemeClr val="bg1"/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30723" name="TextBox 54"/>
          <p:cNvSpPr txBox="1">
            <a:spLocks noChangeArrowheads="1"/>
          </p:cNvSpPr>
          <p:nvPr/>
        </p:nvSpPr>
        <p:spPr bwMode="auto">
          <a:xfrm>
            <a:off x="2306933" y="280840"/>
            <a:ext cx="5133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a-IR" b="1" dirty="0" smtClean="0">
                <a:solidFill>
                  <a:srgbClr val="000000"/>
                </a:solidFill>
                <a:latin typeface="Calibri" pitchFamily="34" charset="0"/>
              </a:rPr>
              <a:t>توسعه ایده و بررسی کاربردی کردن آن</a:t>
            </a: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69938" y="2849563"/>
            <a:ext cx="1946275" cy="1862137"/>
            <a:chOff x="975282" y="2289101"/>
            <a:chExt cx="2142207" cy="2049408"/>
          </a:xfrm>
        </p:grpSpPr>
        <p:sp>
          <p:nvSpPr>
            <p:cNvPr id="101" name="Freeform 100"/>
            <p:cNvSpPr/>
            <p:nvPr/>
          </p:nvSpPr>
          <p:spPr>
            <a:xfrm>
              <a:off x="975282" y="2289101"/>
              <a:ext cx="2142207" cy="2049408"/>
            </a:xfrm>
            <a:custGeom>
              <a:avLst/>
              <a:gdLst>
                <a:gd name="connsiteX0" fmla="*/ 1320958 w 2209853"/>
                <a:gd name="connsiteY0" fmla="*/ 42333 h 1840841"/>
                <a:gd name="connsiteX1" fmla="*/ 347291 w 2209853"/>
                <a:gd name="connsiteY1" fmla="*/ 268111 h 1840841"/>
                <a:gd name="connsiteX2" fmla="*/ 8625 w 2209853"/>
                <a:gd name="connsiteY2" fmla="*/ 987778 h 1840841"/>
                <a:gd name="connsiteX3" fmla="*/ 643625 w 2209853"/>
                <a:gd name="connsiteY3" fmla="*/ 1834444 h 1840841"/>
                <a:gd name="connsiteX4" fmla="*/ 2139403 w 2209853"/>
                <a:gd name="connsiteY4" fmla="*/ 1326444 h 1840841"/>
                <a:gd name="connsiteX5" fmla="*/ 1843069 w 2209853"/>
                <a:gd name="connsiteY5" fmla="*/ 423333 h 1840841"/>
                <a:gd name="connsiteX6" fmla="*/ 756514 w 2209853"/>
                <a:gd name="connsiteY6" fmla="*/ 0 h 1840841"/>
                <a:gd name="connsiteX0" fmla="*/ 1320958 w 2208543"/>
                <a:gd name="connsiteY0" fmla="*/ 124527 h 1923035"/>
                <a:gd name="connsiteX1" fmla="*/ 347291 w 2208543"/>
                <a:gd name="connsiteY1" fmla="*/ 350305 h 1923035"/>
                <a:gd name="connsiteX2" fmla="*/ 8625 w 2208543"/>
                <a:gd name="connsiteY2" fmla="*/ 1069972 h 1923035"/>
                <a:gd name="connsiteX3" fmla="*/ 643625 w 2208543"/>
                <a:gd name="connsiteY3" fmla="*/ 1916638 h 1923035"/>
                <a:gd name="connsiteX4" fmla="*/ 2139403 w 2208543"/>
                <a:gd name="connsiteY4" fmla="*/ 1408638 h 1923035"/>
                <a:gd name="connsiteX5" fmla="*/ 1843069 w 2208543"/>
                <a:gd name="connsiteY5" fmla="*/ 505527 h 1923035"/>
                <a:gd name="connsiteX6" fmla="*/ 359220 w 2208543"/>
                <a:gd name="connsiteY6" fmla="*/ 20926 h 1923035"/>
                <a:gd name="connsiteX7" fmla="*/ 756514 w 2208543"/>
                <a:gd name="connsiteY7" fmla="*/ 82194 h 192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8543" h="1923035">
                  <a:moveTo>
                    <a:pt x="1320958" y="124527"/>
                  </a:moveTo>
                  <a:cubicBezTo>
                    <a:pt x="943485" y="158629"/>
                    <a:pt x="566013" y="192731"/>
                    <a:pt x="347291" y="350305"/>
                  </a:cubicBezTo>
                  <a:cubicBezTo>
                    <a:pt x="128569" y="507879"/>
                    <a:pt x="-40764" y="808916"/>
                    <a:pt x="8625" y="1069972"/>
                  </a:cubicBezTo>
                  <a:cubicBezTo>
                    <a:pt x="58014" y="1331028"/>
                    <a:pt x="288495" y="1860194"/>
                    <a:pt x="643625" y="1916638"/>
                  </a:cubicBezTo>
                  <a:cubicBezTo>
                    <a:pt x="998755" y="1973082"/>
                    <a:pt x="1939496" y="1643823"/>
                    <a:pt x="2139403" y="1408638"/>
                  </a:cubicBezTo>
                  <a:cubicBezTo>
                    <a:pt x="2339310" y="1173453"/>
                    <a:pt x="2063948" y="728066"/>
                    <a:pt x="1843069" y="505527"/>
                  </a:cubicBezTo>
                  <a:cubicBezTo>
                    <a:pt x="1622191" y="282988"/>
                    <a:pt x="540313" y="91482"/>
                    <a:pt x="359220" y="20926"/>
                  </a:cubicBezTo>
                  <a:cubicBezTo>
                    <a:pt x="178128" y="-49630"/>
                    <a:pt x="766117" y="80729"/>
                    <a:pt x="756514" y="82194"/>
                  </a:cubicBezTo>
                </a:path>
              </a:pathLst>
            </a:custGeom>
            <a:ln w="76200" cmpd="sng">
              <a:solidFill>
                <a:srgbClr val="558ED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bg2">
                    <a:lumMod val="10000"/>
                  </a:schemeClr>
                </a:solidFill>
                <a:ea typeface="ＭＳ Ｐゴシック" pitchFamily="-105" charset="-128"/>
              </a:endParaRPr>
            </a:p>
          </p:txBody>
        </p:sp>
        <p:sp>
          <p:nvSpPr>
            <p:cNvPr id="102" name="Rectangle 33"/>
            <p:cNvSpPr>
              <a:spLocks noChangeArrowheads="1"/>
            </p:cNvSpPr>
            <p:nvPr/>
          </p:nvSpPr>
          <p:spPr bwMode="auto">
            <a:xfrm>
              <a:off x="1108781" y="2672067"/>
              <a:ext cx="1733336" cy="1287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a-IR" sz="1400" b="1" dirty="0" smtClean="0">
                  <a:solidFill>
                    <a:schemeClr val="bg2">
                      <a:lumMod val="10000"/>
                    </a:schemeClr>
                  </a:solidFill>
                  <a:latin typeface="+mn-lt"/>
                  <a:ea typeface="ＭＳ Ｐゴシック" pitchFamily="34" charset="-128"/>
                </a:rPr>
                <a:t>بازار هدف برای کالا کدام است؟</a:t>
              </a:r>
            </a:p>
            <a:p>
              <a:pPr algn="ctr">
                <a:defRPr/>
              </a:pPr>
              <a:endParaRPr lang="fa-IR" sz="1400" b="1" dirty="0">
                <a:solidFill>
                  <a:schemeClr val="bg2">
                    <a:lumMod val="10000"/>
                  </a:schemeClr>
                </a:solidFill>
                <a:latin typeface="+mn-lt"/>
                <a:ea typeface="ＭＳ Ｐゴシック" pitchFamily="34" charset="-128"/>
              </a:endParaRPr>
            </a:p>
            <a:p>
              <a:pPr algn="ctr">
                <a:defRPr/>
              </a:pPr>
              <a:r>
                <a:rPr lang="fa-IR" sz="1400" b="1" dirty="0" smtClean="0">
                  <a:solidFill>
                    <a:schemeClr val="bg2">
                      <a:lumMod val="10000"/>
                    </a:schemeClr>
                  </a:solidFill>
                  <a:latin typeface="+mn-lt"/>
                  <a:ea typeface="ＭＳ Ｐゴシック" pitchFamily="34" charset="-128"/>
                </a:rPr>
                <a:t>خصوصیات بازار چیست؟</a:t>
              </a:r>
              <a:endParaRPr lang="en-US" sz="1400" b="1" dirty="0">
                <a:solidFill>
                  <a:schemeClr val="bg2">
                    <a:lumMod val="10000"/>
                  </a:schemeClr>
                </a:solidFill>
                <a:latin typeface="+mn-lt"/>
                <a:ea typeface="ＭＳ Ｐゴシック" pitchFamily="34" charset="-128"/>
              </a:endParaRPr>
            </a:p>
          </p:txBody>
        </p:sp>
      </p:grpSp>
      <p:sp>
        <p:nvSpPr>
          <p:cNvPr id="103" name="Freeform 102"/>
          <p:cNvSpPr/>
          <p:nvPr/>
        </p:nvSpPr>
        <p:spPr>
          <a:xfrm rot="20666911">
            <a:off x="3445071" y="2212998"/>
            <a:ext cx="1820863" cy="1785937"/>
          </a:xfrm>
          <a:custGeom>
            <a:avLst/>
            <a:gdLst>
              <a:gd name="connsiteX0" fmla="*/ 1320958 w 2209853"/>
              <a:gd name="connsiteY0" fmla="*/ 42333 h 1840841"/>
              <a:gd name="connsiteX1" fmla="*/ 347291 w 2209853"/>
              <a:gd name="connsiteY1" fmla="*/ 268111 h 1840841"/>
              <a:gd name="connsiteX2" fmla="*/ 8625 w 2209853"/>
              <a:gd name="connsiteY2" fmla="*/ 987778 h 1840841"/>
              <a:gd name="connsiteX3" fmla="*/ 643625 w 2209853"/>
              <a:gd name="connsiteY3" fmla="*/ 1834444 h 1840841"/>
              <a:gd name="connsiteX4" fmla="*/ 2139403 w 2209853"/>
              <a:gd name="connsiteY4" fmla="*/ 1326444 h 1840841"/>
              <a:gd name="connsiteX5" fmla="*/ 1843069 w 2209853"/>
              <a:gd name="connsiteY5" fmla="*/ 423333 h 1840841"/>
              <a:gd name="connsiteX6" fmla="*/ 756514 w 2209853"/>
              <a:gd name="connsiteY6" fmla="*/ 0 h 1840841"/>
              <a:gd name="connsiteX0" fmla="*/ 1603917 w 2211956"/>
              <a:gd name="connsiteY0" fmla="*/ 66570 h 1840841"/>
              <a:gd name="connsiteX1" fmla="*/ 349394 w 2211956"/>
              <a:gd name="connsiteY1" fmla="*/ 268111 h 1840841"/>
              <a:gd name="connsiteX2" fmla="*/ 10728 w 2211956"/>
              <a:gd name="connsiteY2" fmla="*/ 987778 h 1840841"/>
              <a:gd name="connsiteX3" fmla="*/ 645728 w 2211956"/>
              <a:gd name="connsiteY3" fmla="*/ 1834444 h 1840841"/>
              <a:gd name="connsiteX4" fmla="*/ 2141506 w 2211956"/>
              <a:gd name="connsiteY4" fmla="*/ 1326444 h 1840841"/>
              <a:gd name="connsiteX5" fmla="*/ 1845172 w 2211956"/>
              <a:gd name="connsiteY5" fmla="*/ 423333 h 1840841"/>
              <a:gd name="connsiteX6" fmla="*/ 758617 w 2211956"/>
              <a:gd name="connsiteY6" fmla="*/ 0 h 184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956" h="1840841">
                <a:moveTo>
                  <a:pt x="1603917" y="66570"/>
                </a:moveTo>
                <a:cubicBezTo>
                  <a:pt x="1226444" y="100672"/>
                  <a:pt x="614926" y="114576"/>
                  <a:pt x="349394" y="268111"/>
                </a:cubicBezTo>
                <a:cubicBezTo>
                  <a:pt x="83863" y="421646"/>
                  <a:pt x="-38661" y="726722"/>
                  <a:pt x="10728" y="987778"/>
                </a:cubicBezTo>
                <a:cubicBezTo>
                  <a:pt x="60117" y="1248834"/>
                  <a:pt x="290598" y="1778000"/>
                  <a:pt x="645728" y="1834444"/>
                </a:cubicBezTo>
                <a:cubicBezTo>
                  <a:pt x="1000858" y="1890888"/>
                  <a:pt x="1941599" y="1561629"/>
                  <a:pt x="2141506" y="1326444"/>
                </a:cubicBezTo>
                <a:cubicBezTo>
                  <a:pt x="2341413" y="1091259"/>
                  <a:pt x="2075653" y="644407"/>
                  <a:pt x="1845172" y="423333"/>
                </a:cubicBezTo>
                <a:cubicBezTo>
                  <a:pt x="1614691" y="202259"/>
                  <a:pt x="758617" y="0"/>
                  <a:pt x="758617" y="0"/>
                </a:cubicBezTo>
              </a:path>
            </a:pathLst>
          </a:custGeom>
          <a:ln w="762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bg2">
                  <a:lumMod val="10000"/>
                </a:schemeClr>
              </a:solidFill>
              <a:ea typeface="ＭＳ Ｐゴシック" pitchFamily="-105" charset="-128"/>
            </a:endParaRPr>
          </a:p>
        </p:txBody>
      </p:sp>
      <p:sp>
        <p:nvSpPr>
          <p:cNvPr id="106" name="Rectangle 76"/>
          <p:cNvSpPr>
            <a:spLocks noChangeArrowheads="1"/>
          </p:cNvSpPr>
          <p:nvPr/>
        </p:nvSpPr>
        <p:spPr bwMode="auto">
          <a:xfrm>
            <a:off x="3453009" y="2725053"/>
            <a:ext cx="17541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400" b="1" dirty="0" smtClean="0">
                <a:solidFill>
                  <a:schemeClr val="bg2">
                    <a:lumMod val="10000"/>
                  </a:schemeClr>
                </a:solidFill>
                <a:latin typeface="+mn-lt"/>
                <a:ea typeface="ＭＳ Ｐゴシック" pitchFamily="34" charset="-128"/>
              </a:rPr>
              <a:t>کالا باید چه نیازهایی از مصرف کننده را برآورده کند؟</a:t>
            </a:r>
            <a:endParaRPr lang="en-US" sz="1400" b="1" dirty="0">
              <a:solidFill>
                <a:schemeClr val="bg2">
                  <a:lumMod val="10000"/>
                </a:schemeClr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107" name="Rectangle 77"/>
          <p:cNvSpPr>
            <a:spLocks noChangeArrowheads="1"/>
          </p:cNvSpPr>
          <p:nvPr/>
        </p:nvSpPr>
        <p:spPr bwMode="auto">
          <a:xfrm>
            <a:off x="4630188" y="4887913"/>
            <a:ext cx="18589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400" b="1" dirty="0" smtClean="0">
                <a:solidFill>
                  <a:schemeClr val="bg2">
                    <a:lumMod val="10000"/>
                  </a:schemeClr>
                </a:solidFill>
                <a:latin typeface="+mn-lt"/>
                <a:ea typeface="ＭＳ Ｐゴシック" pitchFamily="34" charset="-128"/>
              </a:rPr>
              <a:t>چگونه میتوان کالا را با کمترین هزینه تولید کرد؟</a:t>
            </a:r>
            <a:endParaRPr lang="en-US" sz="1400" b="1" dirty="0">
              <a:solidFill>
                <a:schemeClr val="bg2">
                  <a:lumMod val="10000"/>
                </a:schemeClr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108" name="Freeform 107"/>
          <p:cNvSpPr/>
          <p:nvPr/>
        </p:nvSpPr>
        <p:spPr>
          <a:xfrm rot="583112">
            <a:off x="6834188" y="2733675"/>
            <a:ext cx="1919287" cy="1781175"/>
          </a:xfrm>
          <a:custGeom>
            <a:avLst/>
            <a:gdLst>
              <a:gd name="connsiteX0" fmla="*/ 1320958 w 2209853"/>
              <a:gd name="connsiteY0" fmla="*/ 42333 h 1840841"/>
              <a:gd name="connsiteX1" fmla="*/ 347291 w 2209853"/>
              <a:gd name="connsiteY1" fmla="*/ 268111 h 1840841"/>
              <a:gd name="connsiteX2" fmla="*/ 8625 w 2209853"/>
              <a:gd name="connsiteY2" fmla="*/ 987778 h 1840841"/>
              <a:gd name="connsiteX3" fmla="*/ 643625 w 2209853"/>
              <a:gd name="connsiteY3" fmla="*/ 1834444 h 1840841"/>
              <a:gd name="connsiteX4" fmla="*/ 2139403 w 2209853"/>
              <a:gd name="connsiteY4" fmla="*/ 1326444 h 1840841"/>
              <a:gd name="connsiteX5" fmla="*/ 1843069 w 2209853"/>
              <a:gd name="connsiteY5" fmla="*/ 423333 h 1840841"/>
              <a:gd name="connsiteX6" fmla="*/ 756514 w 2209853"/>
              <a:gd name="connsiteY6" fmla="*/ 0 h 1840841"/>
              <a:gd name="connsiteX0" fmla="*/ 1320958 w 2217775"/>
              <a:gd name="connsiteY0" fmla="*/ 146256 h 1944764"/>
              <a:gd name="connsiteX1" fmla="*/ 347291 w 2217775"/>
              <a:gd name="connsiteY1" fmla="*/ 372034 h 1944764"/>
              <a:gd name="connsiteX2" fmla="*/ 8625 w 2217775"/>
              <a:gd name="connsiteY2" fmla="*/ 1091701 h 1944764"/>
              <a:gd name="connsiteX3" fmla="*/ 643625 w 2217775"/>
              <a:gd name="connsiteY3" fmla="*/ 1938367 h 1944764"/>
              <a:gd name="connsiteX4" fmla="*/ 2139403 w 2217775"/>
              <a:gd name="connsiteY4" fmla="*/ 1430367 h 1944764"/>
              <a:gd name="connsiteX5" fmla="*/ 1843069 w 2217775"/>
              <a:gd name="connsiteY5" fmla="*/ 527256 h 1944764"/>
              <a:gd name="connsiteX6" fmla="*/ 440039 w 2217775"/>
              <a:gd name="connsiteY6" fmla="*/ 1 h 1944764"/>
              <a:gd name="connsiteX0" fmla="*/ 1570023 w 2219581"/>
              <a:gd name="connsiteY0" fmla="*/ 51201 h 1944763"/>
              <a:gd name="connsiteX1" fmla="*/ 349097 w 2219581"/>
              <a:gd name="connsiteY1" fmla="*/ 372033 h 1944763"/>
              <a:gd name="connsiteX2" fmla="*/ 10431 w 2219581"/>
              <a:gd name="connsiteY2" fmla="*/ 1091700 h 1944763"/>
              <a:gd name="connsiteX3" fmla="*/ 645431 w 2219581"/>
              <a:gd name="connsiteY3" fmla="*/ 1938366 h 1944763"/>
              <a:gd name="connsiteX4" fmla="*/ 2141209 w 2219581"/>
              <a:gd name="connsiteY4" fmla="*/ 1430366 h 1944763"/>
              <a:gd name="connsiteX5" fmla="*/ 1844875 w 2219581"/>
              <a:gd name="connsiteY5" fmla="*/ 527255 h 1944763"/>
              <a:gd name="connsiteX6" fmla="*/ 441845 w 2219581"/>
              <a:gd name="connsiteY6" fmla="*/ 0 h 1944763"/>
              <a:gd name="connsiteX0" fmla="*/ 1318017 w 2217757"/>
              <a:gd name="connsiteY0" fmla="*/ 129187 h 1944763"/>
              <a:gd name="connsiteX1" fmla="*/ 347273 w 2217757"/>
              <a:gd name="connsiteY1" fmla="*/ 372033 h 1944763"/>
              <a:gd name="connsiteX2" fmla="*/ 8607 w 2217757"/>
              <a:gd name="connsiteY2" fmla="*/ 1091700 h 1944763"/>
              <a:gd name="connsiteX3" fmla="*/ 643607 w 2217757"/>
              <a:gd name="connsiteY3" fmla="*/ 1938366 h 1944763"/>
              <a:gd name="connsiteX4" fmla="*/ 2139385 w 2217757"/>
              <a:gd name="connsiteY4" fmla="*/ 1430366 h 1944763"/>
              <a:gd name="connsiteX5" fmla="*/ 1843051 w 2217757"/>
              <a:gd name="connsiteY5" fmla="*/ 527255 h 1944763"/>
              <a:gd name="connsiteX6" fmla="*/ 440021 w 2217757"/>
              <a:gd name="connsiteY6" fmla="*/ 0 h 1944763"/>
              <a:gd name="connsiteX0" fmla="*/ 1318017 w 2213099"/>
              <a:gd name="connsiteY0" fmla="*/ 1879 h 1817455"/>
              <a:gd name="connsiteX1" fmla="*/ 347273 w 2213099"/>
              <a:gd name="connsiteY1" fmla="*/ 244725 h 1817455"/>
              <a:gd name="connsiteX2" fmla="*/ 8607 w 2213099"/>
              <a:gd name="connsiteY2" fmla="*/ 964392 h 1817455"/>
              <a:gd name="connsiteX3" fmla="*/ 643607 w 2213099"/>
              <a:gd name="connsiteY3" fmla="*/ 1811058 h 1817455"/>
              <a:gd name="connsiteX4" fmla="*/ 2139385 w 2213099"/>
              <a:gd name="connsiteY4" fmla="*/ 1303058 h 1817455"/>
              <a:gd name="connsiteX5" fmla="*/ 1843051 w 2213099"/>
              <a:gd name="connsiteY5" fmla="*/ 399947 h 1817455"/>
              <a:gd name="connsiteX6" fmla="*/ 619948 w 2213099"/>
              <a:gd name="connsiteY6" fmla="*/ 0 h 181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3099" h="1817455">
                <a:moveTo>
                  <a:pt x="1318017" y="1879"/>
                </a:moveTo>
                <a:cubicBezTo>
                  <a:pt x="940544" y="35981"/>
                  <a:pt x="565508" y="84306"/>
                  <a:pt x="347273" y="244725"/>
                </a:cubicBezTo>
                <a:cubicBezTo>
                  <a:pt x="129038" y="405144"/>
                  <a:pt x="-40782" y="703336"/>
                  <a:pt x="8607" y="964392"/>
                </a:cubicBezTo>
                <a:cubicBezTo>
                  <a:pt x="57996" y="1225448"/>
                  <a:pt x="288477" y="1754614"/>
                  <a:pt x="643607" y="1811058"/>
                </a:cubicBezTo>
                <a:cubicBezTo>
                  <a:pt x="998737" y="1867502"/>
                  <a:pt x="1939478" y="1538243"/>
                  <a:pt x="2139385" y="1303058"/>
                </a:cubicBezTo>
                <a:cubicBezTo>
                  <a:pt x="2339292" y="1067873"/>
                  <a:pt x="2096291" y="617123"/>
                  <a:pt x="1843051" y="399947"/>
                </a:cubicBezTo>
                <a:cubicBezTo>
                  <a:pt x="1589811" y="182771"/>
                  <a:pt x="619948" y="0"/>
                  <a:pt x="619948" y="0"/>
                </a:cubicBezTo>
              </a:path>
            </a:pathLst>
          </a:custGeom>
          <a:ln w="76200" cmpd="sng">
            <a:solidFill>
              <a:srgbClr val="586E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ea typeface="ＭＳ Ｐゴシック" pitchFamily="-105" charset="-128"/>
            </a:endParaRPr>
          </a:p>
        </p:txBody>
      </p:sp>
      <p:sp>
        <p:nvSpPr>
          <p:cNvPr id="109" name="Rectangle 78"/>
          <p:cNvSpPr>
            <a:spLocks noChangeArrowheads="1"/>
          </p:cNvSpPr>
          <p:nvPr/>
        </p:nvSpPr>
        <p:spPr bwMode="auto">
          <a:xfrm>
            <a:off x="6813550" y="3240065"/>
            <a:ext cx="1841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400" b="1" dirty="0" smtClean="0">
                <a:solidFill>
                  <a:srgbClr val="262626"/>
                </a:solidFill>
                <a:latin typeface="+mn-lt"/>
                <a:ea typeface="ＭＳ Ｐゴシック" pitchFamily="34" charset="-128"/>
              </a:rPr>
              <a:t>عکس العمل مصرف کننده در قبال این کالا چیست؟</a:t>
            </a:r>
            <a:endParaRPr lang="en-US" sz="1400" b="1" dirty="0">
              <a:solidFill>
                <a:srgbClr val="262626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30732" name="TextBox 54"/>
          <p:cNvSpPr txBox="1">
            <a:spLocks noChangeArrowheads="1"/>
          </p:cNvSpPr>
          <p:nvPr/>
        </p:nvSpPr>
        <p:spPr bwMode="auto">
          <a:xfrm>
            <a:off x="2671946" y="981075"/>
            <a:ext cx="52437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a-IR" dirty="0" smtClean="0">
                <a:solidFill>
                  <a:srgbClr val="000000"/>
                </a:solidFill>
                <a:latin typeface="Calibri" pitchFamily="34" charset="0"/>
              </a:rPr>
              <a:t>مطرح شدن نکات مهم بازاریابی</a:t>
            </a:r>
            <a:endParaRPr lang="nb-NO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14" name="Group 11"/>
          <p:cNvGrpSpPr/>
          <p:nvPr/>
        </p:nvGrpSpPr>
        <p:grpSpPr>
          <a:xfrm flipV="1">
            <a:off x="-36512" y="6215068"/>
            <a:ext cx="9180000" cy="648072"/>
            <a:chOff x="0" y="-298281"/>
            <a:chExt cx="9144000" cy="1062985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15" name="Rectangle 14"/>
            <p:cNvSpPr/>
            <p:nvPr/>
          </p:nvSpPr>
          <p:spPr>
            <a:xfrm>
              <a:off x="0" y="-298281"/>
              <a:ext cx="9144000" cy="91896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0" y="620688"/>
              <a:ext cx="9144000" cy="1440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0" y="836712"/>
            <a:ext cx="1188000" cy="72008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1296488" y="836712"/>
            <a:ext cx="784800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Freeform 19"/>
          <p:cNvSpPr/>
          <p:nvPr/>
        </p:nvSpPr>
        <p:spPr>
          <a:xfrm rot="583112">
            <a:off x="4515991" y="4186238"/>
            <a:ext cx="2203450" cy="2030412"/>
          </a:xfrm>
          <a:custGeom>
            <a:avLst/>
            <a:gdLst>
              <a:gd name="connsiteX0" fmla="*/ 1320958 w 2209853"/>
              <a:gd name="connsiteY0" fmla="*/ 42333 h 1840841"/>
              <a:gd name="connsiteX1" fmla="*/ 347291 w 2209853"/>
              <a:gd name="connsiteY1" fmla="*/ 268111 h 1840841"/>
              <a:gd name="connsiteX2" fmla="*/ 8625 w 2209853"/>
              <a:gd name="connsiteY2" fmla="*/ 987778 h 1840841"/>
              <a:gd name="connsiteX3" fmla="*/ 643625 w 2209853"/>
              <a:gd name="connsiteY3" fmla="*/ 1834444 h 1840841"/>
              <a:gd name="connsiteX4" fmla="*/ 2139403 w 2209853"/>
              <a:gd name="connsiteY4" fmla="*/ 1326444 h 1840841"/>
              <a:gd name="connsiteX5" fmla="*/ 1843069 w 2209853"/>
              <a:gd name="connsiteY5" fmla="*/ 423333 h 1840841"/>
              <a:gd name="connsiteX6" fmla="*/ 756514 w 2209853"/>
              <a:gd name="connsiteY6" fmla="*/ 0 h 1840841"/>
              <a:gd name="connsiteX0" fmla="*/ 1320958 w 2217775"/>
              <a:gd name="connsiteY0" fmla="*/ 146256 h 1944764"/>
              <a:gd name="connsiteX1" fmla="*/ 347291 w 2217775"/>
              <a:gd name="connsiteY1" fmla="*/ 372034 h 1944764"/>
              <a:gd name="connsiteX2" fmla="*/ 8625 w 2217775"/>
              <a:gd name="connsiteY2" fmla="*/ 1091701 h 1944764"/>
              <a:gd name="connsiteX3" fmla="*/ 643625 w 2217775"/>
              <a:gd name="connsiteY3" fmla="*/ 1938367 h 1944764"/>
              <a:gd name="connsiteX4" fmla="*/ 2139403 w 2217775"/>
              <a:gd name="connsiteY4" fmla="*/ 1430367 h 1944764"/>
              <a:gd name="connsiteX5" fmla="*/ 1843069 w 2217775"/>
              <a:gd name="connsiteY5" fmla="*/ 527256 h 1944764"/>
              <a:gd name="connsiteX6" fmla="*/ 440039 w 2217775"/>
              <a:gd name="connsiteY6" fmla="*/ 1 h 1944764"/>
              <a:gd name="connsiteX0" fmla="*/ 1570023 w 2219581"/>
              <a:gd name="connsiteY0" fmla="*/ 51201 h 1944763"/>
              <a:gd name="connsiteX1" fmla="*/ 349097 w 2219581"/>
              <a:gd name="connsiteY1" fmla="*/ 372033 h 1944763"/>
              <a:gd name="connsiteX2" fmla="*/ 10431 w 2219581"/>
              <a:gd name="connsiteY2" fmla="*/ 1091700 h 1944763"/>
              <a:gd name="connsiteX3" fmla="*/ 645431 w 2219581"/>
              <a:gd name="connsiteY3" fmla="*/ 1938366 h 1944763"/>
              <a:gd name="connsiteX4" fmla="*/ 2141209 w 2219581"/>
              <a:gd name="connsiteY4" fmla="*/ 1430366 h 1944763"/>
              <a:gd name="connsiteX5" fmla="*/ 1844875 w 2219581"/>
              <a:gd name="connsiteY5" fmla="*/ 527255 h 1944763"/>
              <a:gd name="connsiteX6" fmla="*/ 441845 w 2219581"/>
              <a:gd name="connsiteY6" fmla="*/ 0 h 194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9581" h="1944763">
                <a:moveTo>
                  <a:pt x="1570023" y="51201"/>
                </a:moveTo>
                <a:cubicBezTo>
                  <a:pt x="1192550" y="85303"/>
                  <a:pt x="609029" y="198617"/>
                  <a:pt x="349097" y="372033"/>
                </a:cubicBezTo>
                <a:cubicBezTo>
                  <a:pt x="89165" y="545450"/>
                  <a:pt x="-38958" y="830644"/>
                  <a:pt x="10431" y="1091700"/>
                </a:cubicBezTo>
                <a:cubicBezTo>
                  <a:pt x="59820" y="1352756"/>
                  <a:pt x="290301" y="1881922"/>
                  <a:pt x="645431" y="1938366"/>
                </a:cubicBezTo>
                <a:cubicBezTo>
                  <a:pt x="1000561" y="1994810"/>
                  <a:pt x="1941302" y="1665551"/>
                  <a:pt x="2141209" y="1430366"/>
                </a:cubicBezTo>
                <a:cubicBezTo>
                  <a:pt x="2341116" y="1195181"/>
                  <a:pt x="2128102" y="765649"/>
                  <a:pt x="1844875" y="527255"/>
                </a:cubicBezTo>
                <a:cubicBezTo>
                  <a:pt x="1561648" y="288861"/>
                  <a:pt x="441845" y="0"/>
                  <a:pt x="441845" y="0"/>
                </a:cubicBezTo>
              </a:path>
            </a:pathLst>
          </a:custGeom>
          <a:ln w="76200" cmpd="sng">
            <a:solidFill>
              <a:srgbClr val="3E1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bg2">
                  <a:lumMod val="10000"/>
                </a:schemeClr>
              </a:solidFill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7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109" grpId="0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6712"/>
            <a:ext cx="1188000" cy="72008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296488" y="836712"/>
            <a:ext cx="784800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275750" y="116632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latin typeface="Garamond" pitchFamily="18" charset="0"/>
              </a:rPr>
              <a:t>جنبه های فنی و اجرایی</a:t>
            </a:r>
            <a:endParaRPr lang="en-IN" sz="4000" dirty="0">
              <a:latin typeface="Garamond" pitchFamily="18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 flipV="1">
            <a:off x="-36512" y="6381328"/>
            <a:ext cx="9180000" cy="648072"/>
            <a:chOff x="0" y="-298281"/>
            <a:chExt cx="9144000" cy="1062985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13" name="Rectangle 12"/>
            <p:cNvSpPr/>
            <p:nvPr/>
          </p:nvSpPr>
          <p:spPr>
            <a:xfrm>
              <a:off x="0" y="-298281"/>
              <a:ext cx="9144000" cy="91896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620688"/>
              <a:ext cx="9144000" cy="1440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57" name="Oval 56"/>
          <p:cNvSpPr/>
          <p:nvPr/>
        </p:nvSpPr>
        <p:spPr bwMode="auto">
          <a:xfrm>
            <a:off x="5248275" y="1550988"/>
            <a:ext cx="715963" cy="71437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5337175" y="1595438"/>
            <a:ext cx="538163" cy="40163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4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cxnSp>
        <p:nvCxnSpPr>
          <p:cNvPr id="59" name="Straight Connector 58"/>
          <p:cNvCxnSpPr>
            <a:cxnSpLocks noChangeShapeType="1"/>
          </p:cNvCxnSpPr>
          <p:nvPr/>
        </p:nvCxnSpPr>
        <p:spPr bwMode="auto">
          <a:xfrm>
            <a:off x="5927725" y="2222500"/>
            <a:ext cx="773113" cy="6096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0" name="Rektangel 76"/>
          <p:cNvSpPr>
            <a:spLocks noChangeArrowheads="1"/>
          </p:cNvSpPr>
          <p:nvPr/>
        </p:nvSpPr>
        <p:spPr bwMode="auto">
          <a:xfrm>
            <a:off x="6573593" y="2538528"/>
            <a:ext cx="26017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600" b="1" noProof="1" smtClean="0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برآورد اعتبار مورد نیاز برای تجاری سازی یافته تحقیق</a:t>
            </a:r>
            <a:endParaRPr lang="da-DK" sz="1600" b="1" dirty="0">
              <a:solidFill>
                <a:srgbClr val="1E1C11"/>
              </a:solidFill>
              <a:cs typeface="B Nazanin" pitchFamily="2" charset="-78"/>
            </a:endParaRPr>
          </a:p>
        </p:txBody>
      </p:sp>
      <p:sp>
        <p:nvSpPr>
          <p:cNvPr id="61" name="Round Same Side Corner Rectangle 21"/>
          <p:cNvSpPr>
            <a:spLocks noChangeArrowheads="1"/>
          </p:cNvSpPr>
          <p:nvPr/>
        </p:nvSpPr>
        <p:spPr bwMode="auto">
          <a:xfrm rot="3869972">
            <a:off x="5058569" y="1616869"/>
            <a:ext cx="122237" cy="1069975"/>
          </a:xfrm>
          <a:custGeom>
            <a:avLst/>
            <a:gdLst>
              <a:gd name="T0" fmla="*/ 124679 w 121034"/>
              <a:gd name="T1" fmla="*/ 536365 h 1068600"/>
              <a:gd name="T2" fmla="*/ 62340 w 121034"/>
              <a:gd name="T3" fmla="*/ 1072731 h 1068600"/>
              <a:gd name="T4" fmla="*/ 0 w 121034"/>
              <a:gd name="T5" fmla="*/ 536365 h 1068600"/>
              <a:gd name="T6" fmla="*/ 62340 w 121034"/>
              <a:gd name="T7" fmla="*/ 0 h 1068600"/>
              <a:gd name="T8" fmla="*/ 0 60000 65536"/>
              <a:gd name="T9" fmla="*/ 0 60000 65536"/>
              <a:gd name="T10" fmla="*/ 0 60000 65536"/>
              <a:gd name="T11" fmla="*/ 0 60000 65536"/>
              <a:gd name="T12" fmla="*/ 17725 w 121034"/>
              <a:gd name="T13" fmla="*/ 17725 h 1068600"/>
              <a:gd name="T14" fmla="*/ 103309 w 121034"/>
              <a:gd name="T15" fmla="*/ 1068600 h 1068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34" h="1068600">
                <a:moveTo>
                  <a:pt x="60517" y="0"/>
                </a:moveTo>
                <a:lnTo>
                  <a:pt x="60517" y="0"/>
                </a:lnTo>
                <a:lnTo>
                  <a:pt x="60516" y="0"/>
                </a:lnTo>
                <a:cubicBezTo>
                  <a:pt x="93939" y="0"/>
                  <a:pt x="121034" y="27094"/>
                  <a:pt x="121034" y="60517"/>
                </a:cubicBezTo>
                <a:lnTo>
                  <a:pt x="121034" y="1068600"/>
                </a:lnTo>
                <a:lnTo>
                  <a:pt x="0" y="1068600"/>
                </a:lnTo>
                <a:lnTo>
                  <a:pt x="0" y="60517"/>
                </a:lnTo>
                <a:cubicBezTo>
                  <a:pt x="0" y="27094"/>
                  <a:pt x="27094" y="0"/>
                  <a:pt x="60516" y="0"/>
                </a:cubicBezTo>
                <a:lnTo>
                  <a:pt x="60517" y="0"/>
                </a:ln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51000">
                <a:srgbClr val="D9D9D9"/>
              </a:gs>
              <a:gs pos="100000">
                <a:srgbClr val="7F7F7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en-IN" dirty="0"/>
          </a:p>
        </p:txBody>
      </p:sp>
      <p:sp>
        <p:nvSpPr>
          <p:cNvPr id="62" name="Oval 61"/>
          <p:cNvSpPr/>
          <p:nvPr/>
        </p:nvSpPr>
        <p:spPr bwMode="auto">
          <a:xfrm>
            <a:off x="4355976" y="1916832"/>
            <a:ext cx="864096" cy="78638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4444876" y="1961282"/>
            <a:ext cx="649509" cy="442121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4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>
            <a:off x="5097133" y="2705010"/>
            <a:ext cx="773113" cy="6096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5" name="Rektangel 76"/>
          <p:cNvSpPr>
            <a:spLocks noChangeArrowheads="1"/>
          </p:cNvSpPr>
          <p:nvPr/>
        </p:nvSpPr>
        <p:spPr bwMode="auto">
          <a:xfrm>
            <a:off x="5448191" y="3300148"/>
            <a:ext cx="34926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600" b="1" noProof="1" smtClean="0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تهیه مواد تبلیغی مورد نیاز برای معرفی کالا و شناساندن آن</a:t>
            </a:r>
            <a:endParaRPr lang="da-DK" sz="1600" b="1" dirty="0">
              <a:solidFill>
                <a:srgbClr val="1E1C11"/>
              </a:solidFill>
              <a:cs typeface="B Nazanin" pitchFamily="2" charset="-78"/>
            </a:endParaRPr>
          </a:p>
        </p:txBody>
      </p:sp>
      <p:sp>
        <p:nvSpPr>
          <p:cNvPr id="66" name="Round Same Side Corner Rectangle 21"/>
          <p:cNvSpPr>
            <a:spLocks noChangeArrowheads="1"/>
          </p:cNvSpPr>
          <p:nvPr/>
        </p:nvSpPr>
        <p:spPr bwMode="auto">
          <a:xfrm rot="3869972">
            <a:off x="4227977" y="2099379"/>
            <a:ext cx="122237" cy="1069975"/>
          </a:xfrm>
          <a:custGeom>
            <a:avLst/>
            <a:gdLst>
              <a:gd name="T0" fmla="*/ 124679 w 121034"/>
              <a:gd name="T1" fmla="*/ 536365 h 1068600"/>
              <a:gd name="T2" fmla="*/ 62340 w 121034"/>
              <a:gd name="T3" fmla="*/ 1072731 h 1068600"/>
              <a:gd name="T4" fmla="*/ 0 w 121034"/>
              <a:gd name="T5" fmla="*/ 536365 h 1068600"/>
              <a:gd name="T6" fmla="*/ 62340 w 121034"/>
              <a:gd name="T7" fmla="*/ 0 h 1068600"/>
              <a:gd name="T8" fmla="*/ 0 60000 65536"/>
              <a:gd name="T9" fmla="*/ 0 60000 65536"/>
              <a:gd name="T10" fmla="*/ 0 60000 65536"/>
              <a:gd name="T11" fmla="*/ 0 60000 65536"/>
              <a:gd name="T12" fmla="*/ 17725 w 121034"/>
              <a:gd name="T13" fmla="*/ 17725 h 1068600"/>
              <a:gd name="T14" fmla="*/ 103309 w 121034"/>
              <a:gd name="T15" fmla="*/ 1068600 h 1068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34" h="1068600">
                <a:moveTo>
                  <a:pt x="60517" y="0"/>
                </a:moveTo>
                <a:lnTo>
                  <a:pt x="60517" y="0"/>
                </a:lnTo>
                <a:lnTo>
                  <a:pt x="60516" y="0"/>
                </a:lnTo>
                <a:cubicBezTo>
                  <a:pt x="93939" y="0"/>
                  <a:pt x="121034" y="27094"/>
                  <a:pt x="121034" y="60517"/>
                </a:cubicBezTo>
                <a:lnTo>
                  <a:pt x="121034" y="1068600"/>
                </a:lnTo>
                <a:lnTo>
                  <a:pt x="0" y="1068600"/>
                </a:lnTo>
                <a:lnTo>
                  <a:pt x="0" y="60517"/>
                </a:lnTo>
                <a:cubicBezTo>
                  <a:pt x="0" y="27094"/>
                  <a:pt x="27094" y="0"/>
                  <a:pt x="60516" y="0"/>
                </a:cubicBezTo>
                <a:lnTo>
                  <a:pt x="60517" y="0"/>
                </a:ln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51000">
                <a:srgbClr val="D9D9D9"/>
              </a:gs>
              <a:gs pos="100000">
                <a:srgbClr val="7F7F7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en-IN" dirty="0"/>
          </a:p>
        </p:txBody>
      </p:sp>
      <p:sp>
        <p:nvSpPr>
          <p:cNvPr id="67" name="Oval 66"/>
          <p:cNvSpPr/>
          <p:nvPr/>
        </p:nvSpPr>
        <p:spPr bwMode="auto">
          <a:xfrm>
            <a:off x="3419872" y="2348880"/>
            <a:ext cx="936104" cy="94859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pitchFamily="-105" charset="0"/>
            </a:endParaRPr>
          </a:p>
        </p:txBody>
      </p: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>
            <a:off x="4161029" y="3268587"/>
            <a:ext cx="771011" cy="73647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9" name="Rektangel 76"/>
          <p:cNvSpPr>
            <a:spLocks noChangeArrowheads="1"/>
          </p:cNvSpPr>
          <p:nvPr/>
        </p:nvSpPr>
        <p:spPr bwMode="auto">
          <a:xfrm>
            <a:off x="3770040" y="4100600"/>
            <a:ext cx="33013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600" b="1" noProof="1" smtClean="0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تدوین برنامه ساخت کالا</a:t>
            </a:r>
            <a:endParaRPr lang="da-DK" sz="1600" b="1" dirty="0">
              <a:solidFill>
                <a:srgbClr val="1E1C11"/>
              </a:solidFill>
              <a:cs typeface="B Nazanin" pitchFamily="2" charset="-78"/>
            </a:endParaRPr>
          </a:p>
        </p:txBody>
      </p:sp>
      <p:sp>
        <p:nvSpPr>
          <p:cNvPr id="70" name="Round Same Side Corner Rectangle 21"/>
          <p:cNvSpPr>
            <a:spLocks noChangeArrowheads="1"/>
          </p:cNvSpPr>
          <p:nvPr/>
        </p:nvSpPr>
        <p:spPr bwMode="auto">
          <a:xfrm rot="3869972">
            <a:off x="3353626" y="2531427"/>
            <a:ext cx="122237" cy="1069975"/>
          </a:xfrm>
          <a:custGeom>
            <a:avLst/>
            <a:gdLst>
              <a:gd name="T0" fmla="*/ 124679 w 121034"/>
              <a:gd name="T1" fmla="*/ 536365 h 1068600"/>
              <a:gd name="T2" fmla="*/ 62340 w 121034"/>
              <a:gd name="T3" fmla="*/ 1072731 h 1068600"/>
              <a:gd name="T4" fmla="*/ 0 w 121034"/>
              <a:gd name="T5" fmla="*/ 536365 h 1068600"/>
              <a:gd name="T6" fmla="*/ 62340 w 121034"/>
              <a:gd name="T7" fmla="*/ 0 h 1068600"/>
              <a:gd name="T8" fmla="*/ 0 60000 65536"/>
              <a:gd name="T9" fmla="*/ 0 60000 65536"/>
              <a:gd name="T10" fmla="*/ 0 60000 65536"/>
              <a:gd name="T11" fmla="*/ 0 60000 65536"/>
              <a:gd name="T12" fmla="*/ 17725 w 121034"/>
              <a:gd name="T13" fmla="*/ 17725 h 1068600"/>
              <a:gd name="T14" fmla="*/ 103309 w 121034"/>
              <a:gd name="T15" fmla="*/ 1068600 h 1068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34" h="1068600">
                <a:moveTo>
                  <a:pt x="60517" y="0"/>
                </a:moveTo>
                <a:lnTo>
                  <a:pt x="60517" y="0"/>
                </a:lnTo>
                <a:lnTo>
                  <a:pt x="60516" y="0"/>
                </a:lnTo>
                <a:cubicBezTo>
                  <a:pt x="93939" y="0"/>
                  <a:pt x="121034" y="27094"/>
                  <a:pt x="121034" y="60517"/>
                </a:cubicBezTo>
                <a:lnTo>
                  <a:pt x="121034" y="1068600"/>
                </a:lnTo>
                <a:lnTo>
                  <a:pt x="0" y="1068600"/>
                </a:lnTo>
                <a:lnTo>
                  <a:pt x="0" y="60517"/>
                </a:lnTo>
                <a:cubicBezTo>
                  <a:pt x="0" y="27094"/>
                  <a:pt x="27094" y="0"/>
                  <a:pt x="60516" y="0"/>
                </a:cubicBezTo>
                <a:lnTo>
                  <a:pt x="60517" y="0"/>
                </a:ln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51000">
                <a:srgbClr val="D9D9D9"/>
              </a:gs>
              <a:gs pos="100000">
                <a:srgbClr val="7F7F7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en-IN" dirty="0"/>
          </a:p>
        </p:txBody>
      </p:sp>
      <p:sp>
        <p:nvSpPr>
          <p:cNvPr id="72" name="Oval 71"/>
          <p:cNvSpPr/>
          <p:nvPr/>
        </p:nvSpPr>
        <p:spPr bwMode="auto">
          <a:xfrm>
            <a:off x="2277999" y="2780928"/>
            <a:ext cx="1141873" cy="115212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pitchFamily="-105" charset="0"/>
            </a:endParaRPr>
          </a:p>
        </p:txBody>
      </p:sp>
      <p:cxnSp>
        <p:nvCxnSpPr>
          <p:cNvPr id="73" name="Straight Connector 72"/>
          <p:cNvCxnSpPr>
            <a:cxnSpLocks noChangeShapeType="1"/>
          </p:cNvCxnSpPr>
          <p:nvPr/>
        </p:nvCxnSpPr>
        <p:spPr bwMode="auto">
          <a:xfrm>
            <a:off x="2915816" y="3944242"/>
            <a:ext cx="771011" cy="73647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74" name="Rektangel 76"/>
          <p:cNvSpPr>
            <a:spLocks noChangeArrowheads="1"/>
          </p:cNvSpPr>
          <p:nvPr/>
        </p:nvSpPr>
        <p:spPr bwMode="auto">
          <a:xfrm>
            <a:off x="2700076" y="4738158"/>
            <a:ext cx="55295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600" b="1" noProof="1" smtClean="0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تشکیلاتی که برای تولید و عرضه کالا باید در بنگاه اقتصادی ایجاد شود</a:t>
            </a:r>
            <a:endParaRPr lang="da-DK" sz="1600" b="1" dirty="0">
              <a:solidFill>
                <a:srgbClr val="1E1C11"/>
              </a:solidFill>
              <a:cs typeface="B Nazanin" pitchFamily="2" charset="-78"/>
            </a:endParaRPr>
          </a:p>
        </p:txBody>
      </p:sp>
      <p:sp>
        <p:nvSpPr>
          <p:cNvPr id="75" name="Round Same Side Corner Rectangle 21"/>
          <p:cNvSpPr>
            <a:spLocks noChangeArrowheads="1"/>
          </p:cNvSpPr>
          <p:nvPr/>
        </p:nvSpPr>
        <p:spPr bwMode="auto">
          <a:xfrm rot="3869972">
            <a:off x="2211753" y="3184590"/>
            <a:ext cx="122237" cy="1069975"/>
          </a:xfrm>
          <a:custGeom>
            <a:avLst/>
            <a:gdLst>
              <a:gd name="T0" fmla="*/ 124679 w 121034"/>
              <a:gd name="T1" fmla="*/ 536365 h 1068600"/>
              <a:gd name="T2" fmla="*/ 62340 w 121034"/>
              <a:gd name="T3" fmla="*/ 1072731 h 1068600"/>
              <a:gd name="T4" fmla="*/ 0 w 121034"/>
              <a:gd name="T5" fmla="*/ 536365 h 1068600"/>
              <a:gd name="T6" fmla="*/ 62340 w 121034"/>
              <a:gd name="T7" fmla="*/ 0 h 1068600"/>
              <a:gd name="T8" fmla="*/ 0 60000 65536"/>
              <a:gd name="T9" fmla="*/ 0 60000 65536"/>
              <a:gd name="T10" fmla="*/ 0 60000 65536"/>
              <a:gd name="T11" fmla="*/ 0 60000 65536"/>
              <a:gd name="T12" fmla="*/ 17725 w 121034"/>
              <a:gd name="T13" fmla="*/ 17725 h 1068600"/>
              <a:gd name="T14" fmla="*/ 103309 w 121034"/>
              <a:gd name="T15" fmla="*/ 1068600 h 1068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034" h="1068600">
                <a:moveTo>
                  <a:pt x="60517" y="0"/>
                </a:moveTo>
                <a:lnTo>
                  <a:pt x="60517" y="0"/>
                </a:lnTo>
                <a:lnTo>
                  <a:pt x="60516" y="0"/>
                </a:lnTo>
                <a:cubicBezTo>
                  <a:pt x="93939" y="0"/>
                  <a:pt x="121034" y="27094"/>
                  <a:pt x="121034" y="60517"/>
                </a:cubicBezTo>
                <a:lnTo>
                  <a:pt x="121034" y="1068600"/>
                </a:lnTo>
                <a:lnTo>
                  <a:pt x="0" y="1068600"/>
                </a:lnTo>
                <a:lnTo>
                  <a:pt x="0" y="60517"/>
                </a:lnTo>
                <a:cubicBezTo>
                  <a:pt x="0" y="27094"/>
                  <a:pt x="27094" y="0"/>
                  <a:pt x="60516" y="0"/>
                </a:cubicBezTo>
                <a:lnTo>
                  <a:pt x="60517" y="0"/>
                </a:ln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51000">
                <a:srgbClr val="D9D9D9"/>
              </a:gs>
              <a:gs pos="100000">
                <a:srgbClr val="7F7F7F"/>
              </a:gs>
            </a:gsLst>
            <a:lin ang="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en-IN" dirty="0"/>
          </a:p>
        </p:txBody>
      </p:sp>
      <p:sp>
        <p:nvSpPr>
          <p:cNvPr id="76" name="Oval 75"/>
          <p:cNvSpPr/>
          <p:nvPr/>
        </p:nvSpPr>
        <p:spPr bwMode="auto">
          <a:xfrm>
            <a:off x="899592" y="3356992"/>
            <a:ext cx="1336820" cy="135218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Calibri" pitchFamily="-105" charset="0"/>
            </a:endParaRPr>
          </a:p>
        </p:txBody>
      </p:sp>
      <p:cxnSp>
        <p:nvCxnSpPr>
          <p:cNvPr id="77" name="Straight Connector 76"/>
          <p:cNvCxnSpPr>
            <a:cxnSpLocks noChangeShapeType="1"/>
          </p:cNvCxnSpPr>
          <p:nvPr/>
        </p:nvCxnSpPr>
        <p:spPr bwMode="auto">
          <a:xfrm>
            <a:off x="1547664" y="4797152"/>
            <a:ext cx="771011" cy="73647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78" name="Rektangel 76"/>
          <p:cNvSpPr>
            <a:spLocks noChangeArrowheads="1"/>
          </p:cNvSpPr>
          <p:nvPr/>
        </p:nvSpPr>
        <p:spPr bwMode="auto">
          <a:xfrm>
            <a:off x="659998" y="5560288"/>
            <a:ext cx="3839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fa-IR" sz="1600" b="1" noProof="1" smtClean="0">
                <a:solidFill>
                  <a:srgbClr val="262626"/>
                </a:solidFill>
                <a:latin typeface="Calibri" pitchFamily="-105" charset="0"/>
                <a:cs typeface="B Nazanin" pitchFamily="2" charset="-78"/>
              </a:rPr>
              <a:t>امور لجستیکی مربوط به کالا</a:t>
            </a:r>
            <a:endParaRPr lang="da-DK" sz="1600" b="1" dirty="0">
              <a:solidFill>
                <a:srgbClr val="1E1C11"/>
              </a:solidFill>
              <a:cs typeface="B Nazanin" pitchFamily="2" charset="-78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3563888" y="2420888"/>
            <a:ext cx="648072" cy="4320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4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2483768" y="2852936"/>
            <a:ext cx="792088" cy="4320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4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043608" y="3429000"/>
            <a:ext cx="1008112" cy="50405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4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880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7CB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7CB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7CB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7CB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7CB"/>
                                      </p:to>
                                    </p:animClr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0" grpId="0"/>
      <p:bldP spid="61" grpId="0" animBg="1"/>
      <p:bldP spid="62" grpId="0" animBg="1"/>
      <p:bldP spid="65" grpId="0"/>
      <p:bldP spid="66" grpId="0" animBg="1"/>
      <p:bldP spid="67" grpId="0" animBg="1"/>
      <p:bldP spid="69" grpId="0"/>
      <p:bldP spid="70" grpId="0" animBg="1"/>
      <p:bldP spid="72" grpId="0" animBg="1"/>
      <p:bldP spid="74" grpId="0"/>
      <p:bldP spid="75" grpId="0" animBg="1"/>
      <p:bldP spid="76" grpId="0" animBg="1"/>
      <p:bldP spid="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Down Arrow Callout 79"/>
          <p:cNvSpPr>
            <a:spLocks noChangeArrowheads="1"/>
          </p:cNvSpPr>
          <p:nvPr/>
        </p:nvSpPr>
        <p:spPr bwMode="auto">
          <a:xfrm>
            <a:off x="3521665" y="1160285"/>
            <a:ext cx="2286000" cy="170497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3">
                  <a:lumMod val="75000"/>
                </a:schemeClr>
              </a:solidFill>
              <a:latin typeface="Calibri" pitchFamily="-109" charset="0"/>
              <a:ea typeface="ＭＳ Ｐゴシック" pitchFamily="-109" charset="-128"/>
            </a:endParaRPr>
          </a:p>
        </p:txBody>
      </p:sp>
      <p:sp>
        <p:nvSpPr>
          <p:cNvPr id="81" name="Down Arrow Callout 80"/>
          <p:cNvSpPr>
            <a:spLocks noChangeArrowheads="1"/>
          </p:cNvSpPr>
          <p:nvPr/>
        </p:nvSpPr>
        <p:spPr bwMode="auto">
          <a:xfrm rot="16200000">
            <a:off x="1248060" y="2111794"/>
            <a:ext cx="1875439" cy="3211217"/>
          </a:xfrm>
          <a:prstGeom prst="downArrowCallout">
            <a:avLst>
              <a:gd name="adj1" fmla="val 25000"/>
              <a:gd name="adj2" fmla="val 25000"/>
              <a:gd name="adj3" fmla="val 24998"/>
              <a:gd name="adj4" fmla="val 6497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100" dirty="0">
              <a:solidFill>
                <a:schemeClr val="accent3">
                  <a:lumMod val="75000"/>
                </a:schemeClr>
              </a:solidFill>
              <a:latin typeface="Calibri" pitchFamily="-109" charset="0"/>
              <a:ea typeface="ＭＳ Ｐゴシック" pitchFamily="-109" charset="-128"/>
            </a:endParaRP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553290" y="2980433"/>
            <a:ext cx="2552700" cy="1477328"/>
            <a:chOff x="2019300" y="2103989"/>
            <a:chExt cx="2552701" cy="1479118"/>
          </a:xfrm>
        </p:grpSpPr>
        <p:sp>
          <p:nvSpPr>
            <p:cNvPr id="7194" name="TextBox 9"/>
            <p:cNvSpPr txBox="1">
              <a:spLocks noChangeArrowheads="1"/>
            </p:cNvSpPr>
            <p:nvPr/>
          </p:nvSpPr>
          <p:spPr bwMode="auto">
            <a:xfrm>
              <a:off x="3048000" y="2239595"/>
              <a:ext cx="1524001" cy="369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195" name="TextBox 120"/>
            <p:cNvSpPr txBox="1">
              <a:spLocks noChangeArrowheads="1"/>
            </p:cNvSpPr>
            <p:nvPr/>
          </p:nvSpPr>
          <p:spPr bwMode="auto">
            <a:xfrm>
              <a:off x="2019300" y="2103989"/>
              <a:ext cx="2012950" cy="1479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a-IR" sz="1800" dirty="0" smtClean="0">
                  <a:solidFill>
                    <a:srgbClr val="FFFFFF"/>
                  </a:solidFill>
                  <a:latin typeface="Calibri" pitchFamily="34" charset="0"/>
                </a:rPr>
                <a:t>یکی از مشکلات مهم را برطرف میکنند. به گونه ای که شرکت  بهای گزافی برای آن می پردازد</a:t>
              </a:r>
              <a:endParaRPr lang="id-ID" sz="18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78" name="Down Arrow Callout 77"/>
          <p:cNvSpPr>
            <a:spLocks noChangeArrowheads="1"/>
          </p:cNvSpPr>
          <p:nvPr/>
        </p:nvSpPr>
        <p:spPr bwMode="auto">
          <a:xfrm rot="10800000">
            <a:off x="3521665" y="4453640"/>
            <a:ext cx="2286000" cy="1598613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-109" charset="0"/>
              <a:ea typeface="ＭＳ Ｐゴシック" pitchFamily="-109" charset="-128"/>
            </a:endParaRPr>
          </a:p>
        </p:txBody>
      </p:sp>
      <p:sp>
        <p:nvSpPr>
          <p:cNvPr id="7174" name="TextBox 120"/>
          <p:cNvSpPr txBox="1">
            <a:spLocks noChangeArrowheads="1"/>
          </p:cNvSpPr>
          <p:nvPr/>
        </p:nvSpPr>
        <p:spPr bwMode="auto">
          <a:xfrm>
            <a:off x="3518490" y="5063240"/>
            <a:ext cx="23177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fa-IR" sz="1800" dirty="0" smtClean="0">
                <a:solidFill>
                  <a:srgbClr val="FFFFFF"/>
                </a:solidFill>
                <a:latin typeface="Calibri" pitchFamily="34" charset="0"/>
              </a:rPr>
              <a:t>بازار وسیعی را تصاحب می کنند، حاشیه سود و میزان درآمد زایی آنها بالاست</a:t>
            </a:r>
            <a:endParaRPr lang="id-ID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8" name="Down Arrow Callout 87"/>
          <p:cNvSpPr>
            <a:spLocks noChangeArrowheads="1"/>
          </p:cNvSpPr>
          <p:nvPr/>
        </p:nvSpPr>
        <p:spPr bwMode="auto">
          <a:xfrm rot="16200000" flipV="1">
            <a:off x="6227596" y="2152378"/>
            <a:ext cx="1723469" cy="3171183"/>
          </a:xfrm>
          <a:prstGeom prst="downArrowCallout">
            <a:avLst>
              <a:gd name="adj1" fmla="val 25000"/>
              <a:gd name="adj2" fmla="val 25000"/>
              <a:gd name="adj3" fmla="val 25002"/>
              <a:gd name="adj4" fmla="val 6497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-109" charset="0"/>
              <a:ea typeface="ＭＳ Ｐゴシック" pitchFamily="-109" charset="-128"/>
            </a:endParaRPr>
          </a:p>
        </p:txBody>
      </p:sp>
      <p:sp>
        <p:nvSpPr>
          <p:cNvPr id="7176" name="TextBox 120"/>
          <p:cNvSpPr txBox="1">
            <a:spLocks noChangeArrowheads="1"/>
          </p:cNvSpPr>
          <p:nvPr/>
        </p:nvSpPr>
        <p:spPr bwMode="auto">
          <a:xfrm flipH="1">
            <a:off x="6608638" y="3013198"/>
            <a:ext cx="206088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fa-IR" sz="1800" dirty="0" smtClean="0">
                <a:solidFill>
                  <a:srgbClr val="FFFFFF"/>
                </a:solidFill>
                <a:latin typeface="Calibri" pitchFamily="34" charset="0"/>
              </a:rPr>
              <a:t>در زمان معرفی به خوبی با بنگاه همخوانی دارند و بین درجه ریسک و درآمدی که ایجاد می کنند تعادل برقرار است</a:t>
            </a:r>
            <a:endParaRPr lang="id-ID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3844772" y="2956760"/>
            <a:ext cx="1599211" cy="1532106"/>
            <a:chOff x="5162550" y="2689622"/>
            <a:chExt cx="1121333" cy="1196576"/>
          </a:xfrm>
        </p:grpSpPr>
        <p:grpSp>
          <p:nvGrpSpPr>
            <p:cNvPr id="7180" name="Group 30"/>
            <p:cNvGrpSpPr>
              <a:grpSpLocks/>
            </p:cNvGrpSpPr>
            <p:nvPr/>
          </p:nvGrpSpPr>
          <p:grpSpPr bwMode="auto">
            <a:xfrm>
              <a:off x="5162550" y="2689622"/>
              <a:ext cx="1121333" cy="1196576"/>
              <a:chOff x="5417395" y="3217862"/>
              <a:chExt cx="3407518" cy="3640138"/>
            </a:xfrm>
          </p:grpSpPr>
          <p:sp>
            <p:nvSpPr>
              <p:cNvPr id="95" name="Ellipse 98"/>
              <p:cNvSpPr/>
              <p:nvPr/>
            </p:nvSpPr>
            <p:spPr bwMode="auto">
              <a:xfrm>
                <a:off x="5708334" y="6339588"/>
                <a:ext cx="2963670" cy="51841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latin typeface="Calibri" pitchFamily="-109" charset="0"/>
                  <a:ea typeface="ＭＳ Ｐゴシック" pitchFamily="-109" charset="-128"/>
                </a:endParaRPr>
              </a:p>
            </p:txBody>
          </p:sp>
          <p:sp>
            <p:nvSpPr>
              <p:cNvPr id="96" name="Oval 95"/>
              <p:cNvSpPr>
                <a:spLocks noChangeArrowheads="1"/>
              </p:cNvSpPr>
              <p:nvPr/>
            </p:nvSpPr>
            <p:spPr bwMode="auto">
              <a:xfrm>
                <a:off x="5417395" y="3217862"/>
                <a:ext cx="3349625" cy="3351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67000">
                    <a:schemeClr val="accent1">
                      <a:lumMod val="50000"/>
                    </a:schemeClr>
                  </a:gs>
                  <a:gs pos="15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latin typeface="Calibri" pitchFamily="-109" charset="0"/>
                  <a:ea typeface="ＭＳ Ｐゴシック" pitchFamily="-109" charset="-128"/>
                </a:endParaRPr>
              </a:p>
            </p:txBody>
          </p:sp>
          <p:sp>
            <p:nvSpPr>
              <p:cNvPr id="97" name="Freeform 10"/>
              <p:cNvSpPr>
                <a:spLocks noEditPoints="1"/>
              </p:cNvSpPr>
              <p:nvPr/>
            </p:nvSpPr>
            <p:spPr bwMode="auto">
              <a:xfrm>
                <a:off x="5475288" y="3217862"/>
                <a:ext cx="3349625" cy="3306383"/>
              </a:xfrm>
              <a:custGeom>
                <a:avLst/>
                <a:gdLst>
                  <a:gd name="T0" fmla="*/ 2147483647 w 446"/>
                  <a:gd name="T1" fmla="*/ 2147483647 h 440"/>
                  <a:gd name="T2" fmla="*/ 2147483647 w 446"/>
                  <a:gd name="T3" fmla="*/ 2147483647 h 440"/>
                  <a:gd name="T4" fmla="*/ 2147483647 w 446"/>
                  <a:gd name="T5" fmla="*/ 2147483647 h 440"/>
                  <a:gd name="T6" fmla="*/ 2147483647 w 446"/>
                  <a:gd name="T7" fmla="*/ 2147483647 h 440"/>
                  <a:gd name="T8" fmla="*/ 2147483647 w 446"/>
                  <a:gd name="T9" fmla="*/ 2147483647 h 440"/>
                  <a:gd name="T10" fmla="*/ 2147483647 w 446"/>
                  <a:gd name="T11" fmla="*/ 2147483647 h 440"/>
                  <a:gd name="T12" fmla="*/ 2147483647 w 446"/>
                  <a:gd name="T13" fmla="*/ 2147483647 h 440"/>
                  <a:gd name="T14" fmla="*/ 2147483647 w 446"/>
                  <a:gd name="T15" fmla="*/ 2147483647 h 440"/>
                  <a:gd name="T16" fmla="*/ 2147483647 w 446"/>
                  <a:gd name="T17" fmla="*/ 2147483647 h 440"/>
                  <a:gd name="T18" fmla="*/ 2147483647 w 446"/>
                  <a:gd name="T19" fmla="*/ 2147483647 h 440"/>
                  <a:gd name="T20" fmla="*/ 2147483647 w 446"/>
                  <a:gd name="T21" fmla="*/ 2147483647 h 440"/>
                  <a:gd name="T22" fmla="*/ 2147483647 w 446"/>
                  <a:gd name="T23" fmla="*/ 2147483647 h 440"/>
                  <a:gd name="T24" fmla="*/ 2147483647 w 446"/>
                  <a:gd name="T25" fmla="*/ 2147483647 h 440"/>
                  <a:gd name="T26" fmla="*/ 2147483647 w 446"/>
                  <a:gd name="T27" fmla="*/ 2147483647 h 440"/>
                  <a:gd name="T28" fmla="*/ 2147483647 w 446"/>
                  <a:gd name="T29" fmla="*/ 2147483647 h 440"/>
                  <a:gd name="T30" fmla="*/ 2147483647 w 446"/>
                  <a:gd name="T31" fmla="*/ 2147483647 h 440"/>
                  <a:gd name="T32" fmla="*/ 2147483647 w 446"/>
                  <a:gd name="T33" fmla="*/ 2147483647 h 440"/>
                  <a:gd name="T34" fmla="*/ 2147483647 w 446"/>
                  <a:gd name="T35" fmla="*/ 2147483647 h 440"/>
                  <a:gd name="T36" fmla="*/ 2147483647 w 446"/>
                  <a:gd name="T37" fmla="*/ 2147483647 h 440"/>
                  <a:gd name="T38" fmla="*/ 2147483647 w 446"/>
                  <a:gd name="T39" fmla="*/ 2147483647 h 440"/>
                  <a:gd name="T40" fmla="*/ 2147483647 w 446"/>
                  <a:gd name="T41" fmla="*/ 2147483647 h 440"/>
                  <a:gd name="T42" fmla="*/ 2147483647 w 446"/>
                  <a:gd name="T43" fmla="*/ 2147483647 h 440"/>
                  <a:gd name="T44" fmla="*/ 2147483647 w 446"/>
                  <a:gd name="T45" fmla="*/ 2147483647 h 440"/>
                  <a:gd name="T46" fmla="*/ 2147483647 w 446"/>
                  <a:gd name="T47" fmla="*/ 2147483647 h 440"/>
                  <a:gd name="T48" fmla="*/ 2147483647 w 446"/>
                  <a:gd name="T49" fmla="*/ 2147483647 h 440"/>
                  <a:gd name="T50" fmla="*/ 2147483647 w 446"/>
                  <a:gd name="T51" fmla="*/ 2147483647 h 440"/>
                  <a:gd name="T52" fmla="*/ 2147483647 w 446"/>
                  <a:gd name="T53" fmla="*/ 2147483647 h 440"/>
                  <a:gd name="T54" fmla="*/ 2147483647 w 446"/>
                  <a:gd name="T55" fmla="*/ 2147483647 h 440"/>
                  <a:gd name="T56" fmla="*/ 2147483647 w 446"/>
                  <a:gd name="T57" fmla="*/ 2147483647 h 440"/>
                  <a:gd name="T58" fmla="*/ 2147483647 w 446"/>
                  <a:gd name="T59" fmla="*/ 2147483647 h 440"/>
                  <a:gd name="T60" fmla="*/ 2147483647 w 446"/>
                  <a:gd name="T61" fmla="*/ 2147483647 h 440"/>
                  <a:gd name="T62" fmla="*/ 2147483647 w 446"/>
                  <a:gd name="T63" fmla="*/ 2147483647 h 440"/>
                  <a:gd name="T64" fmla="*/ 2147483647 w 446"/>
                  <a:gd name="T65" fmla="*/ 2147483647 h 440"/>
                  <a:gd name="T66" fmla="*/ 2147483647 w 446"/>
                  <a:gd name="T67" fmla="*/ 2147483647 h 440"/>
                  <a:gd name="T68" fmla="*/ 2147483647 w 446"/>
                  <a:gd name="T69" fmla="*/ 0 h 440"/>
                  <a:gd name="T70" fmla="*/ 2147483647 w 446"/>
                  <a:gd name="T71" fmla="*/ 2147483647 h 440"/>
                  <a:gd name="T72" fmla="*/ 2147483647 w 446"/>
                  <a:gd name="T73" fmla="*/ 2147483647 h 440"/>
                  <a:gd name="T74" fmla="*/ 2147483647 w 446"/>
                  <a:gd name="T75" fmla="*/ 2147483647 h 440"/>
                  <a:gd name="T76" fmla="*/ 2147483647 w 446"/>
                  <a:gd name="T77" fmla="*/ 2147483647 h 440"/>
                  <a:gd name="T78" fmla="*/ 2147483647 w 446"/>
                  <a:gd name="T79" fmla="*/ 2147483647 h 440"/>
                  <a:gd name="T80" fmla="*/ 2147483647 w 446"/>
                  <a:gd name="T81" fmla="*/ 2147483647 h 440"/>
                  <a:gd name="T82" fmla="*/ 2147483647 w 446"/>
                  <a:gd name="T83" fmla="*/ 2147483647 h 440"/>
                  <a:gd name="T84" fmla="*/ 2147483647 w 446"/>
                  <a:gd name="T85" fmla="*/ 2147483647 h 440"/>
                  <a:gd name="T86" fmla="*/ 2147483647 w 446"/>
                  <a:gd name="T87" fmla="*/ 2147483647 h 440"/>
                  <a:gd name="T88" fmla="*/ 2147483647 w 446"/>
                  <a:gd name="T89" fmla="*/ 2147483647 h 440"/>
                  <a:gd name="T90" fmla="*/ 2147483647 w 446"/>
                  <a:gd name="T91" fmla="*/ 2147483647 h 440"/>
                  <a:gd name="T92" fmla="*/ 2147483647 w 446"/>
                  <a:gd name="T93" fmla="*/ 2147483647 h 440"/>
                  <a:gd name="T94" fmla="*/ 2147483647 w 446"/>
                  <a:gd name="T95" fmla="*/ 2147483647 h 440"/>
                  <a:gd name="T96" fmla="*/ 2147483647 w 446"/>
                  <a:gd name="T97" fmla="*/ 2147483647 h 440"/>
                  <a:gd name="T98" fmla="*/ 2147483647 w 446"/>
                  <a:gd name="T99" fmla="*/ 2147483647 h 440"/>
                  <a:gd name="T100" fmla="*/ 2147483647 w 446"/>
                  <a:gd name="T101" fmla="*/ 2147483647 h 440"/>
                  <a:gd name="T102" fmla="*/ 2147483647 w 446"/>
                  <a:gd name="T103" fmla="*/ 2147483647 h 440"/>
                  <a:gd name="T104" fmla="*/ 2147483647 w 446"/>
                  <a:gd name="T105" fmla="*/ 2147483647 h 440"/>
                  <a:gd name="T106" fmla="*/ 2147483647 w 446"/>
                  <a:gd name="T107" fmla="*/ 2147483647 h 440"/>
                  <a:gd name="T108" fmla="*/ 2147483647 w 446"/>
                  <a:gd name="T109" fmla="*/ 2147483647 h 440"/>
                  <a:gd name="T110" fmla="*/ 2147483647 w 446"/>
                  <a:gd name="T111" fmla="*/ 2147483647 h 440"/>
                  <a:gd name="T112" fmla="*/ 2147483647 w 446"/>
                  <a:gd name="T113" fmla="*/ 2147483647 h 440"/>
                  <a:gd name="T114" fmla="*/ 2147483647 w 446"/>
                  <a:gd name="T115" fmla="*/ 2147483647 h 440"/>
                  <a:gd name="T116" fmla="*/ 2147483647 w 446"/>
                  <a:gd name="T117" fmla="*/ 2147483647 h 440"/>
                  <a:gd name="T118" fmla="*/ 2147483647 w 446"/>
                  <a:gd name="T119" fmla="*/ 2147483647 h 440"/>
                  <a:gd name="T120" fmla="*/ 2147483647 w 446"/>
                  <a:gd name="T121" fmla="*/ 2147483647 h 440"/>
                  <a:gd name="T122" fmla="*/ 2147483647 w 446"/>
                  <a:gd name="T123" fmla="*/ 2147483647 h 440"/>
                  <a:gd name="T124" fmla="*/ 2147483647 w 446"/>
                  <a:gd name="T125" fmla="*/ 2147483647 h 44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446"/>
                  <a:gd name="T190" fmla="*/ 0 h 440"/>
                  <a:gd name="T191" fmla="*/ 446 w 446"/>
                  <a:gd name="T192" fmla="*/ 440 h 44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446" h="440">
                    <a:moveTo>
                      <a:pt x="222" y="258"/>
                    </a:moveTo>
                    <a:lnTo>
                      <a:pt x="222" y="258"/>
                    </a:lnTo>
                    <a:lnTo>
                      <a:pt x="220" y="258"/>
                    </a:lnTo>
                    <a:lnTo>
                      <a:pt x="220" y="256"/>
                    </a:lnTo>
                    <a:lnTo>
                      <a:pt x="218" y="256"/>
                    </a:lnTo>
                    <a:lnTo>
                      <a:pt x="218" y="258"/>
                    </a:lnTo>
                    <a:lnTo>
                      <a:pt x="220" y="258"/>
                    </a:lnTo>
                    <a:lnTo>
                      <a:pt x="222" y="258"/>
                    </a:lnTo>
                    <a:close/>
                    <a:moveTo>
                      <a:pt x="260" y="60"/>
                    </a:moveTo>
                    <a:lnTo>
                      <a:pt x="262" y="60"/>
                    </a:lnTo>
                    <a:lnTo>
                      <a:pt x="262" y="58"/>
                    </a:lnTo>
                    <a:lnTo>
                      <a:pt x="258" y="58"/>
                    </a:lnTo>
                    <a:lnTo>
                      <a:pt x="260" y="60"/>
                    </a:lnTo>
                    <a:close/>
                    <a:moveTo>
                      <a:pt x="218" y="252"/>
                    </a:moveTo>
                    <a:lnTo>
                      <a:pt x="218" y="250"/>
                    </a:lnTo>
                    <a:lnTo>
                      <a:pt x="216" y="250"/>
                    </a:lnTo>
                    <a:lnTo>
                      <a:pt x="216" y="252"/>
                    </a:lnTo>
                    <a:lnTo>
                      <a:pt x="214" y="250"/>
                    </a:lnTo>
                    <a:lnTo>
                      <a:pt x="212" y="250"/>
                    </a:lnTo>
                    <a:lnTo>
                      <a:pt x="212" y="252"/>
                    </a:lnTo>
                    <a:lnTo>
                      <a:pt x="214" y="252"/>
                    </a:lnTo>
                    <a:lnTo>
                      <a:pt x="216" y="252"/>
                    </a:lnTo>
                    <a:lnTo>
                      <a:pt x="218" y="252"/>
                    </a:lnTo>
                    <a:close/>
                    <a:moveTo>
                      <a:pt x="146" y="162"/>
                    </a:moveTo>
                    <a:lnTo>
                      <a:pt x="144" y="162"/>
                    </a:lnTo>
                    <a:lnTo>
                      <a:pt x="146" y="164"/>
                    </a:lnTo>
                    <a:lnTo>
                      <a:pt x="146" y="166"/>
                    </a:lnTo>
                    <a:lnTo>
                      <a:pt x="146" y="168"/>
                    </a:lnTo>
                    <a:lnTo>
                      <a:pt x="146" y="170"/>
                    </a:lnTo>
                    <a:lnTo>
                      <a:pt x="146" y="172"/>
                    </a:lnTo>
                    <a:lnTo>
                      <a:pt x="150" y="172"/>
                    </a:lnTo>
                    <a:lnTo>
                      <a:pt x="148" y="170"/>
                    </a:lnTo>
                    <a:lnTo>
                      <a:pt x="148" y="168"/>
                    </a:lnTo>
                    <a:lnTo>
                      <a:pt x="148" y="166"/>
                    </a:lnTo>
                    <a:lnTo>
                      <a:pt x="150" y="164"/>
                    </a:lnTo>
                    <a:lnTo>
                      <a:pt x="150" y="162"/>
                    </a:lnTo>
                    <a:lnTo>
                      <a:pt x="152" y="160"/>
                    </a:lnTo>
                    <a:lnTo>
                      <a:pt x="154" y="158"/>
                    </a:lnTo>
                    <a:lnTo>
                      <a:pt x="156" y="160"/>
                    </a:lnTo>
                    <a:lnTo>
                      <a:pt x="156" y="162"/>
                    </a:lnTo>
                    <a:lnTo>
                      <a:pt x="156" y="164"/>
                    </a:lnTo>
                    <a:lnTo>
                      <a:pt x="156" y="160"/>
                    </a:lnTo>
                    <a:lnTo>
                      <a:pt x="156" y="156"/>
                    </a:lnTo>
                    <a:lnTo>
                      <a:pt x="154" y="150"/>
                    </a:lnTo>
                    <a:lnTo>
                      <a:pt x="154" y="146"/>
                    </a:lnTo>
                    <a:lnTo>
                      <a:pt x="156" y="148"/>
                    </a:lnTo>
                    <a:lnTo>
                      <a:pt x="156" y="144"/>
                    </a:lnTo>
                    <a:lnTo>
                      <a:pt x="152" y="142"/>
                    </a:lnTo>
                    <a:lnTo>
                      <a:pt x="150" y="140"/>
                    </a:lnTo>
                    <a:lnTo>
                      <a:pt x="146" y="140"/>
                    </a:lnTo>
                    <a:lnTo>
                      <a:pt x="148" y="144"/>
                    </a:lnTo>
                    <a:lnTo>
                      <a:pt x="148" y="148"/>
                    </a:lnTo>
                    <a:lnTo>
                      <a:pt x="150" y="150"/>
                    </a:lnTo>
                    <a:lnTo>
                      <a:pt x="148" y="156"/>
                    </a:lnTo>
                    <a:lnTo>
                      <a:pt x="146" y="162"/>
                    </a:lnTo>
                    <a:close/>
                    <a:moveTo>
                      <a:pt x="158" y="166"/>
                    </a:moveTo>
                    <a:lnTo>
                      <a:pt x="156" y="170"/>
                    </a:lnTo>
                    <a:lnTo>
                      <a:pt x="154" y="172"/>
                    </a:lnTo>
                    <a:lnTo>
                      <a:pt x="152" y="174"/>
                    </a:lnTo>
                    <a:lnTo>
                      <a:pt x="148" y="174"/>
                    </a:lnTo>
                    <a:lnTo>
                      <a:pt x="150" y="178"/>
                    </a:lnTo>
                    <a:lnTo>
                      <a:pt x="152" y="178"/>
                    </a:lnTo>
                    <a:lnTo>
                      <a:pt x="154" y="178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60" y="178"/>
                    </a:lnTo>
                    <a:lnTo>
                      <a:pt x="164" y="178"/>
                    </a:lnTo>
                    <a:lnTo>
                      <a:pt x="164" y="176"/>
                    </a:lnTo>
                    <a:lnTo>
                      <a:pt x="166" y="174"/>
                    </a:lnTo>
                    <a:lnTo>
                      <a:pt x="164" y="170"/>
                    </a:lnTo>
                    <a:lnTo>
                      <a:pt x="162" y="174"/>
                    </a:lnTo>
                    <a:lnTo>
                      <a:pt x="160" y="170"/>
                    </a:lnTo>
                    <a:lnTo>
                      <a:pt x="160" y="168"/>
                    </a:lnTo>
                    <a:lnTo>
                      <a:pt x="158" y="166"/>
                    </a:lnTo>
                    <a:close/>
                    <a:moveTo>
                      <a:pt x="124" y="198"/>
                    </a:moveTo>
                    <a:lnTo>
                      <a:pt x="122" y="198"/>
                    </a:lnTo>
                    <a:lnTo>
                      <a:pt x="120" y="196"/>
                    </a:lnTo>
                    <a:lnTo>
                      <a:pt x="114" y="200"/>
                    </a:lnTo>
                    <a:lnTo>
                      <a:pt x="108" y="202"/>
                    </a:lnTo>
                    <a:lnTo>
                      <a:pt x="106" y="200"/>
                    </a:lnTo>
                    <a:lnTo>
                      <a:pt x="104" y="202"/>
                    </a:lnTo>
                    <a:lnTo>
                      <a:pt x="100" y="202"/>
                    </a:lnTo>
                    <a:lnTo>
                      <a:pt x="106" y="204"/>
                    </a:lnTo>
                    <a:lnTo>
                      <a:pt x="108" y="208"/>
                    </a:lnTo>
                    <a:lnTo>
                      <a:pt x="104" y="214"/>
                    </a:lnTo>
                    <a:lnTo>
                      <a:pt x="106" y="218"/>
                    </a:lnTo>
                    <a:lnTo>
                      <a:pt x="112" y="212"/>
                    </a:lnTo>
                    <a:lnTo>
                      <a:pt x="116" y="208"/>
                    </a:lnTo>
                    <a:lnTo>
                      <a:pt x="124" y="208"/>
                    </a:lnTo>
                    <a:lnTo>
                      <a:pt x="126" y="204"/>
                    </a:lnTo>
                    <a:lnTo>
                      <a:pt x="130" y="208"/>
                    </a:lnTo>
                    <a:lnTo>
                      <a:pt x="136" y="208"/>
                    </a:lnTo>
                    <a:lnTo>
                      <a:pt x="138" y="204"/>
                    </a:lnTo>
                    <a:lnTo>
                      <a:pt x="142" y="202"/>
                    </a:lnTo>
                    <a:lnTo>
                      <a:pt x="140" y="200"/>
                    </a:lnTo>
                    <a:lnTo>
                      <a:pt x="144" y="200"/>
                    </a:lnTo>
                    <a:lnTo>
                      <a:pt x="144" y="198"/>
                    </a:lnTo>
                    <a:lnTo>
                      <a:pt x="146" y="196"/>
                    </a:lnTo>
                    <a:lnTo>
                      <a:pt x="148" y="192"/>
                    </a:lnTo>
                    <a:lnTo>
                      <a:pt x="150" y="188"/>
                    </a:lnTo>
                    <a:lnTo>
                      <a:pt x="150" y="184"/>
                    </a:lnTo>
                    <a:lnTo>
                      <a:pt x="148" y="184"/>
                    </a:lnTo>
                    <a:lnTo>
                      <a:pt x="150" y="182"/>
                    </a:lnTo>
                    <a:lnTo>
                      <a:pt x="148" y="180"/>
                    </a:lnTo>
                    <a:lnTo>
                      <a:pt x="146" y="176"/>
                    </a:lnTo>
                    <a:lnTo>
                      <a:pt x="144" y="176"/>
                    </a:lnTo>
                    <a:lnTo>
                      <a:pt x="144" y="178"/>
                    </a:lnTo>
                    <a:lnTo>
                      <a:pt x="144" y="182"/>
                    </a:lnTo>
                    <a:lnTo>
                      <a:pt x="142" y="186"/>
                    </a:lnTo>
                    <a:lnTo>
                      <a:pt x="138" y="188"/>
                    </a:lnTo>
                    <a:lnTo>
                      <a:pt x="138" y="192"/>
                    </a:lnTo>
                    <a:lnTo>
                      <a:pt x="136" y="192"/>
                    </a:lnTo>
                    <a:lnTo>
                      <a:pt x="132" y="196"/>
                    </a:lnTo>
                    <a:lnTo>
                      <a:pt x="130" y="194"/>
                    </a:lnTo>
                    <a:lnTo>
                      <a:pt x="130" y="198"/>
                    </a:lnTo>
                    <a:lnTo>
                      <a:pt x="130" y="200"/>
                    </a:lnTo>
                    <a:lnTo>
                      <a:pt x="126" y="198"/>
                    </a:lnTo>
                    <a:lnTo>
                      <a:pt x="124" y="198"/>
                    </a:lnTo>
                    <a:close/>
                    <a:moveTo>
                      <a:pt x="262" y="10"/>
                    </a:moveTo>
                    <a:lnTo>
                      <a:pt x="264" y="10"/>
                    </a:lnTo>
                    <a:lnTo>
                      <a:pt x="264" y="8"/>
                    </a:lnTo>
                    <a:lnTo>
                      <a:pt x="262" y="8"/>
                    </a:lnTo>
                    <a:lnTo>
                      <a:pt x="260" y="8"/>
                    </a:lnTo>
                    <a:lnTo>
                      <a:pt x="260" y="10"/>
                    </a:lnTo>
                    <a:lnTo>
                      <a:pt x="262" y="10"/>
                    </a:lnTo>
                    <a:close/>
                    <a:moveTo>
                      <a:pt x="234" y="262"/>
                    </a:moveTo>
                    <a:lnTo>
                      <a:pt x="234" y="262"/>
                    </a:lnTo>
                    <a:lnTo>
                      <a:pt x="234" y="260"/>
                    </a:lnTo>
                    <a:lnTo>
                      <a:pt x="232" y="260"/>
                    </a:lnTo>
                    <a:lnTo>
                      <a:pt x="230" y="260"/>
                    </a:lnTo>
                    <a:lnTo>
                      <a:pt x="228" y="260"/>
                    </a:lnTo>
                    <a:lnTo>
                      <a:pt x="226" y="260"/>
                    </a:lnTo>
                    <a:lnTo>
                      <a:pt x="226" y="262"/>
                    </a:lnTo>
                    <a:lnTo>
                      <a:pt x="228" y="262"/>
                    </a:lnTo>
                    <a:lnTo>
                      <a:pt x="230" y="262"/>
                    </a:lnTo>
                    <a:lnTo>
                      <a:pt x="232" y="264"/>
                    </a:lnTo>
                    <a:lnTo>
                      <a:pt x="234" y="264"/>
                    </a:lnTo>
                    <a:lnTo>
                      <a:pt x="234" y="262"/>
                    </a:lnTo>
                    <a:close/>
                    <a:moveTo>
                      <a:pt x="244" y="274"/>
                    </a:moveTo>
                    <a:lnTo>
                      <a:pt x="244" y="272"/>
                    </a:lnTo>
                    <a:lnTo>
                      <a:pt x="242" y="272"/>
                    </a:lnTo>
                    <a:lnTo>
                      <a:pt x="242" y="270"/>
                    </a:lnTo>
                    <a:lnTo>
                      <a:pt x="240" y="268"/>
                    </a:lnTo>
                    <a:lnTo>
                      <a:pt x="240" y="266"/>
                    </a:lnTo>
                    <a:lnTo>
                      <a:pt x="238" y="266"/>
                    </a:lnTo>
                    <a:lnTo>
                      <a:pt x="236" y="266"/>
                    </a:lnTo>
                    <a:lnTo>
                      <a:pt x="236" y="264"/>
                    </a:lnTo>
                    <a:lnTo>
                      <a:pt x="234" y="264"/>
                    </a:lnTo>
                    <a:lnTo>
                      <a:pt x="234" y="266"/>
                    </a:lnTo>
                    <a:lnTo>
                      <a:pt x="234" y="268"/>
                    </a:lnTo>
                    <a:lnTo>
                      <a:pt x="236" y="272"/>
                    </a:lnTo>
                    <a:lnTo>
                      <a:pt x="236" y="278"/>
                    </a:lnTo>
                    <a:lnTo>
                      <a:pt x="238" y="278"/>
                    </a:lnTo>
                    <a:lnTo>
                      <a:pt x="240" y="278"/>
                    </a:lnTo>
                    <a:lnTo>
                      <a:pt x="240" y="276"/>
                    </a:lnTo>
                    <a:lnTo>
                      <a:pt x="242" y="276"/>
                    </a:lnTo>
                    <a:lnTo>
                      <a:pt x="244" y="276"/>
                    </a:lnTo>
                    <a:lnTo>
                      <a:pt x="246" y="276"/>
                    </a:lnTo>
                    <a:lnTo>
                      <a:pt x="246" y="274"/>
                    </a:lnTo>
                    <a:lnTo>
                      <a:pt x="244" y="274"/>
                    </a:lnTo>
                    <a:close/>
                    <a:moveTo>
                      <a:pt x="342" y="70"/>
                    </a:moveTo>
                    <a:lnTo>
                      <a:pt x="344" y="70"/>
                    </a:lnTo>
                    <a:lnTo>
                      <a:pt x="344" y="66"/>
                    </a:lnTo>
                    <a:lnTo>
                      <a:pt x="342" y="66"/>
                    </a:lnTo>
                    <a:lnTo>
                      <a:pt x="338" y="66"/>
                    </a:lnTo>
                    <a:lnTo>
                      <a:pt x="340" y="68"/>
                    </a:lnTo>
                    <a:lnTo>
                      <a:pt x="342" y="70"/>
                    </a:lnTo>
                    <a:close/>
                    <a:moveTo>
                      <a:pt x="222" y="262"/>
                    </a:moveTo>
                    <a:lnTo>
                      <a:pt x="222" y="262"/>
                    </a:lnTo>
                    <a:lnTo>
                      <a:pt x="222" y="264"/>
                    </a:lnTo>
                    <a:lnTo>
                      <a:pt x="224" y="264"/>
                    </a:lnTo>
                    <a:lnTo>
                      <a:pt x="224" y="262"/>
                    </a:lnTo>
                    <a:lnTo>
                      <a:pt x="222" y="262"/>
                    </a:lnTo>
                    <a:close/>
                    <a:moveTo>
                      <a:pt x="434" y="172"/>
                    </a:moveTo>
                    <a:lnTo>
                      <a:pt x="434" y="172"/>
                    </a:lnTo>
                    <a:lnTo>
                      <a:pt x="432" y="174"/>
                    </a:lnTo>
                    <a:lnTo>
                      <a:pt x="430" y="176"/>
                    </a:lnTo>
                    <a:lnTo>
                      <a:pt x="430" y="178"/>
                    </a:lnTo>
                    <a:lnTo>
                      <a:pt x="428" y="180"/>
                    </a:lnTo>
                    <a:lnTo>
                      <a:pt x="430" y="182"/>
                    </a:lnTo>
                    <a:lnTo>
                      <a:pt x="432" y="184"/>
                    </a:lnTo>
                    <a:lnTo>
                      <a:pt x="434" y="182"/>
                    </a:lnTo>
                    <a:lnTo>
                      <a:pt x="434" y="180"/>
                    </a:lnTo>
                    <a:lnTo>
                      <a:pt x="434" y="178"/>
                    </a:lnTo>
                    <a:lnTo>
                      <a:pt x="434" y="176"/>
                    </a:lnTo>
                    <a:lnTo>
                      <a:pt x="436" y="176"/>
                    </a:lnTo>
                    <a:lnTo>
                      <a:pt x="438" y="176"/>
                    </a:lnTo>
                    <a:lnTo>
                      <a:pt x="440" y="176"/>
                    </a:lnTo>
                    <a:lnTo>
                      <a:pt x="438" y="174"/>
                    </a:lnTo>
                    <a:lnTo>
                      <a:pt x="438" y="172"/>
                    </a:lnTo>
                    <a:lnTo>
                      <a:pt x="436" y="172"/>
                    </a:lnTo>
                    <a:lnTo>
                      <a:pt x="434" y="172"/>
                    </a:lnTo>
                    <a:close/>
                    <a:moveTo>
                      <a:pt x="228" y="16"/>
                    </a:moveTo>
                    <a:lnTo>
                      <a:pt x="230" y="16"/>
                    </a:lnTo>
                    <a:lnTo>
                      <a:pt x="230" y="14"/>
                    </a:lnTo>
                    <a:lnTo>
                      <a:pt x="232" y="14"/>
                    </a:lnTo>
                    <a:lnTo>
                      <a:pt x="232" y="16"/>
                    </a:lnTo>
                    <a:lnTo>
                      <a:pt x="234" y="16"/>
                    </a:lnTo>
                    <a:lnTo>
                      <a:pt x="236" y="16"/>
                    </a:lnTo>
                    <a:lnTo>
                      <a:pt x="236" y="14"/>
                    </a:lnTo>
                    <a:lnTo>
                      <a:pt x="236" y="12"/>
                    </a:lnTo>
                    <a:lnTo>
                      <a:pt x="234" y="10"/>
                    </a:lnTo>
                    <a:lnTo>
                      <a:pt x="232" y="8"/>
                    </a:lnTo>
                    <a:lnTo>
                      <a:pt x="230" y="8"/>
                    </a:lnTo>
                    <a:lnTo>
                      <a:pt x="228" y="10"/>
                    </a:lnTo>
                    <a:lnTo>
                      <a:pt x="226" y="8"/>
                    </a:lnTo>
                    <a:lnTo>
                      <a:pt x="226" y="10"/>
                    </a:lnTo>
                    <a:lnTo>
                      <a:pt x="224" y="8"/>
                    </a:lnTo>
                    <a:lnTo>
                      <a:pt x="224" y="12"/>
                    </a:lnTo>
                    <a:lnTo>
                      <a:pt x="222" y="10"/>
                    </a:lnTo>
                    <a:lnTo>
                      <a:pt x="222" y="12"/>
                    </a:lnTo>
                    <a:lnTo>
                      <a:pt x="218" y="12"/>
                    </a:lnTo>
                    <a:lnTo>
                      <a:pt x="218" y="14"/>
                    </a:lnTo>
                    <a:lnTo>
                      <a:pt x="220" y="14"/>
                    </a:lnTo>
                    <a:lnTo>
                      <a:pt x="220" y="16"/>
                    </a:lnTo>
                    <a:lnTo>
                      <a:pt x="222" y="16"/>
                    </a:lnTo>
                    <a:lnTo>
                      <a:pt x="222" y="12"/>
                    </a:lnTo>
                    <a:lnTo>
                      <a:pt x="222" y="16"/>
                    </a:lnTo>
                    <a:lnTo>
                      <a:pt x="224" y="16"/>
                    </a:lnTo>
                    <a:lnTo>
                      <a:pt x="226" y="14"/>
                    </a:lnTo>
                    <a:lnTo>
                      <a:pt x="228" y="14"/>
                    </a:lnTo>
                    <a:lnTo>
                      <a:pt x="228" y="16"/>
                    </a:lnTo>
                    <a:close/>
                    <a:moveTo>
                      <a:pt x="204" y="18"/>
                    </a:moveTo>
                    <a:lnTo>
                      <a:pt x="206" y="18"/>
                    </a:lnTo>
                    <a:lnTo>
                      <a:pt x="208" y="22"/>
                    </a:lnTo>
                    <a:lnTo>
                      <a:pt x="208" y="20"/>
                    </a:lnTo>
                    <a:lnTo>
                      <a:pt x="208" y="16"/>
                    </a:lnTo>
                    <a:lnTo>
                      <a:pt x="212" y="16"/>
                    </a:lnTo>
                    <a:lnTo>
                      <a:pt x="210" y="14"/>
                    </a:lnTo>
                    <a:lnTo>
                      <a:pt x="212" y="14"/>
                    </a:lnTo>
                    <a:lnTo>
                      <a:pt x="210" y="12"/>
                    </a:lnTo>
                    <a:lnTo>
                      <a:pt x="208" y="14"/>
                    </a:lnTo>
                    <a:lnTo>
                      <a:pt x="206" y="14"/>
                    </a:lnTo>
                    <a:lnTo>
                      <a:pt x="206" y="16"/>
                    </a:lnTo>
                    <a:lnTo>
                      <a:pt x="204" y="16"/>
                    </a:lnTo>
                    <a:lnTo>
                      <a:pt x="202" y="16"/>
                    </a:lnTo>
                    <a:lnTo>
                      <a:pt x="200" y="18"/>
                    </a:lnTo>
                    <a:lnTo>
                      <a:pt x="200" y="20"/>
                    </a:lnTo>
                    <a:lnTo>
                      <a:pt x="202" y="20"/>
                    </a:lnTo>
                    <a:lnTo>
                      <a:pt x="204" y="22"/>
                    </a:lnTo>
                    <a:lnTo>
                      <a:pt x="202" y="18"/>
                    </a:lnTo>
                    <a:lnTo>
                      <a:pt x="204" y="18"/>
                    </a:lnTo>
                    <a:close/>
                    <a:moveTo>
                      <a:pt x="444" y="230"/>
                    </a:moveTo>
                    <a:lnTo>
                      <a:pt x="444" y="230"/>
                    </a:lnTo>
                    <a:lnTo>
                      <a:pt x="442" y="230"/>
                    </a:lnTo>
                    <a:lnTo>
                      <a:pt x="442" y="232"/>
                    </a:lnTo>
                    <a:lnTo>
                      <a:pt x="440" y="232"/>
                    </a:lnTo>
                    <a:lnTo>
                      <a:pt x="446" y="220"/>
                    </a:lnTo>
                    <a:lnTo>
                      <a:pt x="444" y="206"/>
                    </a:lnTo>
                    <a:lnTo>
                      <a:pt x="442" y="202"/>
                    </a:lnTo>
                    <a:lnTo>
                      <a:pt x="442" y="206"/>
                    </a:lnTo>
                    <a:lnTo>
                      <a:pt x="440" y="212"/>
                    </a:lnTo>
                    <a:lnTo>
                      <a:pt x="440" y="210"/>
                    </a:lnTo>
                    <a:lnTo>
                      <a:pt x="438" y="210"/>
                    </a:lnTo>
                    <a:lnTo>
                      <a:pt x="438" y="208"/>
                    </a:lnTo>
                    <a:lnTo>
                      <a:pt x="436" y="200"/>
                    </a:lnTo>
                    <a:lnTo>
                      <a:pt x="438" y="196"/>
                    </a:lnTo>
                    <a:lnTo>
                      <a:pt x="436" y="194"/>
                    </a:lnTo>
                    <a:lnTo>
                      <a:pt x="434" y="188"/>
                    </a:lnTo>
                    <a:lnTo>
                      <a:pt x="432" y="188"/>
                    </a:lnTo>
                    <a:lnTo>
                      <a:pt x="430" y="192"/>
                    </a:lnTo>
                    <a:lnTo>
                      <a:pt x="430" y="194"/>
                    </a:lnTo>
                    <a:lnTo>
                      <a:pt x="430" y="196"/>
                    </a:lnTo>
                    <a:lnTo>
                      <a:pt x="430" y="198"/>
                    </a:lnTo>
                    <a:lnTo>
                      <a:pt x="430" y="200"/>
                    </a:lnTo>
                    <a:lnTo>
                      <a:pt x="432" y="204"/>
                    </a:lnTo>
                    <a:lnTo>
                      <a:pt x="432" y="206"/>
                    </a:lnTo>
                    <a:lnTo>
                      <a:pt x="432" y="208"/>
                    </a:lnTo>
                    <a:lnTo>
                      <a:pt x="430" y="210"/>
                    </a:lnTo>
                    <a:lnTo>
                      <a:pt x="430" y="212"/>
                    </a:lnTo>
                    <a:lnTo>
                      <a:pt x="428" y="214"/>
                    </a:lnTo>
                    <a:lnTo>
                      <a:pt x="426" y="214"/>
                    </a:lnTo>
                    <a:lnTo>
                      <a:pt x="426" y="212"/>
                    </a:lnTo>
                    <a:lnTo>
                      <a:pt x="424" y="212"/>
                    </a:lnTo>
                    <a:lnTo>
                      <a:pt x="422" y="212"/>
                    </a:lnTo>
                    <a:lnTo>
                      <a:pt x="422" y="210"/>
                    </a:lnTo>
                    <a:lnTo>
                      <a:pt x="420" y="210"/>
                    </a:lnTo>
                    <a:lnTo>
                      <a:pt x="420" y="208"/>
                    </a:lnTo>
                    <a:lnTo>
                      <a:pt x="418" y="206"/>
                    </a:lnTo>
                    <a:lnTo>
                      <a:pt x="418" y="204"/>
                    </a:lnTo>
                    <a:lnTo>
                      <a:pt x="416" y="204"/>
                    </a:lnTo>
                    <a:lnTo>
                      <a:pt x="416" y="202"/>
                    </a:lnTo>
                    <a:lnTo>
                      <a:pt x="416" y="200"/>
                    </a:lnTo>
                    <a:lnTo>
                      <a:pt x="416" y="198"/>
                    </a:lnTo>
                    <a:lnTo>
                      <a:pt x="416" y="196"/>
                    </a:lnTo>
                    <a:lnTo>
                      <a:pt x="416" y="194"/>
                    </a:lnTo>
                    <a:lnTo>
                      <a:pt x="414" y="194"/>
                    </a:lnTo>
                    <a:lnTo>
                      <a:pt x="414" y="192"/>
                    </a:lnTo>
                    <a:lnTo>
                      <a:pt x="414" y="190"/>
                    </a:lnTo>
                    <a:lnTo>
                      <a:pt x="416" y="190"/>
                    </a:lnTo>
                    <a:lnTo>
                      <a:pt x="414" y="190"/>
                    </a:lnTo>
                    <a:lnTo>
                      <a:pt x="412" y="188"/>
                    </a:lnTo>
                    <a:lnTo>
                      <a:pt x="410" y="188"/>
                    </a:lnTo>
                    <a:lnTo>
                      <a:pt x="412" y="184"/>
                    </a:lnTo>
                    <a:lnTo>
                      <a:pt x="410" y="180"/>
                    </a:lnTo>
                    <a:lnTo>
                      <a:pt x="410" y="178"/>
                    </a:lnTo>
                    <a:lnTo>
                      <a:pt x="412" y="178"/>
                    </a:lnTo>
                    <a:lnTo>
                      <a:pt x="412" y="176"/>
                    </a:lnTo>
                    <a:lnTo>
                      <a:pt x="412" y="174"/>
                    </a:lnTo>
                    <a:lnTo>
                      <a:pt x="414" y="172"/>
                    </a:lnTo>
                    <a:lnTo>
                      <a:pt x="414" y="170"/>
                    </a:lnTo>
                    <a:lnTo>
                      <a:pt x="416" y="170"/>
                    </a:lnTo>
                    <a:lnTo>
                      <a:pt x="416" y="168"/>
                    </a:lnTo>
                    <a:lnTo>
                      <a:pt x="418" y="168"/>
                    </a:lnTo>
                    <a:lnTo>
                      <a:pt x="420" y="168"/>
                    </a:lnTo>
                    <a:lnTo>
                      <a:pt x="420" y="166"/>
                    </a:lnTo>
                    <a:lnTo>
                      <a:pt x="416" y="164"/>
                    </a:lnTo>
                    <a:lnTo>
                      <a:pt x="414" y="162"/>
                    </a:lnTo>
                    <a:lnTo>
                      <a:pt x="414" y="160"/>
                    </a:lnTo>
                    <a:lnTo>
                      <a:pt x="416" y="158"/>
                    </a:lnTo>
                    <a:lnTo>
                      <a:pt x="418" y="158"/>
                    </a:lnTo>
                    <a:lnTo>
                      <a:pt x="420" y="158"/>
                    </a:lnTo>
                    <a:lnTo>
                      <a:pt x="422" y="158"/>
                    </a:lnTo>
                    <a:lnTo>
                      <a:pt x="424" y="158"/>
                    </a:lnTo>
                    <a:lnTo>
                      <a:pt x="426" y="158"/>
                    </a:lnTo>
                    <a:lnTo>
                      <a:pt x="426" y="160"/>
                    </a:lnTo>
                    <a:lnTo>
                      <a:pt x="428" y="160"/>
                    </a:lnTo>
                    <a:lnTo>
                      <a:pt x="430" y="164"/>
                    </a:lnTo>
                    <a:lnTo>
                      <a:pt x="434" y="166"/>
                    </a:lnTo>
                    <a:lnTo>
                      <a:pt x="434" y="162"/>
                    </a:lnTo>
                    <a:lnTo>
                      <a:pt x="436" y="162"/>
                    </a:lnTo>
                    <a:lnTo>
                      <a:pt x="436" y="160"/>
                    </a:lnTo>
                    <a:lnTo>
                      <a:pt x="432" y="158"/>
                    </a:lnTo>
                    <a:lnTo>
                      <a:pt x="430" y="156"/>
                    </a:lnTo>
                    <a:lnTo>
                      <a:pt x="428" y="156"/>
                    </a:lnTo>
                    <a:lnTo>
                      <a:pt x="426" y="156"/>
                    </a:lnTo>
                    <a:lnTo>
                      <a:pt x="424" y="156"/>
                    </a:lnTo>
                    <a:lnTo>
                      <a:pt x="424" y="154"/>
                    </a:lnTo>
                    <a:lnTo>
                      <a:pt x="424" y="152"/>
                    </a:lnTo>
                    <a:lnTo>
                      <a:pt x="422" y="150"/>
                    </a:lnTo>
                    <a:lnTo>
                      <a:pt x="422" y="148"/>
                    </a:lnTo>
                    <a:lnTo>
                      <a:pt x="422" y="144"/>
                    </a:lnTo>
                    <a:lnTo>
                      <a:pt x="420" y="142"/>
                    </a:lnTo>
                    <a:lnTo>
                      <a:pt x="420" y="140"/>
                    </a:lnTo>
                    <a:lnTo>
                      <a:pt x="418" y="138"/>
                    </a:lnTo>
                    <a:lnTo>
                      <a:pt x="416" y="136"/>
                    </a:lnTo>
                    <a:lnTo>
                      <a:pt x="416" y="134"/>
                    </a:lnTo>
                    <a:lnTo>
                      <a:pt x="418" y="134"/>
                    </a:lnTo>
                    <a:lnTo>
                      <a:pt x="418" y="132"/>
                    </a:lnTo>
                    <a:lnTo>
                      <a:pt x="418" y="130"/>
                    </a:lnTo>
                    <a:lnTo>
                      <a:pt x="416" y="130"/>
                    </a:lnTo>
                    <a:lnTo>
                      <a:pt x="416" y="128"/>
                    </a:lnTo>
                    <a:lnTo>
                      <a:pt x="414" y="126"/>
                    </a:lnTo>
                    <a:lnTo>
                      <a:pt x="412" y="124"/>
                    </a:lnTo>
                    <a:lnTo>
                      <a:pt x="410" y="122"/>
                    </a:lnTo>
                    <a:lnTo>
                      <a:pt x="410" y="120"/>
                    </a:lnTo>
                    <a:lnTo>
                      <a:pt x="410" y="118"/>
                    </a:lnTo>
                    <a:lnTo>
                      <a:pt x="408" y="116"/>
                    </a:lnTo>
                    <a:lnTo>
                      <a:pt x="406" y="110"/>
                    </a:lnTo>
                    <a:lnTo>
                      <a:pt x="402" y="108"/>
                    </a:lnTo>
                    <a:lnTo>
                      <a:pt x="402" y="104"/>
                    </a:lnTo>
                    <a:lnTo>
                      <a:pt x="400" y="102"/>
                    </a:lnTo>
                    <a:lnTo>
                      <a:pt x="402" y="100"/>
                    </a:lnTo>
                    <a:lnTo>
                      <a:pt x="396" y="98"/>
                    </a:lnTo>
                    <a:lnTo>
                      <a:pt x="394" y="94"/>
                    </a:lnTo>
                    <a:lnTo>
                      <a:pt x="392" y="90"/>
                    </a:lnTo>
                    <a:lnTo>
                      <a:pt x="390" y="88"/>
                    </a:lnTo>
                    <a:lnTo>
                      <a:pt x="392" y="84"/>
                    </a:lnTo>
                    <a:lnTo>
                      <a:pt x="390" y="80"/>
                    </a:lnTo>
                    <a:lnTo>
                      <a:pt x="388" y="78"/>
                    </a:lnTo>
                    <a:lnTo>
                      <a:pt x="388" y="76"/>
                    </a:lnTo>
                    <a:lnTo>
                      <a:pt x="386" y="76"/>
                    </a:lnTo>
                    <a:lnTo>
                      <a:pt x="386" y="74"/>
                    </a:lnTo>
                    <a:lnTo>
                      <a:pt x="384" y="74"/>
                    </a:lnTo>
                    <a:lnTo>
                      <a:pt x="382" y="72"/>
                    </a:lnTo>
                    <a:lnTo>
                      <a:pt x="380" y="72"/>
                    </a:lnTo>
                    <a:lnTo>
                      <a:pt x="378" y="72"/>
                    </a:lnTo>
                    <a:lnTo>
                      <a:pt x="376" y="74"/>
                    </a:lnTo>
                    <a:lnTo>
                      <a:pt x="374" y="72"/>
                    </a:lnTo>
                    <a:lnTo>
                      <a:pt x="376" y="70"/>
                    </a:lnTo>
                    <a:lnTo>
                      <a:pt x="378" y="70"/>
                    </a:lnTo>
                    <a:lnTo>
                      <a:pt x="382" y="70"/>
                    </a:lnTo>
                    <a:lnTo>
                      <a:pt x="380" y="68"/>
                    </a:lnTo>
                    <a:lnTo>
                      <a:pt x="380" y="66"/>
                    </a:lnTo>
                    <a:lnTo>
                      <a:pt x="374" y="60"/>
                    </a:lnTo>
                    <a:lnTo>
                      <a:pt x="372" y="60"/>
                    </a:lnTo>
                    <a:lnTo>
                      <a:pt x="372" y="58"/>
                    </a:lnTo>
                    <a:lnTo>
                      <a:pt x="370" y="58"/>
                    </a:lnTo>
                    <a:lnTo>
                      <a:pt x="368" y="58"/>
                    </a:lnTo>
                    <a:lnTo>
                      <a:pt x="366" y="58"/>
                    </a:lnTo>
                    <a:lnTo>
                      <a:pt x="366" y="56"/>
                    </a:lnTo>
                    <a:lnTo>
                      <a:pt x="364" y="56"/>
                    </a:lnTo>
                    <a:lnTo>
                      <a:pt x="362" y="54"/>
                    </a:lnTo>
                    <a:lnTo>
                      <a:pt x="360" y="54"/>
                    </a:lnTo>
                    <a:lnTo>
                      <a:pt x="358" y="54"/>
                    </a:lnTo>
                    <a:lnTo>
                      <a:pt x="356" y="54"/>
                    </a:lnTo>
                    <a:lnTo>
                      <a:pt x="354" y="54"/>
                    </a:lnTo>
                    <a:lnTo>
                      <a:pt x="352" y="54"/>
                    </a:lnTo>
                    <a:lnTo>
                      <a:pt x="350" y="54"/>
                    </a:lnTo>
                    <a:lnTo>
                      <a:pt x="348" y="52"/>
                    </a:lnTo>
                    <a:lnTo>
                      <a:pt x="344" y="50"/>
                    </a:lnTo>
                    <a:lnTo>
                      <a:pt x="342" y="50"/>
                    </a:lnTo>
                    <a:lnTo>
                      <a:pt x="342" y="54"/>
                    </a:lnTo>
                    <a:lnTo>
                      <a:pt x="340" y="52"/>
                    </a:lnTo>
                    <a:lnTo>
                      <a:pt x="338" y="56"/>
                    </a:lnTo>
                    <a:lnTo>
                      <a:pt x="336" y="56"/>
                    </a:lnTo>
                    <a:lnTo>
                      <a:pt x="330" y="56"/>
                    </a:lnTo>
                    <a:lnTo>
                      <a:pt x="336" y="58"/>
                    </a:lnTo>
                    <a:lnTo>
                      <a:pt x="336" y="60"/>
                    </a:lnTo>
                    <a:lnTo>
                      <a:pt x="338" y="64"/>
                    </a:lnTo>
                    <a:lnTo>
                      <a:pt x="340" y="62"/>
                    </a:lnTo>
                    <a:lnTo>
                      <a:pt x="344" y="64"/>
                    </a:lnTo>
                    <a:lnTo>
                      <a:pt x="346" y="66"/>
                    </a:lnTo>
                    <a:lnTo>
                      <a:pt x="352" y="66"/>
                    </a:lnTo>
                    <a:lnTo>
                      <a:pt x="352" y="70"/>
                    </a:lnTo>
                    <a:lnTo>
                      <a:pt x="356" y="68"/>
                    </a:lnTo>
                    <a:lnTo>
                      <a:pt x="360" y="72"/>
                    </a:lnTo>
                    <a:lnTo>
                      <a:pt x="356" y="72"/>
                    </a:lnTo>
                    <a:lnTo>
                      <a:pt x="356" y="74"/>
                    </a:lnTo>
                    <a:lnTo>
                      <a:pt x="354" y="76"/>
                    </a:lnTo>
                    <a:lnTo>
                      <a:pt x="360" y="76"/>
                    </a:lnTo>
                    <a:lnTo>
                      <a:pt x="360" y="78"/>
                    </a:lnTo>
                    <a:lnTo>
                      <a:pt x="364" y="78"/>
                    </a:lnTo>
                    <a:lnTo>
                      <a:pt x="366" y="80"/>
                    </a:lnTo>
                    <a:lnTo>
                      <a:pt x="370" y="82"/>
                    </a:lnTo>
                    <a:lnTo>
                      <a:pt x="370" y="84"/>
                    </a:lnTo>
                    <a:lnTo>
                      <a:pt x="372" y="86"/>
                    </a:lnTo>
                    <a:lnTo>
                      <a:pt x="370" y="88"/>
                    </a:lnTo>
                    <a:lnTo>
                      <a:pt x="368" y="86"/>
                    </a:lnTo>
                    <a:lnTo>
                      <a:pt x="364" y="82"/>
                    </a:lnTo>
                    <a:lnTo>
                      <a:pt x="356" y="80"/>
                    </a:lnTo>
                    <a:lnTo>
                      <a:pt x="356" y="82"/>
                    </a:lnTo>
                    <a:lnTo>
                      <a:pt x="354" y="82"/>
                    </a:lnTo>
                    <a:lnTo>
                      <a:pt x="352" y="80"/>
                    </a:lnTo>
                    <a:lnTo>
                      <a:pt x="350" y="80"/>
                    </a:lnTo>
                    <a:lnTo>
                      <a:pt x="350" y="82"/>
                    </a:lnTo>
                    <a:lnTo>
                      <a:pt x="346" y="82"/>
                    </a:lnTo>
                    <a:lnTo>
                      <a:pt x="346" y="84"/>
                    </a:lnTo>
                    <a:lnTo>
                      <a:pt x="344" y="86"/>
                    </a:lnTo>
                    <a:lnTo>
                      <a:pt x="344" y="84"/>
                    </a:lnTo>
                    <a:lnTo>
                      <a:pt x="342" y="82"/>
                    </a:lnTo>
                    <a:lnTo>
                      <a:pt x="340" y="82"/>
                    </a:lnTo>
                    <a:lnTo>
                      <a:pt x="338" y="82"/>
                    </a:lnTo>
                    <a:lnTo>
                      <a:pt x="338" y="84"/>
                    </a:lnTo>
                    <a:lnTo>
                      <a:pt x="336" y="84"/>
                    </a:lnTo>
                    <a:lnTo>
                      <a:pt x="336" y="82"/>
                    </a:lnTo>
                    <a:lnTo>
                      <a:pt x="334" y="80"/>
                    </a:lnTo>
                    <a:lnTo>
                      <a:pt x="332" y="78"/>
                    </a:lnTo>
                    <a:lnTo>
                      <a:pt x="328" y="76"/>
                    </a:lnTo>
                    <a:lnTo>
                      <a:pt x="328" y="72"/>
                    </a:lnTo>
                    <a:lnTo>
                      <a:pt x="326" y="72"/>
                    </a:lnTo>
                    <a:lnTo>
                      <a:pt x="324" y="68"/>
                    </a:lnTo>
                    <a:lnTo>
                      <a:pt x="322" y="68"/>
                    </a:lnTo>
                    <a:lnTo>
                      <a:pt x="324" y="68"/>
                    </a:lnTo>
                    <a:lnTo>
                      <a:pt x="324" y="66"/>
                    </a:lnTo>
                    <a:lnTo>
                      <a:pt x="322" y="66"/>
                    </a:lnTo>
                    <a:lnTo>
                      <a:pt x="322" y="64"/>
                    </a:lnTo>
                    <a:lnTo>
                      <a:pt x="322" y="62"/>
                    </a:lnTo>
                    <a:lnTo>
                      <a:pt x="320" y="62"/>
                    </a:lnTo>
                    <a:lnTo>
                      <a:pt x="318" y="64"/>
                    </a:lnTo>
                    <a:lnTo>
                      <a:pt x="318" y="60"/>
                    </a:lnTo>
                    <a:lnTo>
                      <a:pt x="318" y="58"/>
                    </a:lnTo>
                    <a:lnTo>
                      <a:pt x="312" y="56"/>
                    </a:lnTo>
                    <a:lnTo>
                      <a:pt x="308" y="56"/>
                    </a:lnTo>
                    <a:lnTo>
                      <a:pt x="308" y="60"/>
                    </a:lnTo>
                    <a:lnTo>
                      <a:pt x="304" y="60"/>
                    </a:lnTo>
                    <a:lnTo>
                      <a:pt x="302" y="62"/>
                    </a:lnTo>
                    <a:lnTo>
                      <a:pt x="304" y="62"/>
                    </a:lnTo>
                    <a:lnTo>
                      <a:pt x="304" y="66"/>
                    </a:lnTo>
                    <a:lnTo>
                      <a:pt x="300" y="66"/>
                    </a:lnTo>
                    <a:lnTo>
                      <a:pt x="296" y="64"/>
                    </a:lnTo>
                    <a:lnTo>
                      <a:pt x="296" y="68"/>
                    </a:lnTo>
                    <a:lnTo>
                      <a:pt x="300" y="72"/>
                    </a:lnTo>
                    <a:lnTo>
                      <a:pt x="296" y="70"/>
                    </a:lnTo>
                    <a:lnTo>
                      <a:pt x="294" y="70"/>
                    </a:lnTo>
                    <a:lnTo>
                      <a:pt x="292" y="74"/>
                    </a:lnTo>
                    <a:lnTo>
                      <a:pt x="288" y="74"/>
                    </a:lnTo>
                    <a:lnTo>
                      <a:pt x="284" y="74"/>
                    </a:lnTo>
                    <a:lnTo>
                      <a:pt x="280" y="72"/>
                    </a:lnTo>
                    <a:lnTo>
                      <a:pt x="278" y="74"/>
                    </a:lnTo>
                    <a:lnTo>
                      <a:pt x="276" y="72"/>
                    </a:lnTo>
                    <a:lnTo>
                      <a:pt x="268" y="72"/>
                    </a:lnTo>
                    <a:lnTo>
                      <a:pt x="266" y="72"/>
                    </a:lnTo>
                    <a:lnTo>
                      <a:pt x="264" y="74"/>
                    </a:lnTo>
                    <a:lnTo>
                      <a:pt x="264" y="76"/>
                    </a:lnTo>
                    <a:lnTo>
                      <a:pt x="264" y="74"/>
                    </a:lnTo>
                    <a:lnTo>
                      <a:pt x="262" y="74"/>
                    </a:lnTo>
                    <a:lnTo>
                      <a:pt x="260" y="74"/>
                    </a:lnTo>
                    <a:lnTo>
                      <a:pt x="258" y="74"/>
                    </a:lnTo>
                    <a:lnTo>
                      <a:pt x="256" y="74"/>
                    </a:lnTo>
                    <a:lnTo>
                      <a:pt x="254" y="74"/>
                    </a:lnTo>
                    <a:lnTo>
                      <a:pt x="252" y="74"/>
                    </a:lnTo>
                    <a:lnTo>
                      <a:pt x="252" y="76"/>
                    </a:lnTo>
                    <a:lnTo>
                      <a:pt x="246" y="76"/>
                    </a:lnTo>
                    <a:lnTo>
                      <a:pt x="244" y="74"/>
                    </a:lnTo>
                    <a:lnTo>
                      <a:pt x="242" y="74"/>
                    </a:lnTo>
                    <a:lnTo>
                      <a:pt x="240" y="74"/>
                    </a:lnTo>
                    <a:lnTo>
                      <a:pt x="240" y="72"/>
                    </a:lnTo>
                    <a:lnTo>
                      <a:pt x="238" y="72"/>
                    </a:lnTo>
                    <a:lnTo>
                      <a:pt x="238" y="74"/>
                    </a:lnTo>
                    <a:lnTo>
                      <a:pt x="238" y="76"/>
                    </a:lnTo>
                    <a:lnTo>
                      <a:pt x="238" y="78"/>
                    </a:lnTo>
                    <a:lnTo>
                      <a:pt x="236" y="80"/>
                    </a:lnTo>
                    <a:lnTo>
                      <a:pt x="234" y="80"/>
                    </a:lnTo>
                    <a:lnTo>
                      <a:pt x="232" y="80"/>
                    </a:lnTo>
                    <a:lnTo>
                      <a:pt x="230" y="80"/>
                    </a:lnTo>
                    <a:lnTo>
                      <a:pt x="228" y="82"/>
                    </a:lnTo>
                    <a:lnTo>
                      <a:pt x="230" y="84"/>
                    </a:lnTo>
                    <a:lnTo>
                      <a:pt x="234" y="88"/>
                    </a:lnTo>
                    <a:lnTo>
                      <a:pt x="236" y="88"/>
                    </a:lnTo>
                    <a:lnTo>
                      <a:pt x="232" y="88"/>
                    </a:lnTo>
                    <a:lnTo>
                      <a:pt x="230" y="92"/>
                    </a:lnTo>
                    <a:lnTo>
                      <a:pt x="226" y="92"/>
                    </a:lnTo>
                    <a:lnTo>
                      <a:pt x="222" y="90"/>
                    </a:lnTo>
                    <a:lnTo>
                      <a:pt x="220" y="94"/>
                    </a:lnTo>
                    <a:lnTo>
                      <a:pt x="220" y="96"/>
                    </a:lnTo>
                    <a:lnTo>
                      <a:pt x="224" y="96"/>
                    </a:lnTo>
                    <a:lnTo>
                      <a:pt x="228" y="94"/>
                    </a:lnTo>
                    <a:lnTo>
                      <a:pt x="230" y="96"/>
                    </a:lnTo>
                    <a:lnTo>
                      <a:pt x="234" y="96"/>
                    </a:lnTo>
                    <a:lnTo>
                      <a:pt x="236" y="96"/>
                    </a:lnTo>
                    <a:lnTo>
                      <a:pt x="234" y="98"/>
                    </a:lnTo>
                    <a:lnTo>
                      <a:pt x="232" y="98"/>
                    </a:lnTo>
                    <a:lnTo>
                      <a:pt x="230" y="98"/>
                    </a:lnTo>
                    <a:lnTo>
                      <a:pt x="228" y="98"/>
                    </a:lnTo>
                    <a:lnTo>
                      <a:pt x="228" y="100"/>
                    </a:lnTo>
                    <a:lnTo>
                      <a:pt x="228" y="102"/>
                    </a:lnTo>
                    <a:lnTo>
                      <a:pt x="228" y="104"/>
                    </a:lnTo>
                    <a:lnTo>
                      <a:pt x="228" y="106"/>
                    </a:lnTo>
                    <a:lnTo>
                      <a:pt x="230" y="108"/>
                    </a:lnTo>
                    <a:lnTo>
                      <a:pt x="230" y="110"/>
                    </a:lnTo>
                    <a:lnTo>
                      <a:pt x="232" y="110"/>
                    </a:lnTo>
                    <a:lnTo>
                      <a:pt x="236" y="112"/>
                    </a:lnTo>
                    <a:lnTo>
                      <a:pt x="238" y="114"/>
                    </a:lnTo>
                    <a:lnTo>
                      <a:pt x="242" y="116"/>
                    </a:lnTo>
                    <a:lnTo>
                      <a:pt x="242" y="118"/>
                    </a:lnTo>
                    <a:lnTo>
                      <a:pt x="242" y="120"/>
                    </a:lnTo>
                    <a:lnTo>
                      <a:pt x="240" y="120"/>
                    </a:lnTo>
                    <a:lnTo>
                      <a:pt x="238" y="122"/>
                    </a:lnTo>
                    <a:lnTo>
                      <a:pt x="236" y="122"/>
                    </a:lnTo>
                    <a:lnTo>
                      <a:pt x="236" y="124"/>
                    </a:lnTo>
                    <a:lnTo>
                      <a:pt x="234" y="124"/>
                    </a:lnTo>
                    <a:lnTo>
                      <a:pt x="232" y="124"/>
                    </a:lnTo>
                    <a:lnTo>
                      <a:pt x="230" y="126"/>
                    </a:lnTo>
                    <a:lnTo>
                      <a:pt x="228" y="126"/>
                    </a:lnTo>
                    <a:lnTo>
                      <a:pt x="228" y="128"/>
                    </a:lnTo>
                    <a:lnTo>
                      <a:pt x="228" y="130"/>
                    </a:lnTo>
                    <a:lnTo>
                      <a:pt x="226" y="130"/>
                    </a:lnTo>
                    <a:lnTo>
                      <a:pt x="226" y="132"/>
                    </a:lnTo>
                    <a:lnTo>
                      <a:pt x="224" y="132"/>
                    </a:lnTo>
                    <a:lnTo>
                      <a:pt x="226" y="132"/>
                    </a:lnTo>
                    <a:lnTo>
                      <a:pt x="228" y="132"/>
                    </a:lnTo>
                    <a:lnTo>
                      <a:pt x="228" y="130"/>
                    </a:lnTo>
                    <a:lnTo>
                      <a:pt x="230" y="130"/>
                    </a:lnTo>
                    <a:lnTo>
                      <a:pt x="232" y="128"/>
                    </a:lnTo>
                    <a:lnTo>
                      <a:pt x="234" y="128"/>
                    </a:lnTo>
                    <a:lnTo>
                      <a:pt x="236" y="128"/>
                    </a:lnTo>
                    <a:lnTo>
                      <a:pt x="236" y="130"/>
                    </a:lnTo>
                    <a:lnTo>
                      <a:pt x="238" y="130"/>
                    </a:lnTo>
                    <a:lnTo>
                      <a:pt x="238" y="128"/>
                    </a:lnTo>
                    <a:lnTo>
                      <a:pt x="238" y="126"/>
                    </a:lnTo>
                    <a:lnTo>
                      <a:pt x="240" y="124"/>
                    </a:lnTo>
                    <a:lnTo>
                      <a:pt x="242" y="124"/>
                    </a:lnTo>
                    <a:lnTo>
                      <a:pt x="242" y="122"/>
                    </a:lnTo>
                    <a:lnTo>
                      <a:pt x="244" y="120"/>
                    </a:lnTo>
                    <a:lnTo>
                      <a:pt x="246" y="120"/>
                    </a:lnTo>
                    <a:lnTo>
                      <a:pt x="248" y="120"/>
                    </a:lnTo>
                    <a:lnTo>
                      <a:pt x="250" y="120"/>
                    </a:lnTo>
                    <a:lnTo>
                      <a:pt x="250" y="118"/>
                    </a:lnTo>
                    <a:lnTo>
                      <a:pt x="250" y="116"/>
                    </a:lnTo>
                    <a:lnTo>
                      <a:pt x="250" y="112"/>
                    </a:lnTo>
                    <a:lnTo>
                      <a:pt x="250" y="110"/>
                    </a:lnTo>
                    <a:lnTo>
                      <a:pt x="252" y="110"/>
                    </a:lnTo>
                    <a:lnTo>
                      <a:pt x="254" y="110"/>
                    </a:lnTo>
                    <a:lnTo>
                      <a:pt x="256" y="108"/>
                    </a:lnTo>
                    <a:lnTo>
                      <a:pt x="262" y="108"/>
                    </a:lnTo>
                    <a:lnTo>
                      <a:pt x="264" y="110"/>
                    </a:lnTo>
                    <a:lnTo>
                      <a:pt x="266" y="110"/>
                    </a:lnTo>
                    <a:lnTo>
                      <a:pt x="268" y="112"/>
                    </a:lnTo>
                    <a:lnTo>
                      <a:pt x="270" y="112"/>
                    </a:lnTo>
                    <a:lnTo>
                      <a:pt x="272" y="112"/>
                    </a:lnTo>
                    <a:lnTo>
                      <a:pt x="274" y="112"/>
                    </a:lnTo>
                    <a:lnTo>
                      <a:pt x="276" y="114"/>
                    </a:lnTo>
                    <a:lnTo>
                      <a:pt x="278" y="114"/>
                    </a:lnTo>
                    <a:lnTo>
                      <a:pt x="280" y="114"/>
                    </a:lnTo>
                    <a:lnTo>
                      <a:pt x="282" y="116"/>
                    </a:lnTo>
                    <a:lnTo>
                      <a:pt x="284" y="116"/>
                    </a:lnTo>
                    <a:lnTo>
                      <a:pt x="282" y="118"/>
                    </a:lnTo>
                    <a:lnTo>
                      <a:pt x="284" y="120"/>
                    </a:lnTo>
                    <a:lnTo>
                      <a:pt x="286" y="122"/>
                    </a:lnTo>
                    <a:lnTo>
                      <a:pt x="288" y="128"/>
                    </a:lnTo>
                    <a:lnTo>
                      <a:pt x="288" y="124"/>
                    </a:lnTo>
                    <a:lnTo>
                      <a:pt x="292" y="124"/>
                    </a:lnTo>
                    <a:lnTo>
                      <a:pt x="292" y="126"/>
                    </a:lnTo>
                    <a:lnTo>
                      <a:pt x="292" y="130"/>
                    </a:lnTo>
                    <a:lnTo>
                      <a:pt x="294" y="132"/>
                    </a:lnTo>
                    <a:lnTo>
                      <a:pt x="296" y="132"/>
                    </a:lnTo>
                    <a:lnTo>
                      <a:pt x="296" y="130"/>
                    </a:lnTo>
                    <a:lnTo>
                      <a:pt x="296" y="128"/>
                    </a:lnTo>
                    <a:lnTo>
                      <a:pt x="300" y="130"/>
                    </a:lnTo>
                    <a:lnTo>
                      <a:pt x="302" y="132"/>
                    </a:lnTo>
                    <a:lnTo>
                      <a:pt x="306" y="134"/>
                    </a:lnTo>
                    <a:lnTo>
                      <a:pt x="308" y="132"/>
                    </a:lnTo>
                    <a:lnTo>
                      <a:pt x="310" y="132"/>
                    </a:lnTo>
                    <a:lnTo>
                      <a:pt x="310" y="134"/>
                    </a:lnTo>
                    <a:lnTo>
                      <a:pt x="308" y="134"/>
                    </a:lnTo>
                    <a:lnTo>
                      <a:pt x="308" y="138"/>
                    </a:lnTo>
                    <a:lnTo>
                      <a:pt x="310" y="140"/>
                    </a:lnTo>
                    <a:lnTo>
                      <a:pt x="312" y="138"/>
                    </a:lnTo>
                    <a:lnTo>
                      <a:pt x="314" y="138"/>
                    </a:lnTo>
                    <a:lnTo>
                      <a:pt x="318" y="140"/>
                    </a:lnTo>
                    <a:lnTo>
                      <a:pt x="322" y="140"/>
                    </a:lnTo>
                    <a:lnTo>
                      <a:pt x="324" y="142"/>
                    </a:lnTo>
                    <a:lnTo>
                      <a:pt x="322" y="142"/>
                    </a:lnTo>
                    <a:lnTo>
                      <a:pt x="320" y="142"/>
                    </a:lnTo>
                    <a:lnTo>
                      <a:pt x="318" y="142"/>
                    </a:lnTo>
                    <a:lnTo>
                      <a:pt x="316" y="142"/>
                    </a:lnTo>
                    <a:lnTo>
                      <a:pt x="314" y="142"/>
                    </a:lnTo>
                    <a:lnTo>
                      <a:pt x="314" y="144"/>
                    </a:lnTo>
                    <a:lnTo>
                      <a:pt x="316" y="144"/>
                    </a:lnTo>
                    <a:lnTo>
                      <a:pt x="316" y="146"/>
                    </a:lnTo>
                    <a:lnTo>
                      <a:pt x="318" y="146"/>
                    </a:lnTo>
                    <a:lnTo>
                      <a:pt x="320" y="148"/>
                    </a:lnTo>
                    <a:lnTo>
                      <a:pt x="322" y="148"/>
                    </a:lnTo>
                    <a:lnTo>
                      <a:pt x="322" y="150"/>
                    </a:lnTo>
                    <a:lnTo>
                      <a:pt x="326" y="156"/>
                    </a:lnTo>
                    <a:lnTo>
                      <a:pt x="324" y="162"/>
                    </a:lnTo>
                    <a:lnTo>
                      <a:pt x="328" y="162"/>
                    </a:lnTo>
                    <a:lnTo>
                      <a:pt x="328" y="168"/>
                    </a:lnTo>
                    <a:lnTo>
                      <a:pt x="328" y="166"/>
                    </a:lnTo>
                    <a:lnTo>
                      <a:pt x="330" y="166"/>
                    </a:lnTo>
                    <a:lnTo>
                      <a:pt x="332" y="168"/>
                    </a:lnTo>
                    <a:lnTo>
                      <a:pt x="332" y="170"/>
                    </a:lnTo>
                    <a:lnTo>
                      <a:pt x="332" y="172"/>
                    </a:lnTo>
                    <a:lnTo>
                      <a:pt x="332" y="174"/>
                    </a:lnTo>
                    <a:lnTo>
                      <a:pt x="334" y="176"/>
                    </a:lnTo>
                    <a:lnTo>
                      <a:pt x="336" y="178"/>
                    </a:lnTo>
                    <a:lnTo>
                      <a:pt x="338" y="180"/>
                    </a:lnTo>
                    <a:lnTo>
                      <a:pt x="340" y="180"/>
                    </a:lnTo>
                    <a:lnTo>
                      <a:pt x="342" y="182"/>
                    </a:lnTo>
                    <a:lnTo>
                      <a:pt x="342" y="184"/>
                    </a:lnTo>
                    <a:lnTo>
                      <a:pt x="342" y="186"/>
                    </a:lnTo>
                    <a:lnTo>
                      <a:pt x="344" y="186"/>
                    </a:lnTo>
                    <a:lnTo>
                      <a:pt x="346" y="188"/>
                    </a:lnTo>
                    <a:lnTo>
                      <a:pt x="348" y="188"/>
                    </a:lnTo>
                    <a:lnTo>
                      <a:pt x="348" y="190"/>
                    </a:lnTo>
                    <a:lnTo>
                      <a:pt x="350" y="190"/>
                    </a:lnTo>
                    <a:lnTo>
                      <a:pt x="350" y="192"/>
                    </a:lnTo>
                    <a:lnTo>
                      <a:pt x="352" y="192"/>
                    </a:lnTo>
                    <a:lnTo>
                      <a:pt x="354" y="192"/>
                    </a:lnTo>
                    <a:lnTo>
                      <a:pt x="354" y="194"/>
                    </a:lnTo>
                    <a:lnTo>
                      <a:pt x="356" y="194"/>
                    </a:lnTo>
                    <a:lnTo>
                      <a:pt x="358" y="194"/>
                    </a:lnTo>
                    <a:lnTo>
                      <a:pt x="360" y="196"/>
                    </a:lnTo>
                    <a:lnTo>
                      <a:pt x="364" y="196"/>
                    </a:lnTo>
                    <a:lnTo>
                      <a:pt x="366" y="200"/>
                    </a:lnTo>
                    <a:lnTo>
                      <a:pt x="368" y="202"/>
                    </a:lnTo>
                    <a:lnTo>
                      <a:pt x="370" y="206"/>
                    </a:lnTo>
                    <a:lnTo>
                      <a:pt x="374" y="206"/>
                    </a:lnTo>
                    <a:lnTo>
                      <a:pt x="374" y="210"/>
                    </a:lnTo>
                    <a:lnTo>
                      <a:pt x="376" y="210"/>
                    </a:lnTo>
                    <a:lnTo>
                      <a:pt x="376" y="214"/>
                    </a:lnTo>
                    <a:lnTo>
                      <a:pt x="378" y="214"/>
                    </a:lnTo>
                    <a:lnTo>
                      <a:pt x="380" y="214"/>
                    </a:lnTo>
                    <a:lnTo>
                      <a:pt x="382" y="214"/>
                    </a:lnTo>
                    <a:lnTo>
                      <a:pt x="384" y="216"/>
                    </a:lnTo>
                    <a:lnTo>
                      <a:pt x="384" y="218"/>
                    </a:lnTo>
                    <a:lnTo>
                      <a:pt x="386" y="218"/>
                    </a:lnTo>
                    <a:lnTo>
                      <a:pt x="386" y="220"/>
                    </a:lnTo>
                    <a:lnTo>
                      <a:pt x="392" y="222"/>
                    </a:lnTo>
                    <a:lnTo>
                      <a:pt x="394" y="222"/>
                    </a:lnTo>
                    <a:lnTo>
                      <a:pt x="392" y="218"/>
                    </a:lnTo>
                    <a:lnTo>
                      <a:pt x="390" y="218"/>
                    </a:lnTo>
                    <a:lnTo>
                      <a:pt x="388" y="218"/>
                    </a:lnTo>
                    <a:lnTo>
                      <a:pt x="386" y="216"/>
                    </a:lnTo>
                    <a:lnTo>
                      <a:pt x="386" y="214"/>
                    </a:lnTo>
                    <a:lnTo>
                      <a:pt x="386" y="212"/>
                    </a:lnTo>
                    <a:lnTo>
                      <a:pt x="384" y="210"/>
                    </a:lnTo>
                    <a:lnTo>
                      <a:pt x="382" y="210"/>
                    </a:lnTo>
                    <a:lnTo>
                      <a:pt x="382" y="208"/>
                    </a:lnTo>
                    <a:lnTo>
                      <a:pt x="380" y="208"/>
                    </a:lnTo>
                    <a:lnTo>
                      <a:pt x="380" y="206"/>
                    </a:lnTo>
                    <a:lnTo>
                      <a:pt x="378" y="206"/>
                    </a:lnTo>
                    <a:lnTo>
                      <a:pt x="376" y="204"/>
                    </a:lnTo>
                    <a:lnTo>
                      <a:pt x="374" y="202"/>
                    </a:lnTo>
                    <a:lnTo>
                      <a:pt x="370" y="198"/>
                    </a:lnTo>
                    <a:lnTo>
                      <a:pt x="368" y="196"/>
                    </a:lnTo>
                    <a:lnTo>
                      <a:pt x="370" y="196"/>
                    </a:lnTo>
                    <a:lnTo>
                      <a:pt x="370" y="194"/>
                    </a:lnTo>
                    <a:lnTo>
                      <a:pt x="372" y="194"/>
                    </a:lnTo>
                    <a:lnTo>
                      <a:pt x="372" y="196"/>
                    </a:lnTo>
                    <a:lnTo>
                      <a:pt x="374" y="196"/>
                    </a:lnTo>
                    <a:lnTo>
                      <a:pt x="376" y="198"/>
                    </a:lnTo>
                    <a:lnTo>
                      <a:pt x="376" y="200"/>
                    </a:lnTo>
                    <a:lnTo>
                      <a:pt x="376" y="202"/>
                    </a:lnTo>
                    <a:lnTo>
                      <a:pt x="378" y="202"/>
                    </a:lnTo>
                    <a:lnTo>
                      <a:pt x="380" y="202"/>
                    </a:lnTo>
                    <a:lnTo>
                      <a:pt x="382" y="202"/>
                    </a:lnTo>
                    <a:lnTo>
                      <a:pt x="384" y="204"/>
                    </a:lnTo>
                    <a:lnTo>
                      <a:pt x="384" y="206"/>
                    </a:lnTo>
                    <a:lnTo>
                      <a:pt x="386" y="208"/>
                    </a:lnTo>
                    <a:lnTo>
                      <a:pt x="388" y="208"/>
                    </a:lnTo>
                    <a:lnTo>
                      <a:pt x="388" y="210"/>
                    </a:lnTo>
                    <a:lnTo>
                      <a:pt x="390" y="210"/>
                    </a:lnTo>
                    <a:lnTo>
                      <a:pt x="392" y="212"/>
                    </a:lnTo>
                    <a:lnTo>
                      <a:pt x="396" y="212"/>
                    </a:lnTo>
                    <a:lnTo>
                      <a:pt x="398" y="214"/>
                    </a:lnTo>
                    <a:lnTo>
                      <a:pt x="404" y="216"/>
                    </a:lnTo>
                    <a:lnTo>
                      <a:pt x="408" y="222"/>
                    </a:lnTo>
                    <a:lnTo>
                      <a:pt x="406" y="222"/>
                    </a:lnTo>
                    <a:lnTo>
                      <a:pt x="404" y="222"/>
                    </a:lnTo>
                    <a:lnTo>
                      <a:pt x="404" y="224"/>
                    </a:lnTo>
                    <a:lnTo>
                      <a:pt x="402" y="224"/>
                    </a:lnTo>
                    <a:lnTo>
                      <a:pt x="404" y="224"/>
                    </a:lnTo>
                    <a:lnTo>
                      <a:pt x="404" y="226"/>
                    </a:lnTo>
                    <a:lnTo>
                      <a:pt x="406" y="226"/>
                    </a:lnTo>
                    <a:lnTo>
                      <a:pt x="406" y="228"/>
                    </a:lnTo>
                    <a:lnTo>
                      <a:pt x="408" y="228"/>
                    </a:lnTo>
                    <a:lnTo>
                      <a:pt x="408" y="230"/>
                    </a:lnTo>
                    <a:lnTo>
                      <a:pt x="410" y="230"/>
                    </a:lnTo>
                    <a:lnTo>
                      <a:pt x="412" y="230"/>
                    </a:lnTo>
                    <a:lnTo>
                      <a:pt x="414" y="230"/>
                    </a:lnTo>
                    <a:lnTo>
                      <a:pt x="416" y="228"/>
                    </a:lnTo>
                    <a:lnTo>
                      <a:pt x="422" y="228"/>
                    </a:lnTo>
                    <a:lnTo>
                      <a:pt x="426" y="228"/>
                    </a:lnTo>
                    <a:lnTo>
                      <a:pt x="428" y="224"/>
                    </a:lnTo>
                    <a:lnTo>
                      <a:pt x="430" y="220"/>
                    </a:lnTo>
                    <a:lnTo>
                      <a:pt x="432" y="220"/>
                    </a:lnTo>
                    <a:lnTo>
                      <a:pt x="432" y="222"/>
                    </a:lnTo>
                    <a:lnTo>
                      <a:pt x="434" y="222"/>
                    </a:lnTo>
                    <a:lnTo>
                      <a:pt x="434" y="224"/>
                    </a:lnTo>
                    <a:lnTo>
                      <a:pt x="442" y="220"/>
                    </a:lnTo>
                    <a:lnTo>
                      <a:pt x="442" y="222"/>
                    </a:lnTo>
                    <a:lnTo>
                      <a:pt x="442" y="224"/>
                    </a:lnTo>
                    <a:lnTo>
                      <a:pt x="440" y="226"/>
                    </a:lnTo>
                    <a:lnTo>
                      <a:pt x="438" y="234"/>
                    </a:lnTo>
                    <a:lnTo>
                      <a:pt x="442" y="242"/>
                    </a:lnTo>
                    <a:lnTo>
                      <a:pt x="442" y="240"/>
                    </a:lnTo>
                    <a:lnTo>
                      <a:pt x="442" y="238"/>
                    </a:lnTo>
                    <a:lnTo>
                      <a:pt x="442" y="234"/>
                    </a:lnTo>
                    <a:lnTo>
                      <a:pt x="444" y="232"/>
                    </a:lnTo>
                    <a:lnTo>
                      <a:pt x="444" y="230"/>
                    </a:lnTo>
                    <a:close/>
                    <a:moveTo>
                      <a:pt x="270" y="62"/>
                    </a:moveTo>
                    <a:lnTo>
                      <a:pt x="272" y="64"/>
                    </a:lnTo>
                    <a:lnTo>
                      <a:pt x="276" y="64"/>
                    </a:lnTo>
                    <a:lnTo>
                      <a:pt x="278" y="68"/>
                    </a:lnTo>
                    <a:lnTo>
                      <a:pt x="280" y="62"/>
                    </a:lnTo>
                    <a:lnTo>
                      <a:pt x="282" y="68"/>
                    </a:lnTo>
                    <a:lnTo>
                      <a:pt x="284" y="66"/>
                    </a:lnTo>
                    <a:lnTo>
                      <a:pt x="288" y="68"/>
                    </a:lnTo>
                    <a:lnTo>
                      <a:pt x="292" y="68"/>
                    </a:lnTo>
                    <a:lnTo>
                      <a:pt x="294" y="66"/>
                    </a:lnTo>
                    <a:lnTo>
                      <a:pt x="298" y="64"/>
                    </a:lnTo>
                    <a:lnTo>
                      <a:pt x="294" y="62"/>
                    </a:lnTo>
                    <a:lnTo>
                      <a:pt x="292" y="58"/>
                    </a:lnTo>
                    <a:lnTo>
                      <a:pt x="286" y="58"/>
                    </a:lnTo>
                    <a:lnTo>
                      <a:pt x="286" y="56"/>
                    </a:lnTo>
                    <a:lnTo>
                      <a:pt x="282" y="54"/>
                    </a:lnTo>
                    <a:lnTo>
                      <a:pt x="280" y="54"/>
                    </a:lnTo>
                    <a:lnTo>
                      <a:pt x="278" y="56"/>
                    </a:lnTo>
                    <a:lnTo>
                      <a:pt x="278" y="60"/>
                    </a:lnTo>
                    <a:lnTo>
                      <a:pt x="276" y="60"/>
                    </a:lnTo>
                    <a:lnTo>
                      <a:pt x="272" y="60"/>
                    </a:lnTo>
                    <a:lnTo>
                      <a:pt x="270" y="62"/>
                    </a:lnTo>
                    <a:close/>
                    <a:moveTo>
                      <a:pt x="264" y="54"/>
                    </a:moveTo>
                    <a:lnTo>
                      <a:pt x="264" y="56"/>
                    </a:lnTo>
                    <a:lnTo>
                      <a:pt x="262" y="56"/>
                    </a:lnTo>
                    <a:lnTo>
                      <a:pt x="262" y="58"/>
                    </a:lnTo>
                    <a:lnTo>
                      <a:pt x="264" y="58"/>
                    </a:lnTo>
                    <a:lnTo>
                      <a:pt x="264" y="60"/>
                    </a:lnTo>
                    <a:lnTo>
                      <a:pt x="262" y="62"/>
                    </a:lnTo>
                    <a:lnTo>
                      <a:pt x="264" y="62"/>
                    </a:lnTo>
                    <a:lnTo>
                      <a:pt x="264" y="66"/>
                    </a:lnTo>
                    <a:lnTo>
                      <a:pt x="268" y="68"/>
                    </a:lnTo>
                    <a:lnTo>
                      <a:pt x="268" y="64"/>
                    </a:lnTo>
                    <a:lnTo>
                      <a:pt x="270" y="64"/>
                    </a:lnTo>
                    <a:lnTo>
                      <a:pt x="268" y="60"/>
                    </a:lnTo>
                    <a:lnTo>
                      <a:pt x="268" y="58"/>
                    </a:lnTo>
                    <a:lnTo>
                      <a:pt x="268" y="56"/>
                    </a:lnTo>
                    <a:lnTo>
                      <a:pt x="266" y="54"/>
                    </a:lnTo>
                    <a:lnTo>
                      <a:pt x="264" y="54"/>
                    </a:lnTo>
                    <a:close/>
                    <a:moveTo>
                      <a:pt x="288" y="52"/>
                    </a:moveTo>
                    <a:lnTo>
                      <a:pt x="294" y="50"/>
                    </a:lnTo>
                    <a:lnTo>
                      <a:pt x="294" y="54"/>
                    </a:lnTo>
                    <a:lnTo>
                      <a:pt x="298" y="50"/>
                    </a:lnTo>
                    <a:lnTo>
                      <a:pt x="302" y="56"/>
                    </a:lnTo>
                    <a:lnTo>
                      <a:pt x="306" y="54"/>
                    </a:lnTo>
                    <a:lnTo>
                      <a:pt x="306" y="48"/>
                    </a:lnTo>
                    <a:lnTo>
                      <a:pt x="308" y="46"/>
                    </a:lnTo>
                    <a:lnTo>
                      <a:pt x="314" y="46"/>
                    </a:lnTo>
                    <a:lnTo>
                      <a:pt x="318" y="48"/>
                    </a:lnTo>
                    <a:lnTo>
                      <a:pt x="320" y="42"/>
                    </a:lnTo>
                    <a:lnTo>
                      <a:pt x="324" y="44"/>
                    </a:lnTo>
                    <a:lnTo>
                      <a:pt x="322" y="40"/>
                    </a:lnTo>
                    <a:lnTo>
                      <a:pt x="320" y="40"/>
                    </a:lnTo>
                    <a:lnTo>
                      <a:pt x="314" y="40"/>
                    </a:lnTo>
                    <a:lnTo>
                      <a:pt x="308" y="38"/>
                    </a:lnTo>
                    <a:lnTo>
                      <a:pt x="304" y="40"/>
                    </a:lnTo>
                    <a:lnTo>
                      <a:pt x="300" y="42"/>
                    </a:lnTo>
                    <a:lnTo>
                      <a:pt x="294" y="42"/>
                    </a:lnTo>
                    <a:lnTo>
                      <a:pt x="290" y="46"/>
                    </a:lnTo>
                    <a:lnTo>
                      <a:pt x="288" y="46"/>
                    </a:lnTo>
                    <a:lnTo>
                      <a:pt x="288" y="50"/>
                    </a:lnTo>
                    <a:lnTo>
                      <a:pt x="288" y="52"/>
                    </a:lnTo>
                    <a:close/>
                    <a:moveTo>
                      <a:pt x="324" y="48"/>
                    </a:moveTo>
                    <a:lnTo>
                      <a:pt x="322" y="48"/>
                    </a:lnTo>
                    <a:lnTo>
                      <a:pt x="322" y="50"/>
                    </a:lnTo>
                    <a:lnTo>
                      <a:pt x="324" y="52"/>
                    </a:lnTo>
                    <a:lnTo>
                      <a:pt x="326" y="52"/>
                    </a:lnTo>
                    <a:lnTo>
                      <a:pt x="328" y="52"/>
                    </a:lnTo>
                    <a:lnTo>
                      <a:pt x="332" y="54"/>
                    </a:lnTo>
                    <a:lnTo>
                      <a:pt x="332" y="50"/>
                    </a:lnTo>
                    <a:lnTo>
                      <a:pt x="334" y="50"/>
                    </a:lnTo>
                    <a:lnTo>
                      <a:pt x="336" y="50"/>
                    </a:lnTo>
                    <a:lnTo>
                      <a:pt x="338" y="50"/>
                    </a:lnTo>
                    <a:lnTo>
                      <a:pt x="338" y="48"/>
                    </a:lnTo>
                    <a:lnTo>
                      <a:pt x="336" y="48"/>
                    </a:lnTo>
                    <a:lnTo>
                      <a:pt x="334" y="48"/>
                    </a:lnTo>
                    <a:lnTo>
                      <a:pt x="332" y="48"/>
                    </a:lnTo>
                    <a:lnTo>
                      <a:pt x="332" y="46"/>
                    </a:lnTo>
                    <a:lnTo>
                      <a:pt x="328" y="44"/>
                    </a:lnTo>
                    <a:lnTo>
                      <a:pt x="324" y="48"/>
                    </a:lnTo>
                    <a:close/>
                    <a:moveTo>
                      <a:pt x="264" y="50"/>
                    </a:moveTo>
                    <a:lnTo>
                      <a:pt x="264" y="50"/>
                    </a:lnTo>
                    <a:lnTo>
                      <a:pt x="264" y="48"/>
                    </a:lnTo>
                    <a:lnTo>
                      <a:pt x="262" y="48"/>
                    </a:lnTo>
                    <a:lnTo>
                      <a:pt x="262" y="46"/>
                    </a:lnTo>
                    <a:lnTo>
                      <a:pt x="260" y="48"/>
                    </a:lnTo>
                    <a:lnTo>
                      <a:pt x="260" y="50"/>
                    </a:lnTo>
                    <a:lnTo>
                      <a:pt x="260" y="52"/>
                    </a:lnTo>
                    <a:lnTo>
                      <a:pt x="262" y="52"/>
                    </a:lnTo>
                    <a:lnTo>
                      <a:pt x="262" y="54"/>
                    </a:lnTo>
                    <a:lnTo>
                      <a:pt x="264" y="54"/>
                    </a:lnTo>
                    <a:lnTo>
                      <a:pt x="264" y="52"/>
                    </a:lnTo>
                    <a:lnTo>
                      <a:pt x="266" y="52"/>
                    </a:lnTo>
                    <a:lnTo>
                      <a:pt x="264" y="50"/>
                    </a:lnTo>
                    <a:close/>
                    <a:moveTo>
                      <a:pt x="254" y="32"/>
                    </a:moveTo>
                    <a:lnTo>
                      <a:pt x="254" y="32"/>
                    </a:lnTo>
                    <a:lnTo>
                      <a:pt x="256" y="36"/>
                    </a:lnTo>
                    <a:lnTo>
                      <a:pt x="256" y="38"/>
                    </a:lnTo>
                    <a:lnTo>
                      <a:pt x="260" y="38"/>
                    </a:lnTo>
                    <a:lnTo>
                      <a:pt x="262" y="38"/>
                    </a:lnTo>
                    <a:lnTo>
                      <a:pt x="262" y="36"/>
                    </a:lnTo>
                    <a:lnTo>
                      <a:pt x="260" y="36"/>
                    </a:lnTo>
                    <a:lnTo>
                      <a:pt x="258" y="34"/>
                    </a:lnTo>
                    <a:lnTo>
                      <a:pt x="260" y="34"/>
                    </a:lnTo>
                    <a:lnTo>
                      <a:pt x="256" y="32"/>
                    </a:lnTo>
                    <a:lnTo>
                      <a:pt x="256" y="30"/>
                    </a:lnTo>
                    <a:lnTo>
                      <a:pt x="254" y="28"/>
                    </a:lnTo>
                    <a:lnTo>
                      <a:pt x="254" y="30"/>
                    </a:lnTo>
                    <a:lnTo>
                      <a:pt x="254" y="32"/>
                    </a:lnTo>
                    <a:close/>
                    <a:moveTo>
                      <a:pt x="272" y="54"/>
                    </a:moveTo>
                    <a:lnTo>
                      <a:pt x="274" y="56"/>
                    </a:lnTo>
                    <a:lnTo>
                      <a:pt x="268" y="50"/>
                    </a:lnTo>
                    <a:lnTo>
                      <a:pt x="268" y="52"/>
                    </a:lnTo>
                    <a:lnTo>
                      <a:pt x="268" y="54"/>
                    </a:lnTo>
                    <a:lnTo>
                      <a:pt x="272" y="54"/>
                    </a:lnTo>
                    <a:close/>
                    <a:moveTo>
                      <a:pt x="284" y="38"/>
                    </a:moveTo>
                    <a:lnTo>
                      <a:pt x="284" y="38"/>
                    </a:lnTo>
                    <a:lnTo>
                      <a:pt x="284" y="36"/>
                    </a:lnTo>
                    <a:lnTo>
                      <a:pt x="280" y="36"/>
                    </a:lnTo>
                    <a:lnTo>
                      <a:pt x="280" y="38"/>
                    </a:lnTo>
                    <a:lnTo>
                      <a:pt x="282" y="38"/>
                    </a:lnTo>
                    <a:lnTo>
                      <a:pt x="284" y="38"/>
                    </a:lnTo>
                    <a:close/>
                    <a:moveTo>
                      <a:pt x="260" y="30"/>
                    </a:moveTo>
                    <a:lnTo>
                      <a:pt x="258" y="30"/>
                    </a:lnTo>
                    <a:lnTo>
                      <a:pt x="258" y="32"/>
                    </a:lnTo>
                    <a:lnTo>
                      <a:pt x="260" y="32"/>
                    </a:lnTo>
                    <a:lnTo>
                      <a:pt x="260" y="30"/>
                    </a:lnTo>
                    <a:close/>
                    <a:moveTo>
                      <a:pt x="254" y="32"/>
                    </a:moveTo>
                    <a:lnTo>
                      <a:pt x="254" y="32"/>
                    </a:lnTo>
                    <a:lnTo>
                      <a:pt x="252" y="32"/>
                    </a:lnTo>
                    <a:lnTo>
                      <a:pt x="254" y="32"/>
                    </a:lnTo>
                    <a:close/>
                    <a:moveTo>
                      <a:pt x="298" y="32"/>
                    </a:moveTo>
                    <a:lnTo>
                      <a:pt x="300" y="32"/>
                    </a:lnTo>
                    <a:lnTo>
                      <a:pt x="296" y="32"/>
                    </a:lnTo>
                    <a:lnTo>
                      <a:pt x="298" y="32"/>
                    </a:lnTo>
                    <a:close/>
                    <a:moveTo>
                      <a:pt x="104" y="178"/>
                    </a:moveTo>
                    <a:lnTo>
                      <a:pt x="104" y="178"/>
                    </a:lnTo>
                    <a:close/>
                    <a:moveTo>
                      <a:pt x="200" y="96"/>
                    </a:moveTo>
                    <a:lnTo>
                      <a:pt x="202" y="92"/>
                    </a:lnTo>
                    <a:lnTo>
                      <a:pt x="202" y="90"/>
                    </a:lnTo>
                    <a:lnTo>
                      <a:pt x="206" y="88"/>
                    </a:lnTo>
                    <a:lnTo>
                      <a:pt x="204" y="94"/>
                    </a:lnTo>
                    <a:lnTo>
                      <a:pt x="210" y="94"/>
                    </a:lnTo>
                    <a:lnTo>
                      <a:pt x="214" y="98"/>
                    </a:lnTo>
                    <a:lnTo>
                      <a:pt x="214" y="94"/>
                    </a:lnTo>
                    <a:lnTo>
                      <a:pt x="216" y="94"/>
                    </a:lnTo>
                    <a:lnTo>
                      <a:pt x="214" y="92"/>
                    </a:lnTo>
                    <a:lnTo>
                      <a:pt x="210" y="92"/>
                    </a:lnTo>
                    <a:lnTo>
                      <a:pt x="212" y="90"/>
                    </a:lnTo>
                    <a:lnTo>
                      <a:pt x="210" y="88"/>
                    </a:lnTo>
                    <a:lnTo>
                      <a:pt x="206" y="88"/>
                    </a:lnTo>
                    <a:lnTo>
                      <a:pt x="210" y="86"/>
                    </a:lnTo>
                    <a:lnTo>
                      <a:pt x="208" y="82"/>
                    </a:lnTo>
                    <a:lnTo>
                      <a:pt x="204" y="82"/>
                    </a:lnTo>
                    <a:lnTo>
                      <a:pt x="204" y="80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80"/>
                    </a:lnTo>
                    <a:lnTo>
                      <a:pt x="194" y="80"/>
                    </a:lnTo>
                    <a:lnTo>
                      <a:pt x="192" y="80"/>
                    </a:lnTo>
                    <a:lnTo>
                      <a:pt x="188" y="80"/>
                    </a:lnTo>
                    <a:lnTo>
                      <a:pt x="188" y="76"/>
                    </a:lnTo>
                    <a:lnTo>
                      <a:pt x="184" y="76"/>
                    </a:lnTo>
                    <a:lnTo>
                      <a:pt x="182" y="76"/>
                    </a:lnTo>
                    <a:lnTo>
                      <a:pt x="182" y="74"/>
                    </a:lnTo>
                    <a:lnTo>
                      <a:pt x="184" y="72"/>
                    </a:lnTo>
                    <a:lnTo>
                      <a:pt x="186" y="72"/>
                    </a:lnTo>
                    <a:lnTo>
                      <a:pt x="188" y="70"/>
                    </a:lnTo>
                    <a:lnTo>
                      <a:pt x="186" y="68"/>
                    </a:lnTo>
                    <a:lnTo>
                      <a:pt x="184" y="68"/>
                    </a:lnTo>
                    <a:lnTo>
                      <a:pt x="182" y="68"/>
                    </a:lnTo>
                    <a:lnTo>
                      <a:pt x="180" y="68"/>
                    </a:lnTo>
                    <a:lnTo>
                      <a:pt x="180" y="66"/>
                    </a:lnTo>
                    <a:lnTo>
                      <a:pt x="178" y="64"/>
                    </a:lnTo>
                    <a:lnTo>
                      <a:pt x="180" y="64"/>
                    </a:lnTo>
                    <a:lnTo>
                      <a:pt x="180" y="62"/>
                    </a:lnTo>
                    <a:lnTo>
                      <a:pt x="176" y="62"/>
                    </a:lnTo>
                    <a:lnTo>
                      <a:pt x="180" y="58"/>
                    </a:lnTo>
                    <a:lnTo>
                      <a:pt x="180" y="56"/>
                    </a:lnTo>
                    <a:lnTo>
                      <a:pt x="178" y="56"/>
                    </a:lnTo>
                    <a:lnTo>
                      <a:pt x="178" y="52"/>
                    </a:lnTo>
                    <a:lnTo>
                      <a:pt x="180" y="52"/>
                    </a:lnTo>
                    <a:lnTo>
                      <a:pt x="176" y="50"/>
                    </a:lnTo>
                    <a:lnTo>
                      <a:pt x="176" y="54"/>
                    </a:lnTo>
                    <a:lnTo>
                      <a:pt x="176" y="56"/>
                    </a:lnTo>
                    <a:lnTo>
                      <a:pt x="174" y="60"/>
                    </a:lnTo>
                    <a:lnTo>
                      <a:pt x="172" y="60"/>
                    </a:lnTo>
                    <a:lnTo>
                      <a:pt x="170" y="60"/>
                    </a:lnTo>
                    <a:lnTo>
                      <a:pt x="168" y="60"/>
                    </a:lnTo>
                    <a:lnTo>
                      <a:pt x="170" y="58"/>
                    </a:lnTo>
                    <a:lnTo>
                      <a:pt x="168" y="56"/>
                    </a:lnTo>
                    <a:lnTo>
                      <a:pt x="164" y="56"/>
                    </a:lnTo>
                    <a:lnTo>
                      <a:pt x="166" y="54"/>
                    </a:lnTo>
                    <a:lnTo>
                      <a:pt x="170" y="50"/>
                    </a:lnTo>
                    <a:lnTo>
                      <a:pt x="170" y="48"/>
                    </a:lnTo>
                    <a:lnTo>
                      <a:pt x="174" y="48"/>
                    </a:lnTo>
                    <a:lnTo>
                      <a:pt x="168" y="48"/>
                    </a:lnTo>
                    <a:lnTo>
                      <a:pt x="170" y="46"/>
                    </a:lnTo>
                    <a:lnTo>
                      <a:pt x="170" y="44"/>
                    </a:lnTo>
                    <a:lnTo>
                      <a:pt x="172" y="40"/>
                    </a:lnTo>
                    <a:lnTo>
                      <a:pt x="170" y="40"/>
                    </a:lnTo>
                    <a:lnTo>
                      <a:pt x="168" y="40"/>
                    </a:lnTo>
                    <a:lnTo>
                      <a:pt x="166" y="40"/>
                    </a:lnTo>
                    <a:lnTo>
                      <a:pt x="166" y="38"/>
                    </a:lnTo>
                    <a:lnTo>
                      <a:pt x="168" y="38"/>
                    </a:lnTo>
                    <a:lnTo>
                      <a:pt x="170" y="38"/>
                    </a:lnTo>
                    <a:lnTo>
                      <a:pt x="172" y="38"/>
                    </a:lnTo>
                    <a:lnTo>
                      <a:pt x="174" y="38"/>
                    </a:lnTo>
                    <a:lnTo>
                      <a:pt x="178" y="40"/>
                    </a:lnTo>
                    <a:lnTo>
                      <a:pt x="180" y="42"/>
                    </a:lnTo>
                    <a:lnTo>
                      <a:pt x="180" y="38"/>
                    </a:lnTo>
                    <a:lnTo>
                      <a:pt x="182" y="36"/>
                    </a:lnTo>
                    <a:lnTo>
                      <a:pt x="186" y="36"/>
                    </a:lnTo>
                    <a:lnTo>
                      <a:pt x="188" y="34"/>
                    </a:lnTo>
                    <a:lnTo>
                      <a:pt x="190" y="32"/>
                    </a:lnTo>
                    <a:lnTo>
                      <a:pt x="194" y="34"/>
                    </a:lnTo>
                    <a:lnTo>
                      <a:pt x="194" y="32"/>
                    </a:lnTo>
                    <a:lnTo>
                      <a:pt x="196" y="32"/>
                    </a:lnTo>
                    <a:lnTo>
                      <a:pt x="198" y="32"/>
                    </a:lnTo>
                    <a:lnTo>
                      <a:pt x="200" y="30"/>
                    </a:lnTo>
                    <a:lnTo>
                      <a:pt x="202" y="30"/>
                    </a:lnTo>
                    <a:lnTo>
                      <a:pt x="200" y="26"/>
                    </a:lnTo>
                    <a:lnTo>
                      <a:pt x="198" y="28"/>
                    </a:lnTo>
                    <a:lnTo>
                      <a:pt x="192" y="30"/>
                    </a:lnTo>
                    <a:lnTo>
                      <a:pt x="192" y="32"/>
                    </a:lnTo>
                    <a:lnTo>
                      <a:pt x="188" y="32"/>
                    </a:lnTo>
                    <a:lnTo>
                      <a:pt x="186" y="32"/>
                    </a:lnTo>
                    <a:lnTo>
                      <a:pt x="184" y="32"/>
                    </a:lnTo>
                    <a:lnTo>
                      <a:pt x="182" y="32"/>
                    </a:lnTo>
                    <a:lnTo>
                      <a:pt x="182" y="30"/>
                    </a:lnTo>
                    <a:lnTo>
                      <a:pt x="182" y="28"/>
                    </a:lnTo>
                    <a:lnTo>
                      <a:pt x="180" y="26"/>
                    </a:lnTo>
                    <a:lnTo>
                      <a:pt x="178" y="26"/>
                    </a:lnTo>
                    <a:lnTo>
                      <a:pt x="174" y="26"/>
                    </a:lnTo>
                    <a:lnTo>
                      <a:pt x="170" y="24"/>
                    </a:lnTo>
                    <a:lnTo>
                      <a:pt x="168" y="26"/>
                    </a:lnTo>
                    <a:lnTo>
                      <a:pt x="166" y="28"/>
                    </a:lnTo>
                    <a:lnTo>
                      <a:pt x="164" y="30"/>
                    </a:lnTo>
                    <a:lnTo>
                      <a:pt x="162" y="28"/>
                    </a:lnTo>
                    <a:lnTo>
                      <a:pt x="162" y="26"/>
                    </a:lnTo>
                    <a:lnTo>
                      <a:pt x="160" y="24"/>
                    </a:lnTo>
                    <a:lnTo>
                      <a:pt x="162" y="22"/>
                    </a:lnTo>
                    <a:lnTo>
                      <a:pt x="164" y="20"/>
                    </a:lnTo>
                    <a:lnTo>
                      <a:pt x="166" y="18"/>
                    </a:lnTo>
                    <a:lnTo>
                      <a:pt x="168" y="18"/>
                    </a:lnTo>
                    <a:lnTo>
                      <a:pt x="168" y="20"/>
                    </a:lnTo>
                    <a:lnTo>
                      <a:pt x="170" y="22"/>
                    </a:lnTo>
                    <a:lnTo>
                      <a:pt x="172" y="24"/>
                    </a:lnTo>
                    <a:lnTo>
                      <a:pt x="172" y="20"/>
                    </a:lnTo>
                    <a:lnTo>
                      <a:pt x="174" y="22"/>
                    </a:lnTo>
                    <a:lnTo>
                      <a:pt x="172" y="18"/>
                    </a:lnTo>
                    <a:lnTo>
                      <a:pt x="174" y="18"/>
                    </a:lnTo>
                    <a:lnTo>
                      <a:pt x="178" y="18"/>
                    </a:lnTo>
                    <a:lnTo>
                      <a:pt x="178" y="16"/>
                    </a:lnTo>
                    <a:lnTo>
                      <a:pt x="180" y="16"/>
                    </a:lnTo>
                    <a:lnTo>
                      <a:pt x="184" y="18"/>
                    </a:lnTo>
                    <a:lnTo>
                      <a:pt x="184" y="16"/>
                    </a:lnTo>
                    <a:lnTo>
                      <a:pt x="184" y="14"/>
                    </a:lnTo>
                    <a:lnTo>
                      <a:pt x="188" y="12"/>
                    </a:lnTo>
                    <a:lnTo>
                      <a:pt x="190" y="14"/>
                    </a:lnTo>
                    <a:lnTo>
                      <a:pt x="192" y="14"/>
                    </a:lnTo>
                    <a:lnTo>
                      <a:pt x="196" y="14"/>
                    </a:lnTo>
                    <a:lnTo>
                      <a:pt x="194" y="18"/>
                    </a:lnTo>
                    <a:lnTo>
                      <a:pt x="196" y="20"/>
                    </a:lnTo>
                    <a:lnTo>
                      <a:pt x="198" y="22"/>
                    </a:lnTo>
                    <a:lnTo>
                      <a:pt x="200" y="22"/>
                    </a:lnTo>
                    <a:lnTo>
                      <a:pt x="198" y="18"/>
                    </a:lnTo>
                    <a:lnTo>
                      <a:pt x="200" y="16"/>
                    </a:lnTo>
                    <a:lnTo>
                      <a:pt x="202" y="14"/>
                    </a:lnTo>
                    <a:lnTo>
                      <a:pt x="200" y="14"/>
                    </a:lnTo>
                    <a:lnTo>
                      <a:pt x="202" y="12"/>
                    </a:lnTo>
                    <a:lnTo>
                      <a:pt x="200" y="12"/>
                    </a:lnTo>
                    <a:lnTo>
                      <a:pt x="198" y="10"/>
                    </a:lnTo>
                    <a:lnTo>
                      <a:pt x="200" y="8"/>
                    </a:lnTo>
                    <a:lnTo>
                      <a:pt x="202" y="6"/>
                    </a:lnTo>
                    <a:lnTo>
                      <a:pt x="206" y="8"/>
                    </a:lnTo>
                    <a:lnTo>
                      <a:pt x="208" y="8"/>
                    </a:lnTo>
                    <a:lnTo>
                      <a:pt x="210" y="6"/>
                    </a:lnTo>
                    <a:lnTo>
                      <a:pt x="212" y="8"/>
                    </a:lnTo>
                    <a:lnTo>
                      <a:pt x="216" y="8"/>
                    </a:lnTo>
                    <a:lnTo>
                      <a:pt x="218" y="6"/>
                    </a:lnTo>
                    <a:lnTo>
                      <a:pt x="220" y="8"/>
                    </a:lnTo>
                    <a:lnTo>
                      <a:pt x="224" y="8"/>
                    </a:lnTo>
                    <a:lnTo>
                      <a:pt x="226" y="6"/>
                    </a:lnTo>
                    <a:lnTo>
                      <a:pt x="230" y="8"/>
                    </a:lnTo>
                    <a:lnTo>
                      <a:pt x="228" y="4"/>
                    </a:lnTo>
                    <a:lnTo>
                      <a:pt x="230" y="6"/>
                    </a:lnTo>
                    <a:lnTo>
                      <a:pt x="234" y="4"/>
                    </a:lnTo>
                    <a:lnTo>
                      <a:pt x="234" y="2"/>
                    </a:lnTo>
                    <a:lnTo>
                      <a:pt x="236" y="2"/>
                    </a:lnTo>
                    <a:lnTo>
                      <a:pt x="222" y="0"/>
                    </a:lnTo>
                    <a:lnTo>
                      <a:pt x="200" y="2"/>
                    </a:lnTo>
                    <a:lnTo>
                      <a:pt x="180" y="6"/>
                    </a:lnTo>
                    <a:lnTo>
                      <a:pt x="158" y="10"/>
                    </a:lnTo>
                    <a:lnTo>
                      <a:pt x="138" y="18"/>
                    </a:lnTo>
                    <a:lnTo>
                      <a:pt x="120" y="26"/>
                    </a:lnTo>
                    <a:lnTo>
                      <a:pt x="102" y="36"/>
                    </a:lnTo>
                    <a:lnTo>
                      <a:pt x="86" y="48"/>
                    </a:lnTo>
                    <a:lnTo>
                      <a:pt x="70" y="62"/>
                    </a:lnTo>
                    <a:lnTo>
                      <a:pt x="72" y="62"/>
                    </a:lnTo>
                    <a:lnTo>
                      <a:pt x="70" y="68"/>
                    </a:lnTo>
                    <a:lnTo>
                      <a:pt x="68" y="66"/>
                    </a:lnTo>
                    <a:lnTo>
                      <a:pt x="68" y="68"/>
                    </a:lnTo>
                    <a:lnTo>
                      <a:pt x="66" y="68"/>
                    </a:lnTo>
                    <a:lnTo>
                      <a:pt x="64" y="70"/>
                    </a:lnTo>
                    <a:lnTo>
                      <a:pt x="60" y="74"/>
                    </a:lnTo>
                    <a:lnTo>
                      <a:pt x="56" y="78"/>
                    </a:lnTo>
                    <a:lnTo>
                      <a:pt x="56" y="76"/>
                    </a:lnTo>
                    <a:lnTo>
                      <a:pt x="44" y="90"/>
                    </a:lnTo>
                    <a:lnTo>
                      <a:pt x="34" y="106"/>
                    </a:lnTo>
                    <a:lnTo>
                      <a:pt x="24" y="122"/>
                    </a:lnTo>
                    <a:lnTo>
                      <a:pt x="18" y="138"/>
                    </a:lnTo>
                    <a:lnTo>
                      <a:pt x="10" y="156"/>
                    </a:lnTo>
                    <a:lnTo>
                      <a:pt x="6" y="174"/>
                    </a:lnTo>
                    <a:lnTo>
                      <a:pt x="2" y="192"/>
                    </a:lnTo>
                    <a:lnTo>
                      <a:pt x="0" y="212"/>
                    </a:lnTo>
                    <a:lnTo>
                      <a:pt x="2" y="210"/>
                    </a:lnTo>
                    <a:lnTo>
                      <a:pt x="4" y="206"/>
                    </a:lnTo>
                    <a:lnTo>
                      <a:pt x="2" y="200"/>
                    </a:lnTo>
                    <a:lnTo>
                      <a:pt x="4" y="198"/>
                    </a:lnTo>
                    <a:lnTo>
                      <a:pt x="6" y="200"/>
                    </a:lnTo>
                    <a:lnTo>
                      <a:pt x="6" y="198"/>
                    </a:lnTo>
                    <a:lnTo>
                      <a:pt x="6" y="196"/>
                    </a:lnTo>
                    <a:lnTo>
                      <a:pt x="6" y="194"/>
                    </a:lnTo>
                    <a:lnTo>
                      <a:pt x="4" y="188"/>
                    </a:lnTo>
                    <a:lnTo>
                      <a:pt x="4" y="186"/>
                    </a:lnTo>
                    <a:lnTo>
                      <a:pt x="6" y="184"/>
                    </a:lnTo>
                    <a:lnTo>
                      <a:pt x="6" y="186"/>
                    </a:lnTo>
                    <a:lnTo>
                      <a:pt x="12" y="186"/>
                    </a:lnTo>
                    <a:lnTo>
                      <a:pt x="14" y="182"/>
                    </a:lnTo>
                    <a:lnTo>
                      <a:pt x="14" y="180"/>
                    </a:lnTo>
                    <a:lnTo>
                      <a:pt x="12" y="178"/>
                    </a:lnTo>
                    <a:lnTo>
                      <a:pt x="16" y="176"/>
                    </a:lnTo>
                    <a:lnTo>
                      <a:pt x="14" y="178"/>
                    </a:lnTo>
                    <a:lnTo>
                      <a:pt x="16" y="180"/>
                    </a:lnTo>
                    <a:lnTo>
                      <a:pt x="18" y="178"/>
                    </a:lnTo>
                    <a:lnTo>
                      <a:pt x="20" y="176"/>
                    </a:lnTo>
                    <a:lnTo>
                      <a:pt x="22" y="174"/>
                    </a:lnTo>
                    <a:lnTo>
                      <a:pt x="22" y="168"/>
                    </a:lnTo>
                    <a:lnTo>
                      <a:pt x="24" y="168"/>
                    </a:lnTo>
                    <a:lnTo>
                      <a:pt x="22" y="170"/>
                    </a:lnTo>
                    <a:lnTo>
                      <a:pt x="22" y="172"/>
                    </a:lnTo>
                    <a:lnTo>
                      <a:pt x="22" y="174"/>
                    </a:lnTo>
                    <a:lnTo>
                      <a:pt x="22" y="178"/>
                    </a:lnTo>
                    <a:lnTo>
                      <a:pt x="20" y="182"/>
                    </a:lnTo>
                    <a:lnTo>
                      <a:pt x="22" y="184"/>
                    </a:lnTo>
                    <a:lnTo>
                      <a:pt x="20" y="184"/>
                    </a:lnTo>
                    <a:lnTo>
                      <a:pt x="22" y="188"/>
                    </a:lnTo>
                    <a:lnTo>
                      <a:pt x="20" y="194"/>
                    </a:lnTo>
                    <a:lnTo>
                      <a:pt x="18" y="200"/>
                    </a:lnTo>
                    <a:lnTo>
                      <a:pt x="18" y="202"/>
                    </a:lnTo>
                    <a:lnTo>
                      <a:pt x="18" y="204"/>
                    </a:lnTo>
                    <a:lnTo>
                      <a:pt x="18" y="206"/>
                    </a:lnTo>
                    <a:lnTo>
                      <a:pt x="16" y="208"/>
                    </a:lnTo>
                    <a:lnTo>
                      <a:pt x="14" y="210"/>
                    </a:lnTo>
                    <a:lnTo>
                      <a:pt x="12" y="212"/>
                    </a:lnTo>
                    <a:lnTo>
                      <a:pt x="12" y="214"/>
                    </a:lnTo>
                    <a:lnTo>
                      <a:pt x="10" y="216"/>
                    </a:lnTo>
                    <a:lnTo>
                      <a:pt x="12" y="216"/>
                    </a:lnTo>
                    <a:lnTo>
                      <a:pt x="12" y="218"/>
                    </a:lnTo>
                    <a:lnTo>
                      <a:pt x="12" y="222"/>
                    </a:lnTo>
                    <a:lnTo>
                      <a:pt x="10" y="224"/>
                    </a:lnTo>
                    <a:lnTo>
                      <a:pt x="8" y="226"/>
                    </a:lnTo>
                    <a:lnTo>
                      <a:pt x="10" y="230"/>
                    </a:lnTo>
                    <a:lnTo>
                      <a:pt x="10" y="234"/>
                    </a:lnTo>
                    <a:lnTo>
                      <a:pt x="8" y="240"/>
                    </a:lnTo>
                    <a:lnTo>
                      <a:pt x="12" y="248"/>
                    </a:lnTo>
                    <a:lnTo>
                      <a:pt x="10" y="252"/>
                    </a:lnTo>
                    <a:lnTo>
                      <a:pt x="10" y="260"/>
                    </a:lnTo>
                    <a:lnTo>
                      <a:pt x="12" y="264"/>
                    </a:lnTo>
                    <a:lnTo>
                      <a:pt x="14" y="270"/>
                    </a:lnTo>
                    <a:lnTo>
                      <a:pt x="14" y="278"/>
                    </a:lnTo>
                    <a:lnTo>
                      <a:pt x="16" y="282"/>
                    </a:lnTo>
                    <a:lnTo>
                      <a:pt x="18" y="282"/>
                    </a:lnTo>
                    <a:lnTo>
                      <a:pt x="16" y="286"/>
                    </a:lnTo>
                    <a:lnTo>
                      <a:pt x="20" y="288"/>
                    </a:lnTo>
                    <a:lnTo>
                      <a:pt x="18" y="292"/>
                    </a:lnTo>
                    <a:lnTo>
                      <a:pt x="22" y="294"/>
                    </a:lnTo>
                    <a:lnTo>
                      <a:pt x="22" y="298"/>
                    </a:lnTo>
                    <a:lnTo>
                      <a:pt x="24" y="302"/>
                    </a:lnTo>
                    <a:lnTo>
                      <a:pt x="26" y="306"/>
                    </a:lnTo>
                    <a:lnTo>
                      <a:pt x="26" y="308"/>
                    </a:lnTo>
                    <a:lnTo>
                      <a:pt x="26" y="310"/>
                    </a:lnTo>
                    <a:lnTo>
                      <a:pt x="28" y="312"/>
                    </a:lnTo>
                    <a:lnTo>
                      <a:pt x="30" y="316"/>
                    </a:lnTo>
                    <a:lnTo>
                      <a:pt x="34" y="318"/>
                    </a:lnTo>
                    <a:lnTo>
                      <a:pt x="34" y="320"/>
                    </a:lnTo>
                    <a:lnTo>
                      <a:pt x="38" y="322"/>
                    </a:lnTo>
                    <a:lnTo>
                      <a:pt x="40" y="326"/>
                    </a:lnTo>
                    <a:lnTo>
                      <a:pt x="42" y="326"/>
                    </a:lnTo>
                    <a:lnTo>
                      <a:pt x="44" y="330"/>
                    </a:lnTo>
                    <a:lnTo>
                      <a:pt x="46" y="330"/>
                    </a:lnTo>
                    <a:lnTo>
                      <a:pt x="48" y="332"/>
                    </a:lnTo>
                    <a:lnTo>
                      <a:pt x="50" y="334"/>
                    </a:lnTo>
                    <a:lnTo>
                      <a:pt x="54" y="336"/>
                    </a:lnTo>
                    <a:lnTo>
                      <a:pt x="56" y="340"/>
                    </a:lnTo>
                    <a:lnTo>
                      <a:pt x="60" y="340"/>
                    </a:lnTo>
                    <a:lnTo>
                      <a:pt x="62" y="344"/>
                    </a:lnTo>
                    <a:lnTo>
                      <a:pt x="62" y="346"/>
                    </a:lnTo>
                    <a:lnTo>
                      <a:pt x="64" y="346"/>
                    </a:lnTo>
                    <a:lnTo>
                      <a:pt x="64" y="344"/>
                    </a:lnTo>
                    <a:lnTo>
                      <a:pt x="66" y="344"/>
                    </a:lnTo>
                    <a:lnTo>
                      <a:pt x="68" y="344"/>
                    </a:lnTo>
                    <a:lnTo>
                      <a:pt x="70" y="344"/>
                    </a:lnTo>
                    <a:lnTo>
                      <a:pt x="72" y="344"/>
                    </a:lnTo>
                    <a:lnTo>
                      <a:pt x="68" y="342"/>
                    </a:lnTo>
                    <a:lnTo>
                      <a:pt x="66" y="342"/>
                    </a:lnTo>
                    <a:lnTo>
                      <a:pt x="62" y="340"/>
                    </a:lnTo>
                    <a:lnTo>
                      <a:pt x="60" y="338"/>
                    </a:lnTo>
                    <a:lnTo>
                      <a:pt x="56" y="338"/>
                    </a:lnTo>
                    <a:lnTo>
                      <a:pt x="54" y="334"/>
                    </a:lnTo>
                    <a:lnTo>
                      <a:pt x="48" y="330"/>
                    </a:lnTo>
                    <a:lnTo>
                      <a:pt x="46" y="330"/>
                    </a:lnTo>
                    <a:lnTo>
                      <a:pt x="46" y="326"/>
                    </a:lnTo>
                    <a:lnTo>
                      <a:pt x="44" y="326"/>
                    </a:lnTo>
                    <a:lnTo>
                      <a:pt x="42" y="326"/>
                    </a:lnTo>
                    <a:lnTo>
                      <a:pt x="40" y="324"/>
                    </a:lnTo>
                    <a:lnTo>
                      <a:pt x="40" y="322"/>
                    </a:lnTo>
                    <a:lnTo>
                      <a:pt x="40" y="320"/>
                    </a:lnTo>
                    <a:lnTo>
                      <a:pt x="38" y="320"/>
                    </a:lnTo>
                    <a:lnTo>
                      <a:pt x="36" y="320"/>
                    </a:lnTo>
                    <a:lnTo>
                      <a:pt x="36" y="318"/>
                    </a:lnTo>
                    <a:lnTo>
                      <a:pt x="34" y="318"/>
                    </a:lnTo>
                    <a:lnTo>
                      <a:pt x="34" y="316"/>
                    </a:lnTo>
                    <a:lnTo>
                      <a:pt x="34" y="314"/>
                    </a:lnTo>
                    <a:lnTo>
                      <a:pt x="32" y="312"/>
                    </a:lnTo>
                    <a:lnTo>
                      <a:pt x="30" y="310"/>
                    </a:lnTo>
                    <a:lnTo>
                      <a:pt x="28" y="306"/>
                    </a:lnTo>
                    <a:lnTo>
                      <a:pt x="28" y="304"/>
                    </a:lnTo>
                    <a:lnTo>
                      <a:pt x="30" y="302"/>
                    </a:lnTo>
                    <a:lnTo>
                      <a:pt x="30" y="300"/>
                    </a:lnTo>
                    <a:lnTo>
                      <a:pt x="30" y="298"/>
                    </a:lnTo>
                    <a:lnTo>
                      <a:pt x="28" y="298"/>
                    </a:lnTo>
                    <a:lnTo>
                      <a:pt x="26" y="294"/>
                    </a:lnTo>
                    <a:lnTo>
                      <a:pt x="24" y="292"/>
                    </a:lnTo>
                    <a:lnTo>
                      <a:pt x="24" y="288"/>
                    </a:lnTo>
                    <a:lnTo>
                      <a:pt x="24" y="286"/>
                    </a:lnTo>
                    <a:lnTo>
                      <a:pt x="22" y="280"/>
                    </a:lnTo>
                    <a:lnTo>
                      <a:pt x="24" y="276"/>
                    </a:lnTo>
                    <a:lnTo>
                      <a:pt x="22" y="274"/>
                    </a:lnTo>
                    <a:lnTo>
                      <a:pt x="22" y="270"/>
                    </a:lnTo>
                    <a:lnTo>
                      <a:pt x="22" y="264"/>
                    </a:lnTo>
                    <a:lnTo>
                      <a:pt x="20" y="260"/>
                    </a:lnTo>
                    <a:lnTo>
                      <a:pt x="22" y="256"/>
                    </a:lnTo>
                    <a:lnTo>
                      <a:pt x="20" y="252"/>
                    </a:lnTo>
                    <a:lnTo>
                      <a:pt x="20" y="248"/>
                    </a:lnTo>
                    <a:lnTo>
                      <a:pt x="18" y="244"/>
                    </a:lnTo>
                    <a:lnTo>
                      <a:pt x="18" y="242"/>
                    </a:lnTo>
                    <a:lnTo>
                      <a:pt x="18" y="240"/>
                    </a:lnTo>
                    <a:lnTo>
                      <a:pt x="18" y="238"/>
                    </a:lnTo>
                    <a:lnTo>
                      <a:pt x="18" y="234"/>
                    </a:lnTo>
                    <a:lnTo>
                      <a:pt x="18" y="232"/>
                    </a:lnTo>
                    <a:lnTo>
                      <a:pt x="22" y="232"/>
                    </a:lnTo>
                    <a:lnTo>
                      <a:pt x="24" y="234"/>
                    </a:lnTo>
                    <a:lnTo>
                      <a:pt x="24" y="238"/>
                    </a:lnTo>
                    <a:lnTo>
                      <a:pt x="22" y="240"/>
                    </a:lnTo>
                    <a:lnTo>
                      <a:pt x="24" y="242"/>
                    </a:lnTo>
                    <a:lnTo>
                      <a:pt x="26" y="244"/>
                    </a:lnTo>
                    <a:lnTo>
                      <a:pt x="24" y="246"/>
                    </a:lnTo>
                    <a:lnTo>
                      <a:pt x="24" y="248"/>
                    </a:lnTo>
                    <a:lnTo>
                      <a:pt x="24" y="252"/>
                    </a:lnTo>
                    <a:lnTo>
                      <a:pt x="24" y="254"/>
                    </a:lnTo>
                    <a:lnTo>
                      <a:pt x="26" y="256"/>
                    </a:lnTo>
                    <a:lnTo>
                      <a:pt x="28" y="256"/>
                    </a:lnTo>
                    <a:lnTo>
                      <a:pt x="30" y="252"/>
                    </a:lnTo>
                    <a:lnTo>
                      <a:pt x="36" y="252"/>
                    </a:lnTo>
                    <a:lnTo>
                      <a:pt x="34" y="246"/>
                    </a:lnTo>
                    <a:lnTo>
                      <a:pt x="36" y="246"/>
                    </a:lnTo>
                    <a:lnTo>
                      <a:pt x="38" y="240"/>
                    </a:lnTo>
                    <a:lnTo>
                      <a:pt x="34" y="238"/>
                    </a:lnTo>
                    <a:lnTo>
                      <a:pt x="36" y="232"/>
                    </a:lnTo>
                    <a:lnTo>
                      <a:pt x="34" y="230"/>
                    </a:lnTo>
                    <a:lnTo>
                      <a:pt x="34" y="224"/>
                    </a:lnTo>
                    <a:lnTo>
                      <a:pt x="34" y="218"/>
                    </a:lnTo>
                    <a:lnTo>
                      <a:pt x="36" y="218"/>
                    </a:lnTo>
                    <a:lnTo>
                      <a:pt x="36" y="214"/>
                    </a:lnTo>
                    <a:lnTo>
                      <a:pt x="40" y="212"/>
                    </a:lnTo>
                    <a:lnTo>
                      <a:pt x="42" y="216"/>
                    </a:lnTo>
                    <a:lnTo>
                      <a:pt x="44" y="218"/>
                    </a:lnTo>
                    <a:lnTo>
                      <a:pt x="42" y="224"/>
                    </a:lnTo>
                    <a:lnTo>
                      <a:pt x="40" y="226"/>
                    </a:lnTo>
                    <a:lnTo>
                      <a:pt x="38" y="226"/>
                    </a:lnTo>
                    <a:lnTo>
                      <a:pt x="40" y="226"/>
                    </a:lnTo>
                    <a:lnTo>
                      <a:pt x="40" y="230"/>
                    </a:lnTo>
                    <a:lnTo>
                      <a:pt x="42" y="230"/>
                    </a:lnTo>
                    <a:lnTo>
                      <a:pt x="44" y="226"/>
                    </a:lnTo>
                    <a:lnTo>
                      <a:pt x="46" y="226"/>
                    </a:lnTo>
                    <a:lnTo>
                      <a:pt x="46" y="220"/>
                    </a:lnTo>
                    <a:lnTo>
                      <a:pt x="50" y="220"/>
                    </a:lnTo>
                    <a:lnTo>
                      <a:pt x="52" y="218"/>
                    </a:lnTo>
                    <a:lnTo>
                      <a:pt x="54" y="220"/>
                    </a:lnTo>
                    <a:lnTo>
                      <a:pt x="58" y="222"/>
                    </a:lnTo>
                    <a:lnTo>
                      <a:pt x="64" y="222"/>
                    </a:lnTo>
                    <a:lnTo>
                      <a:pt x="72" y="218"/>
                    </a:lnTo>
                    <a:lnTo>
                      <a:pt x="74" y="216"/>
                    </a:lnTo>
                    <a:lnTo>
                      <a:pt x="76" y="212"/>
                    </a:lnTo>
                    <a:lnTo>
                      <a:pt x="82" y="212"/>
                    </a:lnTo>
                    <a:lnTo>
                      <a:pt x="84" y="206"/>
                    </a:lnTo>
                    <a:lnTo>
                      <a:pt x="84" y="204"/>
                    </a:lnTo>
                    <a:lnTo>
                      <a:pt x="82" y="202"/>
                    </a:lnTo>
                    <a:lnTo>
                      <a:pt x="84" y="202"/>
                    </a:lnTo>
                    <a:lnTo>
                      <a:pt x="84" y="200"/>
                    </a:lnTo>
                    <a:lnTo>
                      <a:pt x="82" y="196"/>
                    </a:lnTo>
                    <a:lnTo>
                      <a:pt x="84" y="196"/>
                    </a:lnTo>
                    <a:lnTo>
                      <a:pt x="86" y="196"/>
                    </a:lnTo>
                    <a:lnTo>
                      <a:pt x="88" y="196"/>
                    </a:lnTo>
                    <a:lnTo>
                      <a:pt x="88" y="194"/>
                    </a:lnTo>
                    <a:lnTo>
                      <a:pt x="86" y="194"/>
                    </a:lnTo>
                    <a:lnTo>
                      <a:pt x="86" y="190"/>
                    </a:lnTo>
                    <a:lnTo>
                      <a:pt x="84" y="190"/>
                    </a:lnTo>
                    <a:lnTo>
                      <a:pt x="86" y="188"/>
                    </a:lnTo>
                    <a:lnTo>
                      <a:pt x="88" y="186"/>
                    </a:lnTo>
                    <a:lnTo>
                      <a:pt x="86" y="186"/>
                    </a:lnTo>
                    <a:lnTo>
                      <a:pt x="86" y="184"/>
                    </a:lnTo>
                    <a:lnTo>
                      <a:pt x="84" y="184"/>
                    </a:lnTo>
                    <a:lnTo>
                      <a:pt x="84" y="182"/>
                    </a:lnTo>
                    <a:lnTo>
                      <a:pt x="88" y="182"/>
                    </a:lnTo>
                    <a:lnTo>
                      <a:pt x="88" y="180"/>
                    </a:lnTo>
                    <a:lnTo>
                      <a:pt x="90" y="178"/>
                    </a:lnTo>
                    <a:lnTo>
                      <a:pt x="92" y="178"/>
                    </a:lnTo>
                    <a:lnTo>
                      <a:pt x="94" y="178"/>
                    </a:lnTo>
                    <a:lnTo>
                      <a:pt x="96" y="178"/>
                    </a:lnTo>
                    <a:lnTo>
                      <a:pt x="96" y="176"/>
                    </a:lnTo>
                    <a:lnTo>
                      <a:pt x="92" y="174"/>
                    </a:lnTo>
                    <a:lnTo>
                      <a:pt x="90" y="174"/>
                    </a:lnTo>
                    <a:lnTo>
                      <a:pt x="88" y="172"/>
                    </a:lnTo>
                    <a:lnTo>
                      <a:pt x="88" y="168"/>
                    </a:lnTo>
                    <a:lnTo>
                      <a:pt x="88" y="166"/>
                    </a:lnTo>
                    <a:lnTo>
                      <a:pt x="88" y="164"/>
                    </a:lnTo>
                    <a:lnTo>
                      <a:pt x="90" y="164"/>
                    </a:lnTo>
                    <a:lnTo>
                      <a:pt x="94" y="166"/>
                    </a:lnTo>
                    <a:lnTo>
                      <a:pt x="96" y="164"/>
                    </a:lnTo>
                    <a:lnTo>
                      <a:pt x="98" y="162"/>
                    </a:lnTo>
                    <a:lnTo>
                      <a:pt x="100" y="160"/>
                    </a:lnTo>
                    <a:lnTo>
                      <a:pt x="102" y="160"/>
                    </a:lnTo>
                    <a:lnTo>
                      <a:pt x="104" y="160"/>
                    </a:lnTo>
                    <a:lnTo>
                      <a:pt x="104" y="162"/>
                    </a:lnTo>
                    <a:lnTo>
                      <a:pt x="102" y="164"/>
                    </a:lnTo>
                    <a:lnTo>
                      <a:pt x="98" y="166"/>
                    </a:lnTo>
                    <a:lnTo>
                      <a:pt x="96" y="172"/>
                    </a:lnTo>
                    <a:lnTo>
                      <a:pt x="98" y="170"/>
                    </a:lnTo>
                    <a:lnTo>
                      <a:pt x="102" y="168"/>
                    </a:lnTo>
                    <a:lnTo>
                      <a:pt x="108" y="170"/>
                    </a:lnTo>
                    <a:lnTo>
                      <a:pt x="110" y="172"/>
                    </a:lnTo>
                    <a:lnTo>
                      <a:pt x="108" y="172"/>
                    </a:lnTo>
                    <a:lnTo>
                      <a:pt x="108" y="174"/>
                    </a:lnTo>
                    <a:lnTo>
                      <a:pt x="106" y="176"/>
                    </a:lnTo>
                    <a:lnTo>
                      <a:pt x="104" y="178"/>
                    </a:lnTo>
                    <a:lnTo>
                      <a:pt x="106" y="178"/>
                    </a:lnTo>
                    <a:lnTo>
                      <a:pt x="108" y="178"/>
                    </a:lnTo>
                    <a:lnTo>
                      <a:pt x="108" y="182"/>
                    </a:lnTo>
                    <a:lnTo>
                      <a:pt x="106" y="186"/>
                    </a:lnTo>
                    <a:lnTo>
                      <a:pt x="104" y="188"/>
                    </a:lnTo>
                    <a:lnTo>
                      <a:pt x="102" y="190"/>
                    </a:lnTo>
                    <a:lnTo>
                      <a:pt x="102" y="192"/>
                    </a:lnTo>
                    <a:lnTo>
                      <a:pt x="104" y="192"/>
                    </a:lnTo>
                    <a:lnTo>
                      <a:pt x="106" y="192"/>
                    </a:lnTo>
                    <a:lnTo>
                      <a:pt x="108" y="192"/>
                    </a:lnTo>
                    <a:lnTo>
                      <a:pt x="108" y="194"/>
                    </a:lnTo>
                    <a:lnTo>
                      <a:pt x="110" y="194"/>
                    </a:lnTo>
                    <a:lnTo>
                      <a:pt x="110" y="196"/>
                    </a:lnTo>
                    <a:lnTo>
                      <a:pt x="112" y="194"/>
                    </a:lnTo>
                    <a:lnTo>
                      <a:pt x="112" y="192"/>
                    </a:lnTo>
                    <a:lnTo>
                      <a:pt x="112" y="190"/>
                    </a:lnTo>
                    <a:lnTo>
                      <a:pt x="112" y="188"/>
                    </a:lnTo>
                    <a:lnTo>
                      <a:pt x="114" y="188"/>
                    </a:lnTo>
                    <a:lnTo>
                      <a:pt x="114" y="186"/>
                    </a:lnTo>
                    <a:lnTo>
                      <a:pt x="112" y="184"/>
                    </a:lnTo>
                    <a:lnTo>
                      <a:pt x="112" y="182"/>
                    </a:lnTo>
                    <a:lnTo>
                      <a:pt x="116" y="180"/>
                    </a:lnTo>
                    <a:lnTo>
                      <a:pt x="114" y="176"/>
                    </a:lnTo>
                    <a:lnTo>
                      <a:pt x="112" y="176"/>
                    </a:lnTo>
                    <a:lnTo>
                      <a:pt x="114" y="172"/>
                    </a:lnTo>
                    <a:lnTo>
                      <a:pt x="114" y="166"/>
                    </a:lnTo>
                    <a:lnTo>
                      <a:pt x="118" y="166"/>
                    </a:lnTo>
                    <a:lnTo>
                      <a:pt x="120" y="164"/>
                    </a:lnTo>
                    <a:lnTo>
                      <a:pt x="122" y="168"/>
                    </a:lnTo>
                    <a:lnTo>
                      <a:pt x="126" y="168"/>
                    </a:lnTo>
                    <a:lnTo>
                      <a:pt x="130" y="166"/>
                    </a:lnTo>
                    <a:lnTo>
                      <a:pt x="134" y="164"/>
                    </a:lnTo>
                    <a:lnTo>
                      <a:pt x="140" y="160"/>
                    </a:lnTo>
                    <a:lnTo>
                      <a:pt x="142" y="156"/>
                    </a:lnTo>
                    <a:lnTo>
                      <a:pt x="142" y="154"/>
                    </a:lnTo>
                    <a:lnTo>
                      <a:pt x="144" y="154"/>
                    </a:lnTo>
                    <a:lnTo>
                      <a:pt x="144" y="152"/>
                    </a:lnTo>
                    <a:lnTo>
                      <a:pt x="146" y="152"/>
                    </a:lnTo>
                    <a:lnTo>
                      <a:pt x="146" y="150"/>
                    </a:lnTo>
                    <a:lnTo>
                      <a:pt x="146" y="148"/>
                    </a:lnTo>
                    <a:lnTo>
                      <a:pt x="144" y="148"/>
                    </a:lnTo>
                    <a:lnTo>
                      <a:pt x="146" y="144"/>
                    </a:lnTo>
                    <a:lnTo>
                      <a:pt x="144" y="146"/>
                    </a:lnTo>
                    <a:lnTo>
                      <a:pt x="144" y="144"/>
                    </a:lnTo>
                    <a:lnTo>
                      <a:pt x="144" y="142"/>
                    </a:lnTo>
                    <a:lnTo>
                      <a:pt x="142" y="142"/>
                    </a:lnTo>
                    <a:lnTo>
                      <a:pt x="138" y="142"/>
                    </a:lnTo>
                    <a:lnTo>
                      <a:pt x="136" y="142"/>
                    </a:lnTo>
                    <a:lnTo>
                      <a:pt x="134" y="144"/>
                    </a:lnTo>
                    <a:lnTo>
                      <a:pt x="132" y="148"/>
                    </a:lnTo>
                    <a:lnTo>
                      <a:pt x="126" y="146"/>
                    </a:lnTo>
                    <a:lnTo>
                      <a:pt x="124" y="144"/>
                    </a:lnTo>
                    <a:lnTo>
                      <a:pt x="130" y="146"/>
                    </a:lnTo>
                    <a:lnTo>
                      <a:pt x="134" y="142"/>
                    </a:lnTo>
                    <a:lnTo>
                      <a:pt x="136" y="140"/>
                    </a:lnTo>
                    <a:lnTo>
                      <a:pt x="142" y="140"/>
                    </a:lnTo>
                    <a:lnTo>
                      <a:pt x="144" y="136"/>
                    </a:lnTo>
                    <a:lnTo>
                      <a:pt x="144" y="134"/>
                    </a:lnTo>
                    <a:lnTo>
                      <a:pt x="146" y="132"/>
                    </a:lnTo>
                    <a:lnTo>
                      <a:pt x="144" y="130"/>
                    </a:lnTo>
                    <a:lnTo>
                      <a:pt x="144" y="128"/>
                    </a:lnTo>
                    <a:lnTo>
                      <a:pt x="144" y="126"/>
                    </a:lnTo>
                    <a:lnTo>
                      <a:pt x="142" y="126"/>
                    </a:lnTo>
                    <a:lnTo>
                      <a:pt x="144" y="124"/>
                    </a:lnTo>
                    <a:lnTo>
                      <a:pt x="146" y="124"/>
                    </a:lnTo>
                    <a:lnTo>
                      <a:pt x="148" y="124"/>
                    </a:lnTo>
                    <a:lnTo>
                      <a:pt x="150" y="124"/>
                    </a:lnTo>
                    <a:lnTo>
                      <a:pt x="152" y="122"/>
                    </a:lnTo>
                    <a:lnTo>
                      <a:pt x="152" y="120"/>
                    </a:lnTo>
                    <a:lnTo>
                      <a:pt x="154" y="120"/>
                    </a:lnTo>
                    <a:lnTo>
                      <a:pt x="156" y="118"/>
                    </a:lnTo>
                    <a:lnTo>
                      <a:pt x="160" y="116"/>
                    </a:lnTo>
                    <a:lnTo>
                      <a:pt x="162" y="116"/>
                    </a:lnTo>
                    <a:lnTo>
                      <a:pt x="164" y="116"/>
                    </a:lnTo>
                    <a:lnTo>
                      <a:pt x="166" y="116"/>
                    </a:lnTo>
                    <a:lnTo>
                      <a:pt x="170" y="120"/>
                    </a:lnTo>
                    <a:lnTo>
                      <a:pt x="172" y="116"/>
                    </a:lnTo>
                    <a:lnTo>
                      <a:pt x="174" y="112"/>
                    </a:lnTo>
                    <a:lnTo>
                      <a:pt x="176" y="112"/>
                    </a:lnTo>
                    <a:lnTo>
                      <a:pt x="180" y="114"/>
                    </a:lnTo>
                    <a:lnTo>
                      <a:pt x="184" y="112"/>
                    </a:lnTo>
                    <a:lnTo>
                      <a:pt x="184" y="116"/>
                    </a:lnTo>
                    <a:lnTo>
                      <a:pt x="176" y="120"/>
                    </a:lnTo>
                    <a:lnTo>
                      <a:pt x="172" y="124"/>
                    </a:lnTo>
                    <a:lnTo>
                      <a:pt x="172" y="126"/>
                    </a:lnTo>
                    <a:lnTo>
                      <a:pt x="172" y="128"/>
                    </a:lnTo>
                    <a:lnTo>
                      <a:pt x="172" y="130"/>
                    </a:lnTo>
                    <a:lnTo>
                      <a:pt x="170" y="130"/>
                    </a:lnTo>
                    <a:lnTo>
                      <a:pt x="170" y="132"/>
                    </a:lnTo>
                    <a:lnTo>
                      <a:pt x="170" y="134"/>
                    </a:lnTo>
                    <a:lnTo>
                      <a:pt x="172" y="134"/>
                    </a:lnTo>
                    <a:lnTo>
                      <a:pt x="172" y="136"/>
                    </a:lnTo>
                    <a:lnTo>
                      <a:pt x="172" y="140"/>
                    </a:lnTo>
                    <a:lnTo>
                      <a:pt x="172" y="142"/>
                    </a:lnTo>
                    <a:lnTo>
                      <a:pt x="168" y="146"/>
                    </a:lnTo>
                    <a:lnTo>
                      <a:pt x="168" y="148"/>
                    </a:lnTo>
                    <a:lnTo>
                      <a:pt x="168" y="152"/>
                    </a:lnTo>
                    <a:lnTo>
                      <a:pt x="168" y="150"/>
                    </a:lnTo>
                    <a:lnTo>
                      <a:pt x="170" y="150"/>
                    </a:lnTo>
                    <a:lnTo>
                      <a:pt x="170" y="148"/>
                    </a:lnTo>
                    <a:lnTo>
                      <a:pt x="170" y="146"/>
                    </a:lnTo>
                    <a:lnTo>
                      <a:pt x="172" y="146"/>
                    </a:lnTo>
                    <a:lnTo>
                      <a:pt x="172" y="144"/>
                    </a:lnTo>
                    <a:lnTo>
                      <a:pt x="174" y="144"/>
                    </a:lnTo>
                    <a:lnTo>
                      <a:pt x="174" y="142"/>
                    </a:lnTo>
                    <a:lnTo>
                      <a:pt x="176" y="142"/>
                    </a:lnTo>
                    <a:lnTo>
                      <a:pt x="178" y="142"/>
                    </a:lnTo>
                    <a:lnTo>
                      <a:pt x="178" y="136"/>
                    </a:lnTo>
                    <a:lnTo>
                      <a:pt x="182" y="134"/>
                    </a:lnTo>
                    <a:lnTo>
                      <a:pt x="184" y="132"/>
                    </a:lnTo>
                    <a:lnTo>
                      <a:pt x="184" y="134"/>
                    </a:lnTo>
                    <a:lnTo>
                      <a:pt x="186" y="134"/>
                    </a:lnTo>
                    <a:lnTo>
                      <a:pt x="188" y="134"/>
                    </a:lnTo>
                    <a:lnTo>
                      <a:pt x="188" y="132"/>
                    </a:lnTo>
                    <a:lnTo>
                      <a:pt x="188" y="130"/>
                    </a:lnTo>
                    <a:lnTo>
                      <a:pt x="188" y="128"/>
                    </a:lnTo>
                    <a:lnTo>
                      <a:pt x="188" y="126"/>
                    </a:lnTo>
                    <a:lnTo>
                      <a:pt x="192" y="126"/>
                    </a:lnTo>
                    <a:lnTo>
                      <a:pt x="188" y="122"/>
                    </a:lnTo>
                    <a:lnTo>
                      <a:pt x="192" y="118"/>
                    </a:lnTo>
                    <a:lnTo>
                      <a:pt x="192" y="114"/>
                    </a:lnTo>
                    <a:lnTo>
                      <a:pt x="194" y="112"/>
                    </a:lnTo>
                    <a:lnTo>
                      <a:pt x="194" y="110"/>
                    </a:lnTo>
                    <a:lnTo>
                      <a:pt x="190" y="106"/>
                    </a:lnTo>
                    <a:lnTo>
                      <a:pt x="188" y="102"/>
                    </a:lnTo>
                    <a:lnTo>
                      <a:pt x="192" y="100"/>
                    </a:lnTo>
                    <a:lnTo>
                      <a:pt x="194" y="100"/>
                    </a:lnTo>
                    <a:lnTo>
                      <a:pt x="196" y="100"/>
                    </a:lnTo>
                    <a:lnTo>
                      <a:pt x="196" y="104"/>
                    </a:lnTo>
                    <a:lnTo>
                      <a:pt x="198" y="104"/>
                    </a:lnTo>
                    <a:lnTo>
                      <a:pt x="200" y="102"/>
                    </a:lnTo>
                    <a:lnTo>
                      <a:pt x="198" y="98"/>
                    </a:lnTo>
                    <a:lnTo>
                      <a:pt x="194" y="96"/>
                    </a:lnTo>
                    <a:lnTo>
                      <a:pt x="196" y="92"/>
                    </a:lnTo>
                    <a:lnTo>
                      <a:pt x="200" y="96"/>
                    </a:lnTo>
                    <a:close/>
                    <a:moveTo>
                      <a:pt x="78" y="222"/>
                    </a:moveTo>
                    <a:lnTo>
                      <a:pt x="76" y="222"/>
                    </a:lnTo>
                    <a:lnTo>
                      <a:pt x="74" y="222"/>
                    </a:lnTo>
                    <a:lnTo>
                      <a:pt x="72" y="224"/>
                    </a:lnTo>
                    <a:lnTo>
                      <a:pt x="72" y="226"/>
                    </a:lnTo>
                    <a:lnTo>
                      <a:pt x="70" y="228"/>
                    </a:lnTo>
                    <a:lnTo>
                      <a:pt x="70" y="230"/>
                    </a:lnTo>
                    <a:lnTo>
                      <a:pt x="70" y="232"/>
                    </a:lnTo>
                    <a:lnTo>
                      <a:pt x="72" y="232"/>
                    </a:lnTo>
                    <a:lnTo>
                      <a:pt x="74" y="230"/>
                    </a:lnTo>
                    <a:lnTo>
                      <a:pt x="74" y="228"/>
                    </a:lnTo>
                    <a:lnTo>
                      <a:pt x="76" y="228"/>
                    </a:lnTo>
                    <a:lnTo>
                      <a:pt x="78" y="228"/>
                    </a:lnTo>
                    <a:lnTo>
                      <a:pt x="80" y="228"/>
                    </a:lnTo>
                    <a:lnTo>
                      <a:pt x="80" y="226"/>
                    </a:lnTo>
                    <a:lnTo>
                      <a:pt x="78" y="224"/>
                    </a:lnTo>
                    <a:lnTo>
                      <a:pt x="78" y="222"/>
                    </a:lnTo>
                    <a:close/>
                    <a:moveTo>
                      <a:pt x="68" y="246"/>
                    </a:moveTo>
                    <a:lnTo>
                      <a:pt x="68" y="246"/>
                    </a:lnTo>
                    <a:lnTo>
                      <a:pt x="66" y="248"/>
                    </a:lnTo>
                    <a:lnTo>
                      <a:pt x="66" y="250"/>
                    </a:lnTo>
                    <a:lnTo>
                      <a:pt x="66" y="252"/>
                    </a:lnTo>
                    <a:lnTo>
                      <a:pt x="64" y="252"/>
                    </a:lnTo>
                    <a:lnTo>
                      <a:pt x="64" y="254"/>
                    </a:lnTo>
                    <a:lnTo>
                      <a:pt x="64" y="256"/>
                    </a:lnTo>
                    <a:lnTo>
                      <a:pt x="64" y="258"/>
                    </a:lnTo>
                    <a:lnTo>
                      <a:pt x="66" y="258"/>
                    </a:lnTo>
                    <a:lnTo>
                      <a:pt x="68" y="258"/>
                    </a:lnTo>
                    <a:lnTo>
                      <a:pt x="70" y="258"/>
                    </a:lnTo>
                    <a:lnTo>
                      <a:pt x="70" y="256"/>
                    </a:lnTo>
                    <a:lnTo>
                      <a:pt x="70" y="254"/>
                    </a:lnTo>
                    <a:lnTo>
                      <a:pt x="68" y="252"/>
                    </a:lnTo>
                    <a:lnTo>
                      <a:pt x="72" y="252"/>
                    </a:lnTo>
                    <a:lnTo>
                      <a:pt x="76" y="248"/>
                    </a:lnTo>
                    <a:lnTo>
                      <a:pt x="74" y="246"/>
                    </a:lnTo>
                    <a:lnTo>
                      <a:pt x="72" y="244"/>
                    </a:lnTo>
                    <a:lnTo>
                      <a:pt x="70" y="242"/>
                    </a:lnTo>
                    <a:lnTo>
                      <a:pt x="68" y="246"/>
                    </a:lnTo>
                    <a:close/>
                    <a:moveTo>
                      <a:pt x="52" y="280"/>
                    </a:moveTo>
                    <a:lnTo>
                      <a:pt x="54" y="278"/>
                    </a:lnTo>
                    <a:lnTo>
                      <a:pt x="56" y="278"/>
                    </a:lnTo>
                    <a:lnTo>
                      <a:pt x="58" y="274"/>
                    </a:lnTo>
                    <a:lnTo>
                      <a:pt x="62" y="274"/>
                    </a:lnTo>
                    <a:lnTo>
                      <a:pt x="60" y="268"/>
                    </a:lnTo>
                    <a:lnTo>
                      <a:pt x="58" y="270"/>
                    </a:lnTo>
                    <a:lnTo>
                      <a:pt x="54" y="272"/>
                    </a:lnTo>
                    <a:lnTo>
                      <a:pt x="52" y="274"/>
                    </a:lnTo>
                    <a:lnTo>
                      <a:pt x="52" y="276"/>
                    </a:lnTo>
                    <a:lnTo>
                      <a:pt x="52" y="278"/>
                    </a:lnTo>
                    <a:lnTo>
                      <a:pt x="52" y="280"/>
                    </a:lnTo>
                    <a:close/>
                    <a:moveTo>
                      <a:pt x="56" y="306"/>
                    </a:moveTo>
                    <a:lnTo>
                      <a:pt x="56" y="304"/>
                    </a:lnTo>
                    <a:lnTo>
                      <a:pt x="56" y="300"/>
                    </a:lnTo>
                    <a:lnTo>
                      <a:pt x="52" y="298"/>
                    </a:lnTo>
                    <a:lnTo>
                      <a:pt x="56" y="296"/>
                    </a:lnTo>
                    <a:lnTo>
                      <a:pt x="54" y="292"/>
                    </a:lnTo>
                    <a:lnTo>
                      <a:pt x="58" y="292"/>
                    </a:lnTo>
                    <a:lnTo>
                      <a:pt x="58" y="288"/>
                    </a:lnTo>
                    <a:lnTo>
                      <a:pt x="54" y="288"/>
                    </a:lnTo>
                    <a:lnTo>
                      <a:pt x="52" y="282"/>
                    </a:lnTo>
                    <a:lnTo>
                      <a:pt x="48" y="282"/>
                    </a:lnTo>
                    <a:lnTo>
                      <a:pt x="46" y="286"/>
                    </a:lnTo>
                    <a:lnTo>
                      <a:pt x="44" y="286"/>
                    </a:lnTo>
                    <a:lnTo>
                      <a:pt x="42" y="288"/>
                    </a:lnTo>
                    <a:lnTo>
                      <a:pt x="40" y="288"/>
                    </a:lnTo>
                    <a:lnTo>
                      <a:pt x="38" y="286"/>
                    </a:lnTo>
                    <a:lnTo>
                      <a:pt x="36" y="286"/>
                    </a:lnTo>
                    <a:lnTo>
                      <a:pt x="34" y="288"/>
                    </a:lnTo>
                    <a:lnTo>
                      <a:pt x="32" y="288"/>
                    </a:lnTo>
                    <a:lnTo>
                      <a:pt x="32" y="290"/>
                    </a:lnTo>
                    <a:lnTo>
                      <a:pt x="34" y="290"/>
                    </a:lnTo>
                    <a:lnTo>
                      <a:pt x="34" y="292"/>
                    </a:lnTo>
                    <a:lnTo>
                      <a:pt x="32" y="294"/>
                    </a:lnTo>
                    <a:lnTo>
                      <a:pt x="32" y="296"/>
                    </a:lnTo>
                    <a:lnTo>
                      <a:pt x="34" y="302"/>
                    </a:lnTo>
                    <a:lnTo>
                      <a:pt x="38" y="306"/>
                    </a:lnTo>
                    <a:lnTo>
                      <a:pt x="38" y="308"/>
                    </a:lnTo>
                    <a:lnTo>
                      <a:pt x="36" y="308"/>
                    </a:lnTo>
                    <a:lnTo>
                      <a:pt x="38" y="310"/>
                    </a:lnTo>
                    <a:lnTo>
                      <a:pt x="40" y="312"/>
                    </a:lnTo>
                    <a:lnTo>
                      <a:pt x="44" y="312"/>
                    </a:lnTo>
                    <a:lnTo>
                      <a:pt x="46" y="312"/>
                    </a:lnTo>
                    <a:lnTo>
                      <a:pt x="46" y="314"/>
                    </a:lnTo>
                    <a:lnTo>
                      <a:pt x="48" y="314"/>
                    </a:lnTo>
                    <a:lnTo>
                      <a:pt x="48" y="316"/>
                    </a:lnTo>
                    <a:lnTo>
                      <a:pt x="48" y="318"/>
                    </a:lnTo>
                    <a:lnTo>
                      <a:pt x="50" y="318"/>
                    </a:lnTo>
                    <a:lnTo>
                      <a:pt x="50" y="316"/>
                    </a:lnTo>
                    <a:lnTo>
                      <a:pt x="52" y="316"/>
                    </a:lnTo>
                    <a:lnTo>
                      <a:pt x="52" y="314"/>
                    </a:lnTo>
                    <a:lnTo>
                      <a:pt x="52" y="312"/>
                    </a:lnTo>
                    <a:lnTo>
                      <a:pt x="52" y="310"/>
                    </a:lnTo>
                    <a:lnTo>
                      <a:pt x="52" y="308"/>
                    </a:lnTo>
                    <a:lnTo>
                      <a:pt x="56" y="306"/>
                    </a:lnTo>
                    <a:close/>
                    <a:moveTo>
                      <a:pt x="68" y="334"/>
                    </a:moveTo>
                    <a:lnTo>
                      <a:pt x="68" y="334"/>
                    </a:lnTo>
                    <a:lnTo>
                      <a:pt x="70" y="334"/>
                    </a:lnTo>
                    <a:lnTo>
                      <a:pt x="72" y="334"/>
                    </a:lnTo>
                    <a:lnTo>
                      <a:pt x="70" y="330"/>
                    </a:lnTo>
                    <a:lnTo>
                      <a:pt x="72" y="328"/>
                    </a:lnTo>
                    <a:lnTo>
                      <a:pt x="72" y="326"/>
                    </a:lnTo>
                    <a:lnTo>
                      <a:pt x="70" y="326"/>
                    </a:lnTo>
                    <a:lnTo>
                      <a:pt x="68" y="326"/>
                    </a:lnTo>
                    <a:lnTo>
                      <a:pt x="68" y="324"/>
                    </a:lnTo>
                    <a:lnTo>
                      <a:pt x="66" y="324"/>
                    </a:lnTo>
                    <a:lnTo>
                      <a:pt x="64" y="324"/>
                    </a:lnTo>
                    <a:lnTo>
                      <a:pt x="64" y="326"/>
                    </a:lnTo>
                    <a:lnTo>
                      <a:pt x="64" y="324"/>
                    </a:lnTo>
                    <a:lnTo>
                      <a:pt x="64" y="322"/>
                    </a:lnTo>
                    <a:lnTo>
                      <a:pt x="60" y="320"/>
                    </a:lnTo>
                    <a:lnTo>
                      <a:pt x="68" y="320"/>
                    </a:lnTo>
                    <a:lnTo>
                      <a:pt x="70" y="316"/>
                    </a:lnTo>
                    <a:lnTo>
                      <a:pt x="68" y="316"/>
                    </a:lnTo>
                    <a:lnTo>
                      <a:pt x="66" y="316"/>
                    </a:lnTo>
                    <a:lnTo>
                      <a:pt x="68" y="316"/>
                    </a:lnTo>
                    <a:lnTo>
                      <a:pt x="68" y="314"/>
                    </a:lnTo>
                    <a:lnTo>
                      <a:pt x="74" y="314"/>
                    </a:lnTo>
                    <a:lnTo>
                      <a:pt x="72" y="312"/>
                    </a:lnTo>
                    <a:lnTo>
                      <a:pt x="68" y="310"/>
                    </a:lnTo>
                    <a:lnTo>
                      <a:pt x="62" y="306"/>
                    </a:lnTo>
                    <a:lnTo>
                      <a:pt x="60" y="308"/>
                    </a:lnTo>
                    <a:lnTo>
                      <a:pt x="58" y="310"/>
                    </a:lnTo>
                    <a:lnTo>
                      <a:pt x="58" y="316"/>
                    </a:lnTo>
                    <a:lnTo>
                      <a:pt x="56" y="324"/>
                    </a:lnTo>
                    <a:lnTo>
                      <a:pt x="60" y="326"/>
                    </a:lnTo>
                    <a:lnTo>
                      <a:pt x="60" y="330"/>
                    </a:lnTo>
                    <a:lnTo>
                      <a:pt x="62" y="332"/>
                    </a:lnTo>
                    <a:lnTo>
                      <a:pt x="62" y="328"/>
                    </a:lnTo>
                    <a:lnTo>
                      <a:pt x="68" y="330"/>
                    </a:lnTo>
                    <a:lnTo>
                      <a:pt x="68" y="332"/>
                    </a:lnTo>
                    <a:lnTo>
                      <a:pt x="68" y="334"/>
                    </a:lnTo>
                    <a:close/>
                    <a:moveTo>
                      <a:pt x="72" y="352"/>
                    </a:moveTo>
                    <a:lnTo>
                      <a:pt x="74" y="352"/>
                    </a:lnTo>
                    <a:lnTo>
                      <a:pt x="74" y="354"/>
                    </a:lnTo>
                    <a:lnTo>
                      <a:pt x="76" y="354"/>
                    </a:lnTo>
                    <a:lnTo>
                      <a:pt x="78" y="354"/>
                    </a:lnTo>
                    <a:lnTo>
                      <a:pt x="80" y="354"/>
                    </a:lnTo>
                    <a:lnTo>
                      <a:pt x="80" y="352"/>
                    </a:lnTo>
                    <a:lnTo>
                      <a:pt x="82" y="352"/>
                    </a:lnTo>
                    <a:lnTo>
                      <a:pt x="86" y="350"/>
                    </a:lnTo>
                    <a:lnTo>
                      <a:pt x="80" y="346"/>
                    </a:lnTo>
                    <a:lnTo>
                      <a:pt x="76" y="344"/>
                    </a:lnTo>
                    <a:lnTo>
                      <a:pt x="72" y="344"/>
                    </a:lnTo>
                    <a:lnTo>
                      <a:pt x="74" y="348"/>
                    </a:lnTo>
                    <a:lnTo>
                      <a:pt x="72" y="352"/>
                    </a:lnTo>
                    <a:close/>
                    <a:moveTo>
                      <a:pt x="82" y="320"/>
                    </a:moveTo>
                    <a:lnTo>
                      <a:pt x="82" y="316"/>
                    </a:lnTo>
                    <a:lnTo>
                      <a:pt x="80" y="320"/>
                    </a:lnTo>
                    <a:lnTo>
                      <a:pt x="80" y="326"/>
                    </a:lnTo>
                    <a:lnTo>
                      <a:pt x="78" y="324"/>
                    </a:lnTo>
                    <a:lnTo>
                      <a:pt x="76" y="324"/>
                    </a:lnTo>
                    <a:lnTo>
                      <a:pt x="74" y="324"/>
                    </a:lnTo>
                    <a:lnTo>
                      <a:pt x="72" y="324"/>
                    </a:lnTo>
                    <a:lnTo>
                      <a:pt x="72" y="326"/>
                    </a:lnTo>
                    <a:lnTo>
                      <a:pt x="74" y="326"/>
                    </a:lnTo>
                    <a:lnTo>
                      <a:pt x="74" y="328"/>
                    </a:lnTo>
                    <a:lnTo>
                      <a:pt x="78" y="328"/>
                    </a:lnTo>
                    <a:lnTo>
                      <a:pt x="82" y="328"/>
                    </a:lnTo>
                    <a:lnTo>
                      <a:pt x="86" y="330"/>
                    </a:lnTo>
                    <a:lnTo>
                      <a:pt x="86" y="326"/>
                    </a:lnTo>
                    <a:lnTo>
                      <a:pt x="86" y="322"/>
                    </a:lnTo>
                    <a:lnTo>
                      <a:pt x="82" y="320"/>
                    </a:lnTo>
                    <a:close/>
                    <a:moveTo>
                      <a:pt x="174" y="362"/>
                    </a:moveTo>
                    <a:lnTo>
                      <a:pt x="176" y="362"/>
                    </a:lnTo>
                    <a:lnTo>
                      <a:pt x="178" y="362"/>
                    </a:lnTo>
                    <a:lnTo>
                      <a:pt x="176" y="362"/>
                    </a:lnTo>
                    <a:lnTo>
                      <a:pt x="176" y="360"/>
                    </a:lnTo>
                    <a:lnTo>
                      <a:pt x="174" y="360"/>
                    </a:lnTo>
                    <a:lnTo>
                      <a:pt x="172" y="358"/>
                    </a:lnTo>
                    <a:lnTo>
                      <a:pt x="170" y="356"/>
                    </a:lnTo>
                    <a:lnTo>
                      <a:pt x="168" y="354"/>
                    </a:lnTo>
                    <a:lnTo>
                      <a:pt x="166" y="356"/>
                    </a:lnTo>
                    <a:lnTo>
                      <a:pt x="170" y="358"/>
                    </a:lnTo>
                    <a:lnTo>
                      <a:pt x="172" y="360"/>
                    </a:lnTo>
                    <a:lnTo>
                      <a:pt x="170" y="360"/>
                    </a:lnTo>
                    <a:lnTo>
                      <a:pt x="168" y="364"/>
                    </a:lnTo>
                    <a:lnTo>
                      <a:pt x="164" y="364"/>
                    </a:lnTo>
                    <a:lnTo>
                      <a:pt x="160" y="364"/>
                    </a:lnTo>
                    <a:lnTo>
                      <a:pt x="156" y="364"/>
                    </a:lnTo>
                    <a:lnTo>
                      <a:pt x="156" y="366"/>
                    </a:lnTo>
                    <a:lnTo>
                      <a:pt x="154" y="366"/>
                    </a:lnTo>
                    <a:lnTo>
                      <a:pt x="152" y="366"/>
                    </a:lnTo>
                    <a:lnTo>
                      <a:pt x="152" y="364"/>
                    </a:lnTo>
                    <a:lnTo>
                      <a:pt x="150" y="364"/>
                    </a:lnTo>
                    <a:lnTo>
                      <a:pt x="150" y="362"/>
                    </a:lnTo>
                    <a:lnTo>
                      <a:pt x="150" y="360"/>
                    </a:lnTo>
                    <a:lnTo>
                      <a:pt x="148" y="360"/>
                    </a:lnTo>
                    <a:lnTo>
                      <a:pt x="146" y="360"/>
                    </a:lnTo>
                    <a:lnTo>
                      <a:pt x="146" y="358"/>
                    </a:lnTo>
                    <a:lnTo>
                      <a:pt x="146" y="356"/>
                    </a:lnTo>
                    <a:lnTo>
                      <a:pt x="146" y="354"/>
                    </a:lnTo>
                    <a:lnTo>
                      <a:pt x="144" y="354"/>
                    </a:lnTo>
                    <a:lnTo>
                      <a:pt x="142" y="354"/>
                    </a:lnTo>
                    <a:lnTo>
                      <a:pt x="140" y="354"/>
                    </a:lnTo>
                    <a:lnTo>
                      <a:pt x="138" y="352"/>
                    </a:lnTo>
                    <a:lnTo>
                      <a:pt x="136" y="350"/>
                    </a:lnTo>
                    <a:lnTo>
                      <a:pt x="130" y="348"/>
                    </a:lnTo>
                    <a:lnTo>
                      <a:pt x="124" y="344"/>
                    </a:lnTo>
                    <a:lnTo>
                      <a:pt x="120" y="342"/>
                    </a:lnTo>
                    <a:lnTo>
                      <a:pt x="120" y="340"/>
                    </a:lnTo>
                    <a:lnTo>
                      <a:pt x="112" y="338"/>
                    </a:lnTo>
                    <a:lnTo>
                      <a:pt x="110" y="338"/>
                    </a:lnTo>
                    <a:lnTo>
                      <a:pt x="110" y="336"/>
                    </a:lnTo>
                    <a:lnTo>
                      <a:pt x="110" y="334"/>
                    </a:lnTo>
                    <a:lnTo>
                      <a:pt x="108" y="334"/>
                    </a:lnTo>
                    <a:lnTo>
                      <a:pt x="108" y="336"/>
                    </a:lnTo>
                    <a:lnTo>
                      <a:pt x="108" y="340"/>
                    </a:lnTo>
                    <a:lnTo>
                      <a:pt x="110" y="342"/>
                    </a:lnTo>
                    <a:lnTo>
                      <a:pt x="108" y="344"/>
                    </a:lnTo>
                    <a:lnTo>
                      <a:pt x="108" y="346"/>
                    </a:lnTo>
                    <a:lnTo>
                      <a:pt x="110" y="350"/>
                    </a:lnTo>
                    <a:lnTo>
                      <a:pt x="112" y="350"/>
                    </a:lnTo>
                    <a:lnTo>
                      <a:pt x="114" y="350"/>
                    </a:lnTo>
                    <a:lnTo>
                      <a:pt x="116" y="350"/>
                    </a:lnTo>
                    <a:lnTo>
                      <a:pt x="118" y="350"/>
                    </a:lnTo>
                    <a:lnTo>
                      <a:pt x="118" y="352"/>
                    </a:lnTo>
                    <a:lnTo>
                      <a:pt x="118" y="354"/>
                    </a:lnTo>
                    <a:lnTo>
                      <a:pt x="118" y="356"/>
                    </a:lnTo>
                    <a:lnTo>
                      <a:pt x="120" y="358"/>
                    </a:lnTo>
                    <a:lnTo>
                      <a:pt x="122" y="358"/>
                    </a:lnTo>
                    <a:lnTo>
                      <a:pt x="122" y="360"/>
                    </a:lnTo>
                    <a:lnTo>
                      <a:pt x="122" y="362"/>
                    </a:lnTo>
                    <a:lnTo>
                      <a:pt x="120" y="362"/>
                    </a:lnTo>
                    <a:lnTo>
                      <a:pt x="120" y="364"/>
                    </a:lnTo>
                    <a:lnTo>
                      <a:pt x="122" y="364"/>
                    </a:lnTo>
                    <a:lnTo>
                      <a:pt x="124" y="364"/>
                    </a:lnTo>
                    <a:lnTo>
                      <a:pt x="130" y="370"/>
                    </a:lnTo>
                    <a:lnTo>
                      <a:pt x="136" y="370"/>
                    </a:lnTo>
                    <a:lnTo>
                      <a:pt x="138" y="370"/>
                    </a:lnTo>
                    <a:lnTo>
                      <a:pt x="138" y="368"/>
                    </a:lnTo>
                    <a:lnTo>
                      <a:pt x="136" y="368"/>
                    </a:lnTo>
                    <a:lnTo>
                      <a:pt x="134" y="366"/>
                    </a:lnTo>
                    <a:lnTo>
                      <a:pt x="132" y="366"/>
                    </a:lnTo>
                    <a:lnTo>
                      <a:pt x="132" y="364"/>
                    </a:lnTo>
                    <a:lnTo>
                      <a:pt x="138" y="364"/>
                    </a:lnTo>
                    <a:lnTo>
                      <a:pt x="146" y="368"/>
                    </a:lnTo>
                    <a:lnTo>
                      <a:pt x="148" y="372"/>
                    </a:lnTo>
                    <a:lnTo>
                      <a:pt x="154" y="376"/>
                    </a:lnTo>
                    <a:lnTo>
                      <a:pt x="160" y="378"/>
                    </a:lnTo>
                    <a:lnTo>
                      <a:pt x="168" y="382"/>
                    </a:lnTo>
                    <a:lnTo>
                      <a:pt x="166" y="380"/>
                    </a:lnTo>
                    <a:lnTo>
                      <a:pt x="170" y="380"/>
                    </a:lnTo>
                    <a:lnTo>
                      <a:pt x="170" y="378"/>
                    </a:lnTo>
                    <a:lnTo>
                      <a:pt x="170" y="376"/>
                    </a:lnTo>
                    <a:lnTo>
                      <a:pt x="168" y="376"/>
                    </a:lnTo>
                    <a:lnTo>
                      <a:pt x="166" y="376"/>
                    </a:lnTo>
                    <a:lnTo>
                      <a:pt x="164" y="374"/>
                    </a:lnTo>
                    <a:lnTo>
                      <a:pt x="162" y="374"/>
                    </a:lnTo>
                    <a:lnTo>
                      <a:pt x="160" y="374"/>
                    </a:lnTo>
                    <a:lnTo>
                      <a:pt x="158" y="374"/>
                    </a:lnTo>
                    <a:lnTo>
                      <a:pt x="158" y="372"/>
                    </a:lnTo>
                    <a:lnTo>
                      <a:pt x="156" y="370"/>
                    </a:lnTo>
                    <a:lnTo>
                      <a:pt x="154" y="368"/>
                    </a:lnTo>
                    <a:lnTo>
                      <a:pt x="156" y="364"/>
                    </a:lnTo>
                    <a:lnTo>
                      <a:pt x="162" y="364"/>
                    </a:lnTo>
                    <a:lnTo>
                      <a:pt x="166" y="366"/>
                    </a:lnTo>
                    <a:lnTo>
                      <a:pt x="168" y="366"/>
                    </a:lnTo>
                    <a:lnTo>
                      <a:pt x="168" y="364"/>
                    </a:lnTo>
                    <a:lnTo>
                      <a:pt x="170" y="364"/>
                    </a:lnTo>
                    <a:lnTo>
                      <a:pt x="172" y="362"/>
                    </a:lnTo>
                    <a:lnTo>
                      <a:pt x="174" y="362"/>
                    </a:lnTo>
                    <a:close/>
                    <a:moveTo>
                      <a:pt x="182" y="426"/>
                    </a:moveTo>
                    <a:lnTo>
                      <a:pt x="182" y="424"/>
                    </a:lnTo>
                    <a:lnTo>
                      <a:pt x="180" y="424"/>
                    </a:lnTo>
                    <a:lnTo>
                      <a:pt x="180" y="422"/>
                    </a:lnTo>
                    <a:lnTo>
                      <a:pt x="182" y="420"/>
                    </a:lnTo>
                    <a:lnTo>
                      <a:pt x="176" y="416"/>
                    </a:lnTo>
                    <a:lnTo>
                      <a:pt x="170" y="410"/>
                    </a:lnTo>
                    <a:lnTo>
                      <a:pt x="162" y="404"/>
                    </a:lnTo>
                    <a:lnTo>
                      <a:pt x="156" y="404"/>
                    </a:lnTo>
                    <a:lnTo>
                      <a:pt x="154" y="400"/>
                    </a:lnTo>
                    <a:lnTo>
                      <a:pt x="152" y="394"/>
                    </a:lnTo>
                    <a:lnTo>
                      <a:pt x="148" y="390"/>
                    </a:lnTo>
                    <a:lnTo>
                      <a:pt x="142" y="382"/>
                    </a:lnTo>
                    <a:lnTo>
                      <a:pt x="138" y="380"/>
                    </a:lnTo>
                    <a:lnTo>
                      <a:pt x="138" y="378"/>
                    </a:lnTo>
                    <a:lnTo>
                      <a:pt x="138" y="376"/>
                    </a:lnTo>
                    <a:lnTo>
                      <a:pt x="136" y="376"/>
                    </a:lnTo>
                    <a:lnTo>
                      <a:pt x="134" y="376"/>
                    </a:lnTo>
                    <a:lnTo>
                      <a:pt x="134" y="378"/>
                    </a:lnTo>
                    <a:lnTo>
                      <a:pt x="134" y="384"/>
                    </a:lnTo>
                    <a:lnTo>
                      <a:pt x="136" y="388"/>
                    </a:lnTo>
                    <a:lnTo>
                      <a:pt x="134" y="390"/>
                    </a:lnTo>
                    <a:lnTo>
                      <a:pt x="134" y="392"/>
                    </a:lnTo>
                    <a:lnTo>
                      <a:pt x="132" y="392"/>
                    </a:lnTo>
                    <a:lnTo>
                      <a:pt x="130" y="392"/>
                    </a:lnTo>
                    <a:lnTo>
                      <a:pt x="128" y="392"/>
                    </a:lnTo>
                    <a:lnTo>
                      <a:pt x="126" y="392"/>
                    </a:lnTo>
                    <a:lnTo>
                      <a:pt x="126" y="390"/>
                    </a:lnTo>
                    <a:lnTo>
                      <a:pt x="124" y="388"/>
                    </a:lnTo>
                    <a:lnTo>
                      <a:pt x="122" y="386"/>
                    </a:lnTo>
                    <a:lnTo>
                      <a:pt x="120" y="388"/>
                    </a:lnTo>
                    <a:lnTo>
                      <a:pt x="114" y="380"/>
                    </a:lnTo>
                    <a:lnTo>
                      <a:pt x="112" y="378"/>
                    </a:lnTo>
                    <a:lnTo>
                      <a:pt x="114" y="376"/>
                    </a:lnTo>
                    <a:lnTo>
                      <a:pt x="118" y="376"/>
                    </a:lnTo>
                    <a:lnTo>
                      <a:pt x="118" y="374"/>
                    </a:lnTo>
                    <a:lnTo>
                      <a:pt x="118" y="372"/>
                    </a:lnTo>
                    <a:lnTo>
                      <a:pt x="116" y="372"/>
                    </a:lnTo>
                    <a:lnTo>
                      <a:pt x="114" y="372"/>
                    </a:lnTo>
                    <a:lnTo>
                      <a:pt x="112" y="372"/>
                    </a:lnTo>
                    <a:lnTo>
                      <a:pt x="110" y="372"/>
                    </a:lnTo>
                    <a:lnTo>
                      <a:pt x="110" y="374"/>
                    </a:lnTo>
                    <a:lnTo>
                      <a:pt x="106" y="370"/>
                    </a:lnTo>
                    <a:lnTo>
                      <a:pt x="104" y="364"/>
                    </a:lnTo>
                    <a:lnTo>
                      <a:pt x="98" y="362"/>
                    </a:lnTo>
                    <a:lnTo>
                      <a:pt x="94" y="364"/>
                    </a:lnTo>
                    <a:lnTo>
                      <a:pt x="98" y="366"/>
                    </a:lnTo>
                    <a:lnTo>
                      <a:pt x="100" y="368"/>
                    </a:lnTo>
                    <a:lnTo>
                      <a:pt x="98" y="370"/>
                    </a:lnTo>
                    <a:lnTo>
                      <a:pt x="94" y="368"/>
                    </a:lnTo>
                    <a:lnTo>
                      <a:pt x="94" y="370"/>
                    </a:lnTo>
                    <a:lnTo>
                      <a:pt x="96" y="374"/>
                    </a:lnTo>
                    <a:lnTo>
                      <a:pt x="94" y="376"/>
                    </a:lnTo>
                    <a:lnTo>
                      <a:pt x="92" y="372"/>
                    </a:lnTo>
                    <a:lnTo>
                      <a:pt x="88" y="368"/>
                    </a:lnTo>
                    <a:lnTo>
                      <a:pt x="86" y="368"/>
                    </a:lnTo>
                    <a:lnTo>
                      <a:pt x="86" y="366"/>
                    </a:lnTo>
                    <a:lnTo>
                      <a:pt x="84" y="366"/>
                    </a:lnTo>
                    <a:lnTo>
                      <a:pt x="82" y="366"/>
                    </a:lnTo>
                    <a:lnTo>
                      <a:pt x="82" y="368"/>
                    </a:lnTo>
                    <a:lnTo>
                      <a:pt x="80" y="370"/>
                    </a:lnTo>
                    <a:lnTo>
                      <a:pt x="78" y="370"/>
                    </a:lnTo>
                    <a:lnTo>
                      <a:pt x="76" y="370"/>
                    </a:lnTo>
                    <a:lnTo>
                      <a:pt x="72" y="374"/>
                    </a:lnTo>
                    <a:lnTo>
                      <a:pt x="68" y="370"/>
                    </a:lnTo>
                    <a:lnTo>
                      <a:pt x="64" y="372"/>
                    </a:lnTo>
                    <a:lnTo>
                      <a:pt x="62" y="370"/>
                    </a:lnTo>
                    <a:lnTo>
                      <a:pt x="58" y="368"/>
                    </a:lnTo>
                    <a:lnTo>
                      <a:pt x="58" y="370"/>
                    </a:lnTo>
                    <a:lnTo>
                      <a:pt x="60" y="370"/>
                    </a:lnTo>
                    <a:lnTo>
                      <a:pt x="60" y="372"/>
                    </a:lnTo>
                    <a:lnTo>
                      <a:pt x="62" y="374"/>
                    </a:lnTo>
                    <a:lnTo>
                      <a:pt x="62" y="376"/>
                    </a:lnTo>
                    <a:lnTo>
                      <a:pt x="66" y="382"/>
                    </a:lnTo>
                    <a:lnTo>
                      <a:pt x="84" y="398"/>
                    </a:lnTo>
                    <a:lnTo>
                      <a:pt x="104" y="412"/>
                    </a:lnTo>
                    <a:lnTo>
                      <a:pt x="106" y="412"/>
                    </a:lnTo>
                    <a:lnTo>
                      <a:pt x="106" y="410"/>
                    </a:lnTo>
                    <a:lnTo>
                      <a:pt x="112" y="414"/>
                    </a:lnTo>
                    <a:lnTo>
                      <a:pt x="120" y="414"/>
                    </a:lnTo>
                    <a:lnTo>
                      <a:pt x="124" y="420"/>
                    </a:lnTo>
                    <a:lnTo>
                      <a:pt x="132" y="424"/>
                    </a:lnTo>
                    <a:lnTo>
                      <a:pt x="138" y="426"/>
                    </a:lnTo>
                    <a:lnTo>
                      <a:pt x="142" y="430"/>
                    </a:lnTo>
                    <a:lnTo>
                      <a:pt x="148" y="432"/>
                    </a:lnTo>
                    <a:lnTo>
                      <a:pt x="148" y="434"/>
                    </a:lnTo>
                    <a:lnTo>
                      <a:pt x="154" y="434"/>
                    </a:lnTo>
                    <a:lnTo>
                      <a:pt x="156" y="434"/>
                    </a:lnTo>
                    <a:lnTo>
                      <a:pt x="160" y="436"/>
                    </a:lnTo>
                    <a:lnTo>
                      <a:pt x="176" y="440"/>
                    </a:lnTo>
                    <a:lnTo>
                      <a:pt x="176" y="438"/>
                    </a:lnTo>
                    <a:lnTo>
                      <a:pt x="174" y="438"/>
                    </a:lnTo>
                    <a:lnTo>
                      <a:pt x="172" y="436"/>
                    </a:lnTo>
                    <a:lnTo>
                      <a:pt x="174" y="436"/>
                    </a:lnTo>
                    <a:lnTo>
                      <a:pt x="174" y="438"/>
                    </a:lnTo>
                    <a:lnTo>
                      <a:pt x="176" y="438"/>
                    </a:lnTo>
                    <a:lnTo>
                      <a:pt x="178" y="436"/>
                    </a:lnTo>
                    <a:lnTo>
                      <a:pt x="180" y="434"/>
                    </a:lnTo>
                    <a:lnTo>
                      <a:pt x="182" y="432"/>
                    </a:lnTo>
                    <a:lnTo>
                      <a:pt x="184" y="430"/>
                    </a:lnTo>
                    <a:lnTo>
                      <a:pt x="186" y="428"/>
                    </a:lnTo>
                    <a:lnTo>
                      <a:pt x="184" y="426"/>
                    </a:lnTo>
                    <a:lnTo>
                      <a:pt x="182" y="426"/>
                    </a:lnTo>
                    <a:close/>
                    <a:moveTo>
                      <a:pt x="202" y="138"/>
                    </a:moveTo>
                    <a:lnTo>
                      <a:pt x="202" y="138"/>
                    </a:lnTo>
                    <a:lnTo>
                      <a:pt x="202" y="140"/>
                    </a:lnTo>
                    <a:lnTo>
                      <a:pt x="204" y="140"/>
                    </a:lnTo>
                    <a:lnTo>
                      <a:pt x="206" y="140"/>
                    </a:lnTo>
                    <a:lnTo>
                      <a:pt x="206" y="138"/>
                    </a:lnTo>
                    <a:lnTo>
                      <a:pt x="204" y="138"/>
                    </a:lnTo>
                    <a:lnTo>
                      <a:pt x="202" y="138"/>
                    </a:lnTo>
                    <a:close/>
                    <a:moveTo>
                      <a:pt x="208" y="140"/>
                    </a:moveTo>
                    <a:lnTo>
                      <a:pt x="208" y="140"/>
                    </a:lnTo>
                    <a:lnTo>
                      <a:pt x="210" y="140"/>
                    </a:lnTo>
                    <a:lnTo>
                      <a:pt x="208" y="140"/>
                    </a:lnTo>
                    <a:close/>
                    <a:moveTo>
                      <a:pt x="192" y="128"/>
                    </a:moveTo>
                    <a:lnTo>
                      <a:pt x="192" y="128"/>
                    </a:lnTo>
                    <a:lnTo>
                      <a:pt x="192" y="130"/>
                    </a:lnTo>
                    <a:lnTo>
                      <a:pt x="194" y="130"/>
                    </a:lnTo>
                    <a:lnTo>
                      <a:pt x="194" y="128"/>
                    </a:lnTo>
                    <a:lnTo>
                      <a:pt x="192" y="128"/>
                    </a:lnTo>
                    <a:close/>
                    <a:moveTo>
                      <a:pt x="214" y="140"/>
                    </a:moveTo>
                    <a:lnTo>
                      <a:pt x="214" y="140"/>
                    </a:lnTo>
                    <a:close/>
                    <a:moveTo>
                      <a:pt x="218" y="136"/>
                    </a:moveTo>
                    <a:lnTo>
                      <a:pt x="216" y="136"/>
                    </a:lnTo>
                    <a:lnTo>
                      <a:pt x="216" y="138"/>
                    </a:lnTo>
                    <a:lnTo>
                      <a:pt x="218" y="138"/>
                    </a:lnTo>
                    <a:lnTo>
                      <a:pt x="220" y="138"/>
                    </a:lnTo>
                    <a:lnTo>
                      <a:pt x="220" y="136"/>
                    </a:lnTo>
                    <a:lnTo>
                      <a:pt x="218" y="136"/>
                    </a:lnTo>
                    <a:close/>
                    <a:moveTo>
                      <a:pt x="98" y="326"/>
                    </a:moveTo>
                    <a:lnTo>
                      <a:pt x="96" y="324"/>
                    </a:lnTo>
                    <a:lnTo>
                      <a:pt x="94" y="326"/>
                    </a:lnTo>
                    <a:lnTo>
                      <a:pt x="96" y="328"/>
                    </a:lnTo>
                    <a:lnTo>
                      <a:pt x="94" y="330"/>
                    </a:lnTo>
                    <a:lnTo>
                      <a:pt x="96" y="332"/>
                    </a:lnTo>
                    <a:lnTo>
                      <a:pt x="98" y="334"/>
                    </a:lnTo>
                    <a:lnTo>
                      <a:pt x="96" y="338"/>
                    </a:lnTo>
                    <a:lnTo>
                      <a:pt x="98" y="338"/>
                    </a:lnTo>
                    <a:lnTo>
                      <a:pt x="98" y="336"/>
                    </a:lnTo>
                    <a:lnTo>
                      <a:pt x="98" y="334"/>
                    </a:lnTo>
                    <a:lnTo>
                      <a:pt x="100" y="334"/>
                    </a:lnTo>
                    <a:lnTo>
                      <a:pt x="100" y="336"/>
                    </a:lnTo>
                    <a:lnTo>
                      <a:pt x="100" y="338"/>
                    </a:lnTo>
                    <a:lnTo>
                      <a:pt x="102" y="336"/>
                    </a:lnTo>
                    <a:lnTo>
                      <a:pt x="102" y="338"/>
                    </a:lnTo>
                    <a:lnTo>
                      <a:pt x="104" y="338"/>
                    </a:lnTo>
                    <a:lnTo>
                      <a:pt x="106" y="338"/>
                    </a:lnTo>
                    <a:lnTo>
                      <a:pt x="104" y="336"/>
                    </a:lnTo>
                    <a:lnTo>
                      <a:pt x="104" y="334"/>
                    </a:lnTo>
                    <a:lnTo>
                      <a:pt x="104" y="332"/>
                    </a:lnTo>
                    <a:lnTo>
                      <a:pt x="104" y="330"/>
                    </a:lnTo>
                    <a:lnTo>
                      <a:pt x="102" y="328"/>
                    </a:lnTo>
                    <a:lnTo>
                      <a:pt x="98" y="330"/>
                    </a:lnTo>
                    <a:lnTo>
                      <a:pt x="98" y="328"/>
                    </a:lnTo>
                    <a:lnTo>
                      <a:pt x="98" y="326"/>
                    </a:lnTo>
                    <a:close/>
                    <a:moveTo>
                      <a:pt x="96" y="338"/>
                    </a:moveTo>
                    <a:lnTo>
                      <a:pt x="96" y="338"/>
                    </a:lnTo>
                    <a:close/>
                    <a:moveTo>
                      <a:pt x="80" y="286"/>
                    </a:moveTo>
                    <a:lnTo>
                      <a:pt x="80" y="284"/>
                    </a:lnTo>
                    <a:lnTo>
                      <a:pt x="78" y="284"/>
                    </a:lnTo>
                    <a:lnTo>
                      <a:pt x="76" y="284"/>
                    </a:lnTo>
                    <a:lnTo>
                      <a:pt x="76" y="286"/>
                    </a:lnTo>
                    <a:lnTo>
                      <a:pt x="74" y="286"/>
                    </a:lnTo>
                    <a:lnTo>
                      <a:pt x="72" y="286"/>
                    </a:lnTo>
                    <a:lnTo>
                      <a:pt x="70" y="288"/>
                    </a:lnTo>
                    <a:lnTo>
                      <a:pt x="68" y="288"/>
                    </a:lnTo>
                    <a:lnTo>
                      <a:pt x="66" y="290"/>
                    </a:lnTo>
                    <a:lnTo>
                      <a:pt x="66" y="292"/>
                    </a:lnTo>
                    <a:lnTo>
                      <a:pt x="68" y="294"/>
                    </a:lnTo>
                    <a:lnTo>
                      <a:pt x="70" y="292"/>
                    </a:lnTo>
                    <a:lnTo>
                      <a:pt x="72" y="292"/>
                    </a:lnTo>
                    <a:lnTo>
                      <a:pt x="70" y="296"/>
                    </a:lnTo>
                    <a:lnTo>
                      <a:pt x="72" y="296"/>
                    </a:lnTo>
                    <a:lnTo>
                      <a:pt x="74" y="296"/>
                    </a:lnTo>
                    <a:lnTo>
                      <a:pt x="74" y="298"/>
                    </a:lnTo>
                    <a:lnTo>
                      <a:pt x="72" y="300"/>
                    </a:lnTo>
                    <a:lnTo>
                      <a:pt x="72" y="302"/>
                    </a:lnTo>
                    <a:lnTo>
                      <a:pt x="74" y="300"/>
                    </a:lnTo>
                    <a:lnTo>
                      <a:pt x="76" y="300"/>
                    </a:lnTo>
                    <a:lnTo>
                      <a:pt x="82" y="298"/>
                    </a:lnTo>
                    <a:lnTo>
                      <a:pt x="82" y="296"/>
                    </a:lnTo>
                    <a:lnTo>
                      <a:pt x="82" y="294"/>
                    </a:lnTo>
                    <a:lnTo>
                      <a:pt x="84" y="292"/>
                    </a:lnTo>
                    <a:lnTo>
                      <a:pt x="84" y="290"/>
                    </a:lnTo>
                    <a:lnTo>
                      <a:pt x="82" y="290"/>
                    </a:lnTo>
                    <a:lnTo>
                      <a:pt x="80" y="288"/>
                    </a:lnTo>
                    <a:lnTo>
                      <a:pt x="80" y="286"/>
                    </a:lnTo>
                    <a:close/>
                    <a:moveTo>
                      <a:pt x="166" y="170"/>
                    </a:moveTo>
                    <a:lnTo>
                      <a:pt x="166" y="170"/>
                    </a:lnTo>
                    <a:lnTo>
                      <a:pt x="166" y="164"/>
                    </a:lnTo>
                    <a:lnTo>
                      <a:pt x="164" y="164"/>
                    </a:lnTo>
                    <a:lnTo>
                      <a:pt x="164" y="168"/>
                    </a:lnTo>
                    <a:lnTo>
                      <a:pt x="164" y="170"/>
                    </a:lnTo>
                    <a:lnTo>
                      <a:pt x="166" y="170"/>
                    </a:lnTo>
                    <a:close/>
                    <a:moveTo>
                      <a:pt x="222" y="98"/>
                    </a:moveTo>
                    <a:lnTo>
                      <a:pt x="222" y="98"/>
                    </a:lnTo>
                    <a:lnTo>
                      <a:pt x="220" y="98"/>
                    </a:lnTo>
                    <a:lnTo>
                      <a:pt x="222" y="98"/>
                    </a:lnTo>
                    <a:close/>
                    <a:moveTo>
                      <a:pt x="226" y="86"/>
                    </a:moveTo>
                    <a:lnTo>
                      <a:pt x="226" y="88"/>
                    </a:lnTo>
                    <a:lnTo>
                      <a:pt x="228" y="88"/>
                    </a:lnTo>
                    <a:lnTo>
                      <a:pt x="228" y="86"/>
                    </a:lnTo>
                    <a:lnTo>
                      <a:pt x="226" y="86"/>
                    </a:lnTo>
                    <a:close/>
                    <a:moveTo>
                      <a:pt x="212" y="82"/>
                    </a:moveTo>
                    <a:lnTo>
                      <a:pt x="212" y="82"/>
                    </a:lnTo>
                    <a:lnTo>
                      <a:pt x="214" y="82"/>
                    </a:lnTo>
                    <a:lnTo>
                      <a:pt x="214" y="80"/>
                    </a:lnTo>
                    <a:lnTo>
                      <a:pt x="208" y="80"/>
                    </a:lnTo>
                    <a:lnTo>
                      <a:pt x="208" y="82"/>
                    </a:lnTo>
                    <a:lnTo>
                      <a:pt x="212" y="82"/>
                    </a:lnTo>
                    <a:close/>
                    <a:moveTo>
                      <a:pt x="230" y="264"/>
                    </a:moveTo>
                    <a:lnTo>
                      <a:pt x="228" y="264"/>
                    </a:lnTo>
                    <a:lnTo>
                      <a:pt x="228" y="266"/>
                    </a:lnTo>
                    <a:lnTo>
                      <a:pt x="230" y="266"/>
                    </a:lnTo>
                    <a:lnTo>
                      <a:pt x="230" y="264"/>
                    </a:lnTo>
                    <a:close/>
                  </a:path>
                </a:pathLst>
              </a:custGeom>
              <a:gradFill flip="none" rotWithShape="1">
                <a:gsLst>
                  <a:gs pos="50000">
                    <a:sysClr val="window" lastClr="FFFFFF">
                      <a:lumMod val="95000"/>
                    </a:sysClr>
                  </a:gs>
                  <a:gs pos="6800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Text" lastClr="000000">
                      <a:lumMod val="65000"/>
                      <a:lumOff val="35000"/>
                    </a:sysClr>
                  </a:gs>
                  <a:gs pos="38000">
                    <a:sysClr val="window" lastClr="FFFFFF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 u="sng" dirty="0">
                  <a:solidFill>
                    <a:srgbClr val="FFFFFF"/>
                  </a:solidFill>
                  <a:latin typeface="Calibri" pitchFamily="-109" charset="0"/>
                  <a:ea typeface="ＭＳ Ｐゴシック" pitchFamily="-109" charset="-128"/>
                </a:endParaRPr>
              </a:p>
            </p:txBody>
          </p:sp>
          <p:sp>
            <p:nvSpPr>
              <p:cNvPr id="98" name="Ellipse 45"/>
              <p:cNvSpPr>
                <a:spLocks noChangeArrowheads="1"/>
              </p:cNvSpPr>
              <p:nvPr/>
            </p:nvSpPr>
            <p:spPr bwMode="auto">
              <a:xfrm rot="21374326" flipH="1">
                <a:off x="5877375" y="3238314"/>
                <a:ext cx="2742412" cy="2244216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  <a:effectLst>
                <a:softEdge rad="50800"/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u="sng" dirty="0">
                  <a:solidFill>
                    <a:srgbClr val="FFFFFF"/>
                  </a:solidFill>
                  <a:latin typeface="Calibri" pitchFamily="-109" charset="0"/>
                  <a:ea typeface="ＭＳ Ｐゴシック" pitchFamily="-109" charset="-128"/>
                </a:endParaRPr>
              </a:p>
            </p:txBody>
          </p:sp>
        </p:grpSp>
        <p:sp>
          <p:nvSpPr>
            <p:cNvPr id="94" name="TextBox 31"/>
            <p:cNvSpPr txBox="1">
              <a:spLocks noChangeArrowheads="1"/>
            </p:cNvSpPr>
            <p:nvPr/>
          </p:nvSpPr>
          <p:spPr bwMode="auto">
            <a:xfrm>
              <a:off x="5235315" y="2981630"/>
              <a:ext cx="953240" cy="64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a-IR" b="1" dirty="0" smtClean="0">
                  <a:solidFill>
                    <a:schemeClr val="bg1"/>
                  </a:solidFill>
                  <a:latin typeface="Calibri" pitchFamily="34" charset="0"/>
                </a:rPr>
                <a:t>تجاری شدن</a:t>
              </a:r>
              <a:endParaRPr lang="en-US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7178" name="TextBox 120"/>
          <p:cNvSpPr txBox="1">
            <a:spLocks noChangeArrowheads="1"/>
          </p:cNvSpPr>
          <p:nvPr/>
        </p:nvSpPr>
        <p:spPr bwMode="auto">
          <a:xfrm>
            <a:off x="3521233" y="1214550"/>
            <a:ext cx="22717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fa-IR" sz="1800" dirty="0" smtClean="0">
                <a:solidFill>
                  <a:srgbClr val="FFFFFF"/>
                </a:solidFill>
                <a:latin typeface="Calibri" pitchFamily="34" charset="0"/>
              </a:rPr>
              <a:t>ایده ها از ارزش افزوده ی بالایی برای مصرف کننده نهایی برخوردار هستند</a:t>
            </a:r>
            <a:endParaRPr lang="id-ID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19984" y="138495"/>
            <a:ext cx="79144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sz="40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تجاری شدن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836712"/>
            <a:ext cx="1188000" cy="72008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1296488" y="836712"/>
            <a:ext cx="784800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22" name="Group 11"/>
          <p:cNvGrpSpPr/>
          <p:nvPr/>
        </p:nvGrpSpPr>
        <p:grpSpPr>
          <a:xfrm flipV="1">
            <a:off x="-36512" y="6381328"/>
            <a:ext cx="9180000" cy="648072"/>
            <a:chOff x="0" y="-298281"/>
            <a:chExt cx="9144000" cy="1062985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23" name="Rectangle 22"/>
            <p:cNvSpPr/>
            <p:nvPr/>
          </p:nvSpPr>
          <p:spPr>
            <a:xfrm>
              <a:off x="0" y="-298281"/>
              <a:ext cx="9144000" cy="91896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620688"/>
              <a:ext cx="9144000" cy="1440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118008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48 2.22222E-6 L -2.77778E-6 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5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91 0.00093 L -2.22222E-6 -3.33333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4" y="-4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18889 L -1.66667E-6 1.85185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0" grpId="1" animBg="1"/>
      <p:bldP spid="81" grpId="0" animBg="1"/>
      <p:bldP spid="81" grpId="1" animBg="1"/>
      <p:bldP spid="78" grpId="0" animBg="1"/>
      <p:bldP spid="88" grpId="0" animBg="1"/>
      <p:bldP spid="88" grpId="1" animBg="1"/>
      <p:bldP spid="88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690346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ایده های ایده آل تجاری سازی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4380" y="2040065"/>
            <a:ext cx="63246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به سرمایه گذاری اولیه نیازی نداشته باشد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  <a:p>
            <a:pPr algn="ctr">
              <a:defRPr/>
            </a:pPr>
            <a:endParaRPr lang="en-US" sz="1800" dirty="0"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78580" y="2094040"/>
            <a:ext cx="250825" cy="250825"/>
            <a:chOff x="530225" y="5016500"/>
            <a:chExt cx="393700" cy="393700"/>
          </a:xfrm>
        </p:grpSpPr>
        <p:sp>
          <p:nvSpPr>
            <p:cNvPr id="24607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8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878580" y="2760790"/>
            <a:ext cx="250825" cy="250825"/>
            <a:chOff x="530225" y="5016500"/>
            <a:chExt cx="393700" cy="393700"/>
          </a:xfrm>
        </p:grpSpPr>
        <p:sp>
          <p:nvSpPr>
            <p:cNvPr id="24605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6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878580" y="3437065"/>
            <a:ext cx="250825" cy="250825"/>
            <a:chOff x="530225" y="5016500"/>
            <a:chExt cx="393700" cy="393700"/>
          </a:xfrm>
        </p:grpSpPr>
        <p:sp>
          <p:nvSpPr>
            <p:cNvPr id="24603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4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878580" y="4072065"/>
            <a:ext cx="250825" cy="250825"/>
            <a:chOff x="530225" y="5016500"/>
            <a:chExt cx="393700" cy="393700"/>
          </a:xfrm>
        </p:grpSpPr>
        <p:sp>
          <p:nvSpPr>
            <p:cNvPr id="24601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2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564380" y="2730628"/>
            <a:ext cx="63246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حجم بازار را به لحاظ کمی بتوان محاسبه کرد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64380" y="3402140"/>
            <a:ext cx="63246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نیاز بازار به کالا یا خدمات نوین کاملا محسوس باشد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64380" y="4056190"/>
            <a:ext cx="63246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مواد اولیه به مقدار کافی در دسترس باشد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  <a:p>
            <a:pPr algn="ctr">
              <a:defRPr/>
            </a:pPr>
            <a:r>
              <a:rPr lang="en-US" sz="1800" dirty="0">
                <a:latin typeface="Calibri" pitchFamily="34" charset="0"/>
                <a:ea typeface="ＭＳ Ｐゴシック" pitchFamily="34" charset="-128"/>
              </a:rPr>
              <a:t> </a:t>
            </a: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880168" y="4729290"/>
            <a:ext cx="250825" cy="250825"/>
            <a:chOff x="530225" y="5016500"/>
            <a:chExt cx="393700" cy="393700"/>
          </a:xfrm>
        </p:grpSpPr>
        <p:sp>
          <p:nvSpPr>
            <p:cNvPr id="24599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0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565968" y="4713415"/>
            <a:ext cx="63246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استفاده از آن به تدوین مقررات دولتی نیاز نداشته باشد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  <a:p>
            <a:pPr algn="ctr">
              <a:defRPr/>
            </a:pPr>
            <a:r>
              <a:rPr lang="en-US" sz="1800" dirty="0">
                <a:latin typeface="Calibri" pitchFamily="34" charset="0"/>
                <a:ea typeface="ＭＳ Ｐゴシック" pitchFamily="34" charset="-128"/>
              </a:rPr>
              <a:t> </a:t>
            </a:r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896043" y="5400803"/>
            <a:ext cx="250825" cy="250825"/>
            <a:chOff x="530225" y="5016500"/>
            <a:chExt cx="393700" cy="393700"/>
          </a:xfrm>
        </p:grpSpPr>
        <p:sp>
          <p:nvSpPr>
            <p:cNvPr id="24597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598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1581843" y="5384928"/>
            <a:ext cx="63246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تولید و عرضه آن به نیروی کار نیازی نداشته باشد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  <a:p>
            <a:pPr algn="ctr">
              <a:defRPr/>
            </a:pPr>
            <a:r>
              <a:rPr lang="en-US" sz="1800" dirty="0">
                <a:latin typeface="Calibri" pitchFamily="34" charset="0"/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806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  <p:bldP spid="21" grpId="0" animBg="1"/>
      <p:bldP spid="25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2051" name="TextBox 54"/>
          <p:cNvSpPr txBox="1">
            <a:spLocks noChangeArrowheads="1"/>
          </p:cNvSpPr>
          <p:nvPr/>
        </p:nvSpPr>
        <p:spPr bwMode="auto">
          <a:xfrm>
            <a:off x="1604693" y="285750"/>
            <a:ext cx="7129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a-IR" sz="2800" b="1" dirty="0" smtClean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تجاری سازی</a:t>
            </a:r>
            <a:endParaRPr lang="en-GB" sz="2800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078" name="Rektangel 76"/>
          <p:cNvSpPr>
            <a:spLocks noChangeArrowheads="1"/>
          </p:cNvSpPr>
          <p:nvPr/>
        </p:nvSpPr>
        <p:spPr bwMode="auto">
          <a:xfrm>
            <a:off x="1112838" y="5473700"/>
            <a:ext cx="22098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IN" sz="1300" b="1" noProof="1">
                <a:solidFill>
                  <a:srgbClr val="FFFFFF"/>
                </a:solidFill>
                <a:cs typeface="Arial" charset="0"/>
              </a:rPr>
              <a:t>Example text</a:t>
            </a:r>
          </a:p>
          <a:p>
            <a:r>
              <a:rPr lang="en-IN" sz="1100" noProof="1">
                <a:solidFill>
                  <a:srgbClr val="FFFFFF"/>
                </a:solidFill>
                <a:cs typeface="Arial" charset="0"/>
              </a:rPr>
              <a:t>Go ahead and replace it with your own text. This is an example text. </a:t>
            </a:r>
            <a:endParaRPr lang="da-DK" sz="1100">
              <a:solidFill>
                <a:srgbClr val="FFFFFF"/>
              </a:solidFill>
            </a:endParaRPr>
          </a:p>
          <a:p>
            <a:endParaRPr lang="da-DK">
              <a:solidFill>
                <a:srgbClr val="1E1C11"/>
              </a:solidFill>
            </a:endParaRPr>
          </a:p>
        </p:txBody>
      </p:sp>
      <p:grpSp>
        <p:nvGrpSpPr>
          <p:cNvPr id="3079" name="Group 19"/>
          <p:cNvGrpSpPr>
            <a:grpSpLocks/>
          </p:cNvGrpSpPr>
          <p:nvPr/>
        </p:nvGrpSpPr>
        <p:grpSpPr bwMode="auto">
          <a:xfrm>
            <a:off x="808038" y="5562600"/>
            <a:ext cx="250825" cy="250825"/>
            <a:chOff x="530225" y="5016500"/>
            <a:chExt cx="393700" cy="393700"/>
          </a:xfrm>
        </p:grpSpPr>
        <p:sp>
          <p:nvSpPr>
            <p:cNvPr id="3175" name="Oval 175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76" name="Isosceles Triangle 176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353637"/>
                </a:solidFill>
              </a:endParaRPr>
            </a:p>
          </p:txBody>
        </p:sp>
      </p:grpSp>
      <p:sp>
        <p:nvSpPr>
          <p:cNvPr id="3080" name="Rectangle 4"/>
          <p:cNvSpPr>
            <a:spLocks noChangeArrowheads="1"/>
          </p:cNvSpPr>
          <p:nvPr/>
        </p:nvSpPr>
        <p:spPr bwMode="gray">
          <a:xfrm>
            <a:off x="8747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688"/>
            <a:r>
              <a:rPr lang="en-US" sz="1000">
                <a:solidFill>
                  <a:srgbClr val="FFFFFF"/>
                </a:solidFill>
              </a:rPr>
              <a:t>Your own footer</a:t>
            </a:r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gray">
          <a:xfrm>
            <a:off x="67675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defTabSz="801688"/>
            <a:r>
              <a:rPr lang="en-US" sz="1000">
                <a:solidFill>
                  <a:srgbClr val="FFFFFF"/>
                </a:solidFill>
              </a:rPr>
              <a:t>Your Logo</a:t>
            </a:r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71488" y="1166131"/>
            <a:ext cx="7740650" cy="3713163"/>
            <a:chOff x="471488" y="1165225"/>
            <a:chExt cx="7740650" cy="3713163"/>
          </a:xfrm>
        </p:grpSpPr>
        <p:grpSp>
          <p:nvGrpSpPr>
            <p:cNvPr id="3160" name="Group 117"/>
            <p:cNvGrpSpPr>
              <a:grpSpLocks/>
            </p:cNvGrpSpPr>
            <p:nvPr/>
          </p:nvGrpSpPr>
          <p:grpSpPr bwMode="auto">
            <a:xfrm>
              <a:off x="471488" y="1165225"/>
              <a:ext cx="7740650" cy="3694113"/>
              <a:chOff x="471210" y="1164522"/>
              <a:chExt cx="7740358" cy="3694514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471210" y="1164522"/>
                <a:ext cx="7740358" cy="3694514"/>
              </a:xfrm>
              <a:prstGeom prst="roundRect">
                <a:avLst>
                  <a:gd name="adj" fmla="val 5555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69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  <a:gs pos="41000">
                    <a:schemeClr val="bg1"/>
                  </a:gs>
                </a:gsLst>
                <a:lin ang="1914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stA="21000" endPos="22000" dist="50800" dir="5400000" sy="-100000" algn="bl" rotWithShape="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593442" y="1285185"/>
                <a:ext cx="7467318" cy="3451600"/>
              </a:xfrm>
              <a:prstGeom prst="roundRect">
                <a:avLst>
                  <a:gd name="adj" fmla="val 4812"/>
                </a:avLst>
              </a:prstGeom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9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  <a:gs pos="29000">
                    <a:schemeClr val="tx1">
                      <a:lumMod val="85000"/>
                      <a:lumOff val="15000"/>
                    </a:schemeClr>
                  </a:gs>
                </a:gsLst>
                <a:lin ang="1914000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3164" name="Gruppe 61"/>
              <p:cNvGrpSpPr>
                <a:grpSpLocks/>
              </p:cNvGrpSpPr>
              <p:nvPr/>
            </p:nvGrpSpPr>
            <p:grpSpPr bwMode="auto">
              <a:xfrm flipH="1">
                <a:off x="7082031" y="2554557"/>
                <a:ext cx="764755" cy="791220"/>
                <a:chOff x="1760019" y="3875595"/>
                <a:chExt cx="1018741" cy="1016530"/>
              </a:xfrm>
            </p:grpSpPr>
            <p:grpSp>
              <p:nvGrpSpPr>
                <p:cNvPr id="3167" name="Gruppe 59"/>
                <p:cNvGrpSpPr>
                  <a:grpSpLocks/>
                </p:cNvGrpSpPr>
                <p:nvPr/>
              </p:nvGrpSpPr>
              <p:grpSpPr bwMode="auto">
                <a:xfrm>
                  <a:off x="1762304" y="3875595"/>
                  <a:ext cx="1016456" cy="1016530"/>
                  <a:chOff x="3906064" y="1406380"/>
                  <a:chExt cx="496973" cy="497009"/>
                </a:xfrm>
              </p:grpSpPr>
              <p:sp>
                <p:nvSpPr>
                  <p:cNvPr id="15" name="Ellipse 30"/>
                  <p:cNvSpPr/>
                  <p:nvPr/>
                </p:nvSpPr>
                <p:spPr bwMode="auto">
                  <a:xfrm rot="17065673">
                    <a:off x="3906046" y="1406398"/>
                    <a:ext cx="497009" cy="496973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</a:schemeClr>
                      </a:gs>
                      <a:gs pos="0">
                        <a:schemeClr val="tx1">
                          <a:lumMod val="75000"/>
                          <a:lumOff val="25000"/>
                        </a:scheme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>
                    <a:innerShdw blurRad="269875" dist="114300" dir="480000">
                      <a:srgbClr val="000000">
                        <a:alpha val="13000"/>
                      </a:srgbClr>
                    </a:innerShdw>
                  </a:effectLst>
                </p:spPr>
                <p:txBody>
                  <a:bodyPr anchor="ctr"/>
                  <a:lstStyle>
                    <a:lvl1pPr marL="342900" indent="-3429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-128"/>
                      </a:defRPr>
                    </a:lvl9pPr>
                  </a:lstStyle>
                  <a:p>
                    <a:pPr algn="ctr" eaLnBrk="1" hangingPunct="1">
                      <a:buFont typeface="Calibri" charset="0"/>
                      <a:buAutoNum type="arabicPeriod"/>
                      <a:defRPr/>
                    </a:pPr>
                    <a:endParaRPr lang="da-DK" sz="1800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4" name="Ellipse 31"/>
                  <p:cNvSpPr>
                    <a:spLocks noChangeArrowheads="1"/>
                  </p:cNvSpPr>
                  <p:nvPr/>
                </p:nvSpPr>
                <p:spPr bwMode="auto">
                  <a:xfrm>
                    <a:off x="3955823" y="1424813"/>
                    <a:ext cx="366004" cy="26927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CF9">
                          <a:alpha val="31998"/>
                        </a:srgbClr>
                      </a:gs>
                      <a:gs pos="100000">
                        <a:srgbClr val="FFFFFF">
                          <a:alpha val="0"/>
                        </a:srgbClr>
                      </a:gs>
                    </a:gsLst>
                    <a:lin ang="5400000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342900" indent="-342900" algn="ctr">
                      <a:buFont typeface="Calibri" pitchFamily="-109" charset="0"/>
                      <a:buAutoNum type="arabicPeriod"/>
                    </a:pPr>
                    <a:endParaRPr lang="da-DK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14" name="Måne 29"/>
                <p:cNvSpPr/>
                <p:nvPr/>
              </p:nvSpPr>
              <p:spPr bwMode="auto">
                <a:xfrm rot="16570711">
                  <a:off x="2013672" y="4164325"/>
                  <a:ext cx="460273" cy="967579"/>
                </a:xfrm>
                <a:prstGeom prst="moon">
                  <a:avLst>
                    <a:gd name="adj" fmla="val 8755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24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da-DK" sz="1800" smtClea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165" name="Rectangle 115"/>
              <p:cNvSpPr>
                <a:spLocks noChangeArrowheads="1"/>
              </p:cNvSpPr>
              <p:nvPr/>
            </p:nvSpPr>
            <p:spPr bwMode="auto">
              <a:xfrm>
                <a:off x="1058563" y="1285185"/>
                <a:ext cx="5884640" cy="34516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nb-NO">
                  <a:solidFill>
                    <a:srgbClr val="FFFFFF"/>
                  </a:solidFill>
                </a:endParaRPr>
              </a:p>
            </p:txBody>
          </p:sp>
          <p:sp>
            <p:nvSpPr>
              <p:cNvPr id="117" name="Rounded Rectangle 116"/>
              <p:cNvSpPr/>
              <p:nvPr/>
            </p:nvSpPr>
            <p:spPr>
              <a:xfrm flipH="1">
                <a:off x="841083" y="2615655"/>
                <a:ext cx="66672" cy="676348"/>
              </a:xfrm>
              <a:prstGeom prst="roundRect">
                <a:avLst>
                  <a:gd name="adj" fmla="val 4812"/>
                </a:avLst>
              </a:prstGeom>
              <a:solidFill>
                <a:srgbClr val="0D0D0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485775" y="1184275"/>
              <a:ext cx="7523163" cy="3694113"/>
            </a:xfrm>
            <a:custGeom>
              <a:avLst/>
              <a:gdLst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85849 w 6185849"/>
                <a:gd name="connsiteY4" fmla="*/ 3497236 h 3674030"/>
                <a:gd name="connsiteX5" fmla="*/ 6009055 w 6185849"/>
                <a:gd name="connsiteY5" fmla="*/ 3674030 h 3674030"/>
                <a:gd name="connsiteX6" fmla="*/ 176794 w 6185849"/>
                <a:gd name="connsiteY6" fmla="*/ 3674030 h 3674030"/>
                <a:gd name="connsiteX7" fmla="*/ 0 w 6185849"/>
                <a:gd name="connsiteY7" fmla="*/ 3497236 h 3674030"/>
                <a:gd name="connsiteX8" fmla="*/ 0 w 6185849"/>
                <a:gd name="connsiteY8" fmla="*/ 176794 h 3674030"/>
                <a:gd name="connsiteX0" fmla="*/ 0 w 6185849"/>
                <a:gd name="connsiteY0" fmla="*/ 176794 h 3811663"/>
                <a:gd name="connsiteX1" fmla="*/ 176794 w 6185849"/>
                <a:gd name="connsiteY1" fmla="*/ 0 h 3811663"/>
                <a:gd name="connsiteX2" fmla="*/ 6009055 w 6185849"/>
                <a:gd name="connsiteY2" fmla="*/ 0 h 3811663"/>
                <a:gd name="connsiteX3" fmla="*/ 6185849 w 6185849"/>
                <a:gd name="connsiteY3" fmla="*/ 176794 h 3811663"/>
                <a:gd name="connsiteX4" fmla="*/ 6185849 w 6185849"/>
                <a:gd name="connsiteY4" fmla="*/ 3497236 h 3811663"/>
                <a:gd name="connsiteX5" fmla="*/ 176794 w 6185849"/>
                <a:gd name="connsiteY5" fmla="*/ 3674030 h 3811663"/>
                <a:gd name="connsiteX6" fmla="*/ 0 w 6185849"/>
                <a:gd name="connsiteY6" fmla="*/ 3497236 h 3811663"/>
                <a:gd name="connsiteX7" fmla="*/ 0 w 6185849"/>
                <a:gd name="connsiteY7" fmla="*/ 176794 h 3811663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85849 w 6185849"/>
                <a:gd name="connsiteY4" fmla="*/ 3497236 h 3674030"/>
                <a:gd name="connsiteX5" fmla="*/ 176794 w 6185849"/>
                <a:gd name="connsiteY5" fmla="*/ 3674030 h 3674030"/>
                <a:gd name="connsiteX6" fmla="*/ 0 w 6185849"/>
                <a:gd name="connsiteY6" fmla="*/ 3497236 h 3674030"/>
                <a:gd name="connsiteX7" fmla="*/ 0 w 6185849"/>
                <a:gd name="connsiteY7" fmla="*/ 176794 h 3674030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31227 w 6185849"/>
                <a:gd name="connsiteY4" fmla="*/ 343034 h 3674030"/>
                <a:gd name="connsiteX5" fmla="*/ 176794 w 6185849"/>
                <a:gd name="connsiteY5" fmla="*/ 3674030 h 3674030"/>
                <a:gd name="connsiteX6" fmla="*/ 0 w 6185849"/>
                <a:gd name="connsiteY6" fmla="*/ 3497236 h 3674030"/>
                <a:gd name="connsiteX7" fmla="*/ 0 w 6185849"/>
                <a:gd name="connsiteY7" fmla="*/ 176794 h 3674030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31227 w 6185849"/>
                <a:gd name="connsiteY4" fmla="*/ 343034 h 3674030"/>
                <a:gd name="connsiteX5" fmla="*/ 176794 w 6185849"/>
                <a:gd name="connsiteY5" fmla="*/ 3674030 h 3674030"/>
                <a:gd name="connsiteX6" fmla="*/ 0 w 6185849"/>
                <a:gd name="connsiteY6" fmla="*/ 3497236 h 3674030"/>
                <a:gd name="connsiteX7" fmla="*/ 0 w 6185849"/>
                <a:gd name="connsiteY7" fmla="*/ 176794 h 3674030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176794 w 6185849"/>
                <a:gd name="connsiteY4" fmla="*/ 3674030 h 3674030"/>
                <a:gd name="connsiteX5" fmla="*/ 0 w 6185849"/>
                <a:gd name="connsiteY5" fmla="*/ 3497236 h 3674030"/>
                <a:gd name="connsiteX6" fmla="*/ 0 w 6185849"/>
                <a:gd name="connsiteY6" fmla="*/ 176794 h 3674030"/>
                <a:gd name="connsiteX0" fmla="*/ 0 w 6185849"/>
                <a:gd name="connsiteY0" fmla="*/ 190449 h 3687685"/>
                <a:gd name="connsiteX1" fmla="*/ 176794 w 6185849"/>
                <a:gd name="connsiteY1" fmla="*/ 13655 h 3687685"/>
                <a:gd name="connsiteX2" fmla="*/ 4274819 w 6185849"/>
                <a:gd name="connsiteY2" fmla="*/ 0 h 3687685"/>
                <a:gd name="connsiteX3" fmla="*/ 6185849 w 6185849"/>
                <a:gd name="connsiteY3" fmla="*/ 190449 h 3687685"/>
                <a:gd name="connsiteX4" fmla="*/ 176794 w 6185849"/>
                <a:gd name="connsiteY4" fmla="*/ 3687685 h 3687685"/>
                <a:gd name="connsiteX5" fmla="*/ 0 w 6185849"/>
                <a:gd name="connsiteY5" fmla="*/ 3510891 h 3687685"/>
                <a:gd name="connsiteX6" fmla="*/ 0 w 6185849"/>
                <a:gd name="connsiteY6" fmla="*/ 190449 h 3687685"/>
                <a:gd name="connsiteX0" fmla="*/ 0 w 4274819"/>
                <a:gd name="connsiteY0" fmla="*/ 190449 h 3687685"/>
                <a:gd name="connsiteX1" fmla="*/ 176794 w 4274819"/>
                <a:gd name="connsiteY1" fmla="*/ 13655 h 3687685"/>
                <a:gd name="connsiteX2" fmla="*/ 4274819 w 4274819"/>
                <a:gd name="connsiteY2" fmla="*/ 0 h 3687685"/>
                <a:gd name="connsiteX3" fmla="*/ 176794 w 4274819"/>
                <a:gd name="connsiteY3" fmla="*/ 3687685 h 3687685"/>
                <a:gd name="connsiteX4" fmla="*/ 0 w 4274819"/>
                <a:gd name="connsiteY4" fmla="*/ 3510891 h 3687685"/>
                <a:gd name="connsiteX5" fmla="*/ 0 w 4274819"/>
                <a:gd name="connsiteY5" fmla="*/ 190449 h 3687685"/>
                <a:gd name="connsiteX0" fmla="*/ 0 w 4274819"/>
                <a:gd name="connsiteY0" fmla="*/ 190449 h 3687685"/>
                <a:gd name="connsiteX1" fmla="*/ 176794 w 4274819"/>
                <a:gd name="connsiteY1" fmla="*/ 13655 h 3687685"/>
                <a:gd name="connsiteX2" fmla="*/ 4274819 w 4274819"/>
                <a:gd name="connsiteY2" fmla="*/ 0 h 3687685"/>
                <a:gd name="connsiteX3" fmla="*/ 176794 w 4274819"/>
                <a:gd name="connsiteY3" fmla="*/ 3687685 h 3687685"/>
                <a:gd name="connsiteX4" fmla="*/ 0 w 4274819"/>
                <a:gd name="connsiteY4" fmla="*/ 3510891 h 3687685"/>
                <a:gd name="connsiteX5" fmla="*/ 0 w 4274819"/>
                <a:gd name="connsiteY5" fmla="*/ 190449 h 368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4819" h="3687685">
                  <a:moveTo>
                    <a:pt x="0" y="190449"/>
                  </a:moveTo>
                  <a:cubicBezTo>
                    <a:pt x="0" y="92808"/>
                    <a:pt x="79153" y="13655"/>
                    <a:pt x="176794" y="13655"/>
                  </a:cubicBezTo>
                  <a:lnTo>
                    <a:pt x="4274819" y="0"/>
                  </a:lnTo>
                  <a:cubicBezTo>
                    <a:pt x="4233852" y="25192"/>
                    <a:pt x="889264" y="3102537"/>
                    <a:pt x="176794" y="3687685"/>
                  </a:cubicBezTo>
                  <a:cubicBezTo>
                    <a:pt x="79153" y="3687685"/>
                    <a:pt x="0" y="3608532"/>
                    <a:pt x="0" y="3510891"/>
                  </a:cubicBezTo>
                  <a:lnTo>
                    <a:pt x="0" y="1904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5000"/>
                  </a:schemeClr>
                </a:gs>
                <a:gs pos="100000">
                  <a:schemeClr val="bg1">
                    <a:alpha val="1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223963" y="2095500"/>
            <a:ext cx="4852987" cy="379413"/>
            <a:chOff x="1224751" y="2276269"/>
            <a:chExt cx="4852003" cy="379817"/>
          </a:xfrm>
        </p:grpSpPr>
        <p:sp>
          <p:nvSpPr>
            <p:cNvPr id="18" name="Rounded Rectangle 17"/>
            <p:cNvSpPr/>
            <p:nvPr/>
          </p:nvSpPr>
          <p:spPr>
            <a:xfrm flipV="1">
              <a:off x="1224751" y="2276269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279371" y="2330890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2142" name="TextBox 67"/>
            <p:cNvSpPr txBox="1">
              <a:spLocks noChangeArrowheads="1"/>
            </p:cNvSpPr>
            <p:nvPr/>
          </p:nvSpPr>
          <p:spPr bwMode="auto">
            <a:xfrm>
              <a:off x="1292999" y="2306464"/>
              <a:ext cx="4724824" cy="338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fa-IR" sz="1600" dirty="0" smtClean="0">
                  <a:latin typeface="+mn-lt"/>
                  <a:ea typeface="ＭＳ Ｐゴシック" pitchFamily="34" charset="-128"/>
                </a:rPr>
                <a:t>مفاهیم نظری تجاری سازی</a:t>
              </a:r>
              <a:endParaRPr lang="en-US" sz="1600" dirty="0">
                <a:latin typeface="+mn-lt"/>
                <a:ea typeface="ＭＳ Ｐゴシック" pitchFamily="34" charset="-128"/>
              </a:endParaRPr>
            </a:p>
          </p:txBody>
        </p:sp>
      </p:grp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1227138" y="2527300"/>
            <a:ext cx="4851400" cy="379413"/>
            <a:chOff x="1227152" y="2708176"/>
            <a:chExt cx="4852003" cy="379817"/>
          </a:xfrm>
        </p:grpSpPr>
        <p:sp>
          <p:nvSpPr>
            <p:cNvPr id="33" name="Rounded Rectangle 32"/>
            <p:cNvSpPr/>
            <p:nvPr/>
          </p:nvSpPr>
          <p:spPr>
            <a:xfrm flipV="1">
              <a:off x="1227152" y="2708176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1281772" y="2762797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2135" name="TextBox 68"/>
            <p:cNvSpPr txBox="1">
              <a:spLocks noChangeArrowheads="1"/>
            </p:cNvSpPr>
            <p:nvPr/>
          </p:nvSpPr>
          <p:spPr bwMode="auto">
            <a:xfrm>
              <a:off x="1298597" y="2727246"/>
              <a:ext cx="4710470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fa-IR" sz="1600" dirty="0" smtClean="0">
                  <a:latin typeface="+mn-lt"/>
                  <a:ea typeface="ＭＳ Ｐゴシック" pitchFamily="34" charset="-128"/>
                </a:rPr>
                <a:t>اهمیت تجاری سازی</a:t>
              </a:r>
              <a:endParaRPr lang="en-US" sz="1600" dirty="0">
                <a:latin typeface="+mn-lt"/>
                <a:ea typeface="ＭＳ Ｐゴシック" pitchFamily="34" charset="-128"/>
              </a:endParaRPr>
            </a:p>
          </p:txBody>
        </p: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1230313" y="2959100"/>
            <a:ext cx="4851400" cy="379413"/>
            <a:chOff x="1229553" y="3140083"/>
            <a:chExt cx="4852003" cy="379817"/>
          </a:xfrm>
        </p:grpSpPr>
        <p:sp>
          <p:nvSpPr>
            <p:cNvPr id="36" name="Rounded Rectangle 35"/>
            <p:cNvSpPr/>
            <p:nvPr/>
          </p:nvSpPr>
          <p:spPr>
            <a:xfrm flipV="1">
              <a:off x="1229553" y="3140083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284173" y="3194704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3143" name="TextBox 69"/>
            <p:cNvSpPr txBox="1">
              <a:spLocks noChangeArrowheads="1"/>
            </p:cNvSpPr>
            <p:nvPr/>
          </p:nvSpPr>
          <p:spPr bwMode="auto">
            <a:xfrm>
              <a:off x="1305761" y="3146440"/>
              <a:ext cx="4759917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fa-IR" sz="1600" dirty="0" smtClean="0">
                  <a:latin typeface="+mn-lt"/>
                  <a:ea typeface="ＭＳ Ｐゴシック" pitchFamily="34" charset="-128"/>
                </a:rPr>
                <a:t>مراحل تجاری سازی</a:t>
              </a:r>
              <a:endParaRPr lang="en-US" sz="1600" dirty="0">
                <a:latin typeface="+mn-lt"/>
                <a:ea typeface="ＭＳ Ｐゴシック" pitchFamily="34" charset="-128"/>
              </a:endParaRPr>
            </a:p>
          </p:txBody>
        </p:sp>
      </p:grp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1235075" y="3822700"/>
            <a:ext cx="4851400" cy="379413"/>
            <a:chOff x="1234355" y="4003897"/>
            <a:chExt cx="4852003" cy="379817"/>
          </a:xfrm>
        </p:grpSpPr>
        <p:sp>
          <p:nvSpPr>
            <p:cNvPr id="42" name="Rounded Rectangle 41"/>
            <p:cNvSpPr/>
            <p:nvPr/>
          </p:nvSpPr>
          <p:spPr>
            <a:xfrm flipV="1">
              <a:off x="1234355" y="4003897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288975" y="4058518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3136" name="TextBox 71"/>
            <p:cNvSpPr txBox="1">
              <a:spLocks noChangeArrowheads="1"/>
            </p:cNvSpPr>
            <p:nvPr/>
          </p:nvSpPr>
          <p:spPr bwMode="auto">
            <a:xfrm>
              <a:off x="1293100" y="4013432"/>
              <a:ext cx="4724781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fa-IR" sz="1600" dirty="0" smtClean="0">
                  <a:latin typeface="+mn-lt"/>
                  <a:ea typeface="ＭＳ Ｐゴシック" pitchFamily="34" charset="-128"/>
                </a:rPr>
                <a:t>چالش های تجاری سازی</a:t>
              </a:r>
              <a:endParaRPr lang="en-US" sz="1600" dirty="0">
                <a:latin typeface="+mn-lt"/>
                <a:ea typeface="ＭＳ Ｐゴシック" pitchFamily="34" charset="-128"/>
              </a:endParaRPr>
            </a:p>
          </p:txBody>
        </p:sp>
      </p:grpSp>
      <p:sp>
        <p:nvSpPr>
          <p:cNvPr id="13361" name="TextBox 75"/>
          <p:cNvSpPr txBox="1">
            <a:spLocks noChangeArrowheads="1"/>
          </p:cNvSpPr>
          <p:nvPr/>
        </p:nvSpPr>
        <p:spPr bwMode="auto">
          <a:xfrm>
            <a:off x="1235075" y="1285875"/>
            <a:ext cx="485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rgbClr val="F2F2F2"/>
                </a:solidFill>
                <a:latin typeface="+mn-lt"/>
                <a:ea typeface="ＭＳ Ｐゴシック" pitchFamily="34" charset="-128"/>
              </a:rPr>
              <a:t>اهداف</a:t>
            </a:r>
            <a:endParaRPr lang="en-US" b="1" dirty="0">
              <a:solidFill>
                <a:srgbClr val="F2F2F2"/>
              </a:solidFill>
              <a:latin typeface="+mn-lt"/>
              <a:ea typeface="ＭＳ Ｐゴシック" pitchFamily="34" charset="-128"/>
            </a:endParaRPr>
          </a:p>
        </p:txBody>
      </p:sp>
      <p:grpSp>
        <p:nvGrpSpPr>
          <p:cNvPr id="17" name="Group 118"/>
          <p:cNvGrpSpPr>
            <a:grpSpLocks/>
          </p:cNvGrpSpPr>
          <p:nvPr/>
        </p:nvGrpSpPr>
        <p:grpSpPr bwMode="auto">
          <a:xfrm>
            <a:off x="6129338" y="1654175"/>
            <a:ext cx="373062" cy="357188"/>
            <a:chOff x="3590853" y="2593297"/>
            <a:chExt cx="1009796" cy="966108"/>
          </a:xfrm>
        </p:grpSpPr>
        <p:sp>
          <p:nvSpPr>
            <p:cNvPr id="120" name="Rounded Rectangle 119"/>
            <p:cNvSpPr/>
            <p:nvPr/>
          </p:nvSpPr>
          <p:spPr>
            <a:xfrm>
              <a:off x="3590853" y="2593297"/>
              <a:ext cx="1009796" cy="961448"/>
            </a:xfrm>
            <a:prstGeom prst="roundRect">
              <a:avLst>
                <a:gd name="adj" fmla="val 5555"/>
              </a:avLst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stA="21000" endPos="22000" dist="508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732653" y="2782225"/>
              <a:ext cx="786354" cy="583958"/>
            </a:xfrm>
            <a:custGeom>
              <a:avLst/>
              <a:gdLst>
                <a:gd name="connsiteX0" fmla="*/ 0 w 2253141"/>
                <a:gd name="connsiteY0" fmla="*/ 996782 h 1679510"/>
                <a:gd name="connsiteX1" fmla="*/ 518905 w 2253141"/>
                <a:gd name="connsiteY1" fmla="*/ 1679510 h 1679510"/>
                <a:gd name="connsiteX2" fmla="*/ 2253141 w 2253141"/>
                <a:gd name="connsiteY2" fmla="*/ 218473 h 1679510"/>
                <a:gd name="connsiteX3" fmla="*/ 1556716 w 2253141"/>
                <a:gd name="connsiteY3" fmla="*/ 0 h 1679510"/>
                <a:gd name="connsiteX4" fmla="*/ 573527 w 2253141"/>
                <a:gd name="connsiteY4" fmla="*/ 1310837 h 1679510"/>
                <a:gd name="connsiteX5" fmla="*/ 341385 w 2253141"/>
                <a:gd name="connsiteY5" fmla="*/ 751000 h 1679510"/>
                <a:gd name="connsiteX6" fmla="*/ 54621 w 2253141"/>
                <a:gd name="connsiteY6" fmla="*/ 955819 h 1679510"/>
                <a:gd name="connsiteX7" fmla="*/ 0 w 2253141"/>
                <a:gd name="connsiteY7" fmla="*/ 996782 h 1679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3141" h="1679510">
                  <a:moveTo>
                    <a:pt x="0" y="996782"/>
                  </a:moveTo>
                  <a:lnTo>
                    <a:pt x="518905" y="1679510"/>
                  </a:lnTo>
                  <a:lnTo>
                    <a:pt x="2253141" y="218473"/>
                  </a:lnTo>
                  <a:lnTo>
                    <a:pt x="1556716" y="0"/>
                  </a:lnTo>
                  <a:lnTo>
                    <a:pt x="573527" y="1310837"/>
                  </a:lnTo>
                  <a:lnTo>
                    <a:pt x="341385" y="751000"/>
                  </a:lnTo>
                  <a:lnTo>
                    <a:pt x="54621" y="955819"/>
                  </a:lnTo>
                  <a:lnTo>
                    <a:pt x="0" y="996782"/>
                  </a:lnTo>
                  <a:close/>
                </a:path>
              </a:pathLst>
            </a:custGeom>
            <a:gradFill>
              <a:gsLst>
                <a:gs pos="0">
                  <a:srgbClr val="008000"/>
                </a:gs>
                <a:gs pos="100000">
                  <a:srgbClr val="94C540"/>
                </a:gs>
              </a:gsLst>
              <a:lin ang="196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22" name="Rounded Rectangle 10"/>
            <p:cNvSpPr/>
            <p:nvPr/>
          </p:nvSpPr>
          <p:spPr>
            <a:xfrm>
              <a:off x="3590853" y="2597592"/>
              <a:ext cx="984014" cy="961813"/>
            </a:xfrm>
            <a:custGeom>
              <a:avLst/>
              <a:gdLst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85849 w 6185849"/>
                <a:gd name="connsiteY4" fmla="*/ 3497236 h 3674030"/>
                <a:gd name="connsiteX5" fmla="*/ 6009055 w 6185849"/>
                <a:gd name="connsiteY5" fmla="*/ 3674030 h 3674030"/>
                <a:gd name="connsiteX6" fmla="*/ 176794 w 6185849"/>
                <a:gd name="connsiteY6" fmla="*/ 3674030 h 3674030"/>
                <a:gd name="connsiteX7" fmla="*/ 0 w 6185849"/>
                <a:gd name="connsiteY7" fmla="*/ 3497236 h 3674030"/>
                <a:gd name="connsiteX8" fmla="*/ 0 w 6185849"/>
                <a:gd name="connsiteY8" fmla="*/ 176794 h 3674030"/>
                <a:gd name="connsiteX0" fmla="*/ 0 w 6185849"/>
                <a:gd name="connsiteY0" fmla="*/ 176794 h 3811663"/>
                <a:gd name="connsiteX1" fmla="*/ 176794 w 6185849"/>
                <a:gd name="connsiteY1" fmla="*/ 0 h 3811663"/>
                <a:gd name="connsiteX2" fmla="*/ 6009055 w 6185849"/>
                <a:gd name="connsiteY2" fmla="*/ 0 h 3811663"/>
                <a:gd name="connsiteX3" fmla="*/ 6185849 w 6185849"/>
                <a:gd name="connsiteY3" fmla="*/ 176794 h 3811663"/>
                <a:gd name="connsiteX4" fmla="*/ 6185849 w 6185849"/>
                <a:gd name="connsiteY4" fmla="*/ 3497236 h 3811663"/>
                <a:gd name="connsiteX5" fmla="*/ 176794 w 6185849"/>
                <a:gd name="connsiteY5" fmla="*/ 3674030 h 3811663"/>
                <a:gd name="connsiteX6" fmla="*/ 0 w 6185849"/>
                <a:gd name="connsiteY6" fmla="*/ 3497236 h 3811663"/>
                <a:gd name="connsiteX7" fmla="*/ 0 w 6185849"/>
                <a:gd name="connsiteY7" fmla="*/ 176794 h 3811663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85849 w 6185849"/>
                <a:gd name="connsiteY4" fmla="*/ 3497236 h 3674030"/>
                <a:gd name="connsiteX5" fmla="*/ 176794 w 6185849"/>
                <a:gd name="connsiteY5" fmla="*/ 3674030 h 3674030"/>
                <a:gd name="connsiteX6" fmla="*/ 0 w 6185849"/>
                <a:gd name="connsiteY6" fmla="*/ 3497236 h 3674030"/>
                <a:gd name="connsiteX7" fmla="*/ 0 w 6185849"/>
                <a:gd name="connsiteY7" fmla="*/ 176794 h 3674030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31227 w 6185849"/>
                <a:gd name="connsiteY4" fmla="*/ 343034 h 3674030"/>
                <a:gd name="connsiteX5" fmla="*/ 176794 w 6185849"/>
                <a:gd name="connsiteY5" fmla="*/ 3674030 h 3674030"/>
                <a:gd name="connsiteX6" fmla="*/ 0 w 6185849"/>
                <a:gd name="connsiteY6" fmla="*/ 3497236 h 3674030"/>
                <a:gd name="connsiteX7" fmla="*/ 0 w 6185849"/>
                <a:gd name="connsiteY7" fmla="*/ 176794 h 3674030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6131227 w 6185849"/>
                <a:gd name="connsiteY4" fmla="*/ 343034 h 3674030"/>
                <a:gd name="connsiteX5" fmla="*/ 176794 w 6185849"/>
                <a:gd name="connsiteY5" fmla="*/ 3674030 h 3674030"/>
                <a:gd name="connsiteX6" fmla="*/ 0 w 6185849"/>
                <a:gd name="connsiteY6" fmla="*/ 3497236 h 3674030"/>
                <a:gd name="connsiteX7" fmla="*/ 0 w 6185849"/>
                <a:gd name="connsiteY7" fmla="*/ 176794 h 3674030"/>
                <a:gd name="connsiteX0" fmla="*/ 0 w 6185849"/>
                <a:gd name="connsiteY0" fmla="*/ 176794 h 3674030"/>
                <a:gd name="connsiteX1" fmla="*/ 176794 w 6185849"/>
                <a:gd name="connsiteY1" fmla="*/ 0 h 3674030"/>
                <a:gd name="connsiteX2" fmla="*/ 6009055 w 6185849"/>
                <a:gd name="connsiteY2" fmla="*/ 0 h 3674030"/>
                <a:gd name="connsiteX3" fmla="*/ 6185849 w 6185849"/>
                <a:gd name="connsiteY3" fmla="*/ 176794 h 3674030"/>
                <a:gd name="connsiteX4" fmla="*/ 176794 w 6185849"/>
                <a:gd name="connsiteY4" fmla="*/ 3674030 h 3674030"/>
                <a:gd name="connsiteX5" fmla="*/ 0 w 6185849"/>
                <a:gd name="connsiteY5" fmla="*/ 3497236 h 3674030"/>
                <a:gd name="connsiteX6" fmla="*/ 0 w 6185849"/>
                <a:gd name="connsiteY6" fmla="*/ 176794 h 3674030"/>
                <a:gd name="connsiteX0" fmla="*/ 0 w 6185849"/>
                <a:gd name="connsiteY0" fmla="*/ 190449 h 3687685"/>
                <a:gd name="connsiteX1" fmla="*/ 176794 w 6185849"/>
                <a:gd name="connsiteY1" fmla="*/ 13655 h 3687685"/>
                <a:gd name="connsiteX2" fmla="*/ 4274819 w 6185849"/>
                <a:gd name="connsiteY2" fmla="*/ 0 h 3687685"/>
                <a:gd name="connsiteX3" fmla="*/ 6185849 w 6185849"/>
                <a:gd name="connsiteY3" fmla="*/ 190449 h 3687685"/>
                <a:gd name="connsiteX4" fmla="*/ 176794 w 6185849"/>
                <a:gd name="connsiteY4" fmla="*/ 3687685 h 3687685"/>
                <a:gd name="connsiteX5" fmla="*/ 0 w 6185849"/>
                <a:gd name="connsiteY5" fmla="*/ 3510891 h 3687685"/>
                <a:gd name="connsiteX6" fmla="*/ 0 w 6185849"/>
                <a:gd name="connsiteY6" fmla="*/ 190449 h 3687685"/>
                <a:gd name="connsiteX0" fmla="*/ 0 w 4274819"/>
                <a:gd name="connsiteY0" fmla="*/ 190449 h 3687685"/>
                <a:gd name="connsiteX1" fmla="*/ 176794 w 4274819"/>
                <a:gd name="connsiteY1" fmla="*/ 13655 h 3687685"/>
                <a:gd name="connsiteX2" fmla="*/ 4274819 w 4274819"/>
                <a:gd name="connsiteY2" fmla="*/ 0 h 3687685"/>
                <a:gd name="connsiteX3" fmla="*/ 176794 w 4274819"/>
                <a:gd name="connsiteY3" fmla="*/ 3687685 h 3687685"/>
                <a:gd name="connsiteX4" fmla="*/ 0 w 4274819"/>
                <a:gd name="connsiteY4" fmla="*/ 3510891 h 3687685"/>
                <a:gd name="connsiteX5" fmla="*/ 0 w 4274819"/>
                <a:gd name="connsiteY5" fmla="*/ 190449 h 3687685"/>
                <a:gd name="connsiteX0" fmla="*/ 0 w 4274819"/>
                <a:gd name="connsiteY0" fmla="*/ 190449 h 3687685"/>
                <a:gd name="connsiteX1" fmla="*/ 176794 w 4274819"/>
                <a:gd name="connsiteY1" fmla="*/ 13655 h 3687685"/>
                <a:gd name="connsiteX2" fmla="*/ 4274819 w 4274819"/>
                <a:gd name="connsiteY2" fmla="*/ 0 h 3687685"/>
                <a:gd name="connsiteX3" fmla="*/ 176794 w 4274819"/>
                <a:gd name="connsiteY3" fmla="*/ 3687685 h 3687685"/>
                <a:gd name="connsiteX4" fmla="*/ 0 w 4274819"/>
                <a:gd name="connsiteY4" fmla="*/ 3510891 h 3687685"/>
                <a:gd name="connsiteX5" fmla="*/ 0 w 4274819"/>
                <a:gd name="connsiteY5" fmla="*/ 190449 h 368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4819" h="3687685">
                  <a:moveTo>
                    <a:pt x="0" y="190449"/>
                  </a:moveTo>
                  <a:cubicBezTo>
                    <a:pt x="0" y="92808"/>
                    <a:pt x="79153" y="13655"/>
                    <a:pt x="176794" y="13655"/>
                  </a:cubicBezTo>
                  <a:lnTo>
                    <a:pt x="4274819" y="0"/>
                  </a:lnTo>
                  <a:cubicBezTo>
                    <a:pt x="4233852" y="25192"/>
                    <a:pt x="889264" y="3102537"/>
                    <a:pt x="176794" y="3687685"/>
                  </a:cubicBezTo>
                  <a:cubicBezTo>
                    <a:pt x="79153" y="3687685"/>
                    <a:pt x="0" y="3608532"/>
                    <a:pt x="0" y="3510891"/>
                  </a:cubicBezTo>
                  <a:lnTo>
                    <a:pt x="0" y="1904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27000"/>
                  </a:schemeClr>
                </a:gs>
                <a:gs pos="100000">
                  <a:schemeClr val="bg1">
                    <a:alpha val="2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grpSp>
        <p:nvGrpSpPr>
          <p:cNvPr id="19" name="Group 69"/>
          <p:cNvGrpSpPr>
            <a:grpSpLocks/>
          </p:cNvGrpSpPr>
          <p:nvPr/>
        </p:nvGrpSpPr>
        <p:grpSpPr bwMode="auto">
          <a:xfrm>
            <a:off x="1223963" y="1655763"/>
            <a:ext cx="4852984" cy="379412"/>
            <a:chOff x="1224751" y="2276269"/>
            <a:chExt cx="4852003" cy="379817"/>
          </a:xfrm>
        </p:grpSpPr>
        <p:sp>
          <p:nvSpPr>
            <p:cNvPr id="71" name="Rounded Rectangle 70"/>
            <p:cNvSpPr/>
            <p:nvPr/>
          </p:nvSpPr>
          <p:spPr>
            <a:xfrm flipV="1">
              <a:off x="1224751" y="2276269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1279371" y="2330890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smtClean="0">
                <a:solidFill>
                  <a:srgbClr val="FFFFFF"/>
                </a:solidFill>
              </a:endParaRPr>
            </a:p>
          </p:txBody>
        </p:sp>
        <p:sp>
          <p:nvSpPr>
            <p:cNvPr id="3126" name="TextBox 67"/>
            <p:cNvSpPr txBox="1">
              <a:spLocks noChangeArrowheads="1"/>
            </p:cNvSpPr>
            <p:nvPr/>
          </p:nvSpPr>
          <p:spPr bwMode="auto">
            <a:xfrm>
              <a:off x="4429254" y="2306463"/>
              <a:ext cx="1614218" cy="338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a-IR" sz="1600" dirty="0" smtClean="0">
                  <a:latin typeface="+mn-lt"/>
                  <a:ea typeface="ＭＳ Ｐゴシック" pitchFamily="34" charset="-128"/>
                </a:rPr>
                <a:t>تعاریف تجاری سازی</a:t>
              </a:r>
              <a:endParaRPr lang="en-US" sz="1600" dirty="0">
                <a:latin typeface="+mn-lt"/>
                <a:ea typeface="ＭＳ Ｐゴシック" pitchFamily="34" charset="-128"/>
              </a:endParaRPr>
            </a:p>
          </p:txBody>
        </p:sp>
      </p:grpSp>
      <p:grpSp>
        <p:nvGrpSpPr>
          <p:cNvPr id="20" name="Group 73"/>
          <p:cNvGrpSpPr>
            <a:grpSpLocks/>
          </p:cNvGrpSpPr>
          <p:nvPr/>
        </p:nvGrpSpPr>
        <p:grpSpPr bwMode="auto">
          <a:xfrm>
            <a:off x="1230313" y="3382963"/>
            <a:ext cx="4851400" cy="379412"/>
            <a:chOff x="1229553" y="3140083"/>
            <a:chExt cx="4852003" cy="379817"/>
          </a:xfrm>
        </p:grpSpPr>
        <p:sp>
          <p:nvSpPr>
            <p:cNvPr id="75" name="Rounded Rectangle 74"/>
            <p:cNvSpPr/>
            <p:nvPr/>
          </p:nvSpPr>
          <p:spPr>
            <a:xfrm flipV="1">
              <a:off x="1229553" y="3140083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284173" y="3194704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3119" name="TextBox 69"/>
            <p:cNvSpPr txBox="1">
              <a:spLocks noChangeArrowheads="1"/>
            </p:cNvSpPr>
            <p:nvPr/>
          </p:nvSpPr>
          <p:spPr bwMode="auto">
            <a:xfrm>
              <a:off x="1305762" y="3146440"/>
              <a:ext cx="4759916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fa-IR" sz="1600" dirty="0" smtClean="0">
                  <a:latin typeface="+mn-lt"/>
                  <a:ea typeface="ＭＳ Ｐゴシック" pitchFamily="34" charset="-128"/>
                </a:rPr>
                <a:t>ایده های ایده آل تجاری سازی</a:t>
              </a:r>
              <a:endParaRPr lang="en-US" sz="1600" dirty="0">
                <a:latin typeface="+mn-lt"/>
                <a:ea typeface="ＭＳ Ｐゴシック" pitchFamily="34" charset="-128"/>
              </a:endParaRPr>
            </a:p>
          </p:txBody>
        </p:sp>
      </p:grpSp>
      <p:grpSp>
        <p:nvGrpSpPr>
          <p:cNvPr id="21" name="Group 90"/>
          <p:cNvGrpSpPr>
            <a:grpSpLocks/>
          </p:cNvGrpSpPr>
          <p:nvPr/>
        </p:nvGrpSpPr>
        <p:grpSpPr bwMode="auto">
          <a:xfrm>
            <a:off x="4940300" y="4813525"/>
            <a:ext cx="4783138" cy="968375"/>
            <a:chOff x="4940193" y="4878304"/>
            <a:chExt cx="4783391" cy="968295"/>
          </a:xfrm>
        </p:grpSpPr>
        <p:sp>
          <p:nvSpPr>
            <p:cNvPr id="85" name="Oval 84"/>
            <p:cNvSpPr/>
            <p:nvPr/>
          </p:nvSpPr>
          <p:spPr>
            <a:xfrm rot="589461">
              <a:off x="4940193" y="5002119"/>
              <a:ext cx="1249429" cy="109528"/>
            </a:xfrm>
            <a:prstGeom prst="ellipse">
              <a:avLst/>
            </a:prstGeom>
            <a:solidFill>
              <a:srgbClr val="0D0D0D">
                <a:alpha val="33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 rot="589461">
              <a:off x="5329152" y="5340228"/>
              <a:ext cx="4384907" cy="109529"/>
            </a:xfrm>
            <a:prstGeom prst="rect">
              <a:avLst/>
            </a:prstGeom>
            <a:solidFill>
              <a:srgbClr val="0D0D0D">
                <a:alpha val="33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 rot="589461">
              <a:off x="8986945" y="5622779"/>
              <a:ext cx="736639" cy="223820"/>
            </a:xfrm>
            <a:prstGeom prst="roundRect">
              <a:avLst/>
            </a:prstGeom>
            <a:solidFill>
              <a:srgbClr val="0D0D0D">
                <a:alpha val="33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3111" name="Group 87"/>
            <p:cNvGrpSpPr>
              <a:grpSpLocks/>
            </p:cNvGrpSpPr>
            <p:nvPr/>
          </p:nvGrpSpPr>
          <p:grpSpPr bwMode="auto">
            <a:xfrm>
              <a:off x="4940193" y="4878304"/>
              <a:ext cx="4783391" cy="825387"/>
              <a:chOff x="4940193" y="4878304"/>
              <a:chExt cx="4783391" cy="825387"/>
            </a:xfrm>
          </p:grpSpPr>
          <p:sp>
            <p:nvSpPr>
              <p:cNvPr id="79" name="Oval 78"/>
              <p:cNvSpPr/>
              <p:nvPr/>
            </p:nvSpPr>
            <p:spPr>
              <a:xfrm rot="589461">
                <a:off x="4940193" y="4878304"/>
                <a:ext cx="1249429" cy="109528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9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  <a:gs pos="29000">
                    <a:schemeClr val="tx1">
                      <a:lumMod val="85000"/>
                      <a:lumOff val="15000"/>
                    </a:schemeClr>
                  </a:gs>
                </a:gsLst>
                <a:lin ang="19140000" scaled="0"/>
              </a:gra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113" name="Rectangle 76"/>
              <p:cNvSpPr>
                <a:spLocks noChangeArrowheads="1"/>
              </p:cNvSpPr>
              <p:nvPr/>
            </p:nvSpPr>
            <p:spPr bwMode="auto">
              <a:xfrm rot="589461">
                <a:off x="5329152" y="5216413"/>
                <a:ext cx="4384907" cy="109529"/>
              </a:xfrm>
              <a:prstGeom prst="rect">
                <a:avLst/>
              </a:prstGeom>
              <a:gradFill rotWithShape="1">
                <a:gsLst>
                  <a:gs pos="0">
                    <a:srgbClr val="A6A6A6"/>
                  </a:gs>
                  <a:gs pos="5000">
                    <a:srgbClr val="A6A6A6"/>
                  </a:gs>
                  <a:gs pos="50000">
                    <a:srgbClr val="F2F2F2"/>
                  </a:gs>
                  <a:gs pos="100000">
                    <a:srgbClr val="BFBFBF"/>
                  </a:gs>
                </a:gsLst>
                <a:lin ang="5400000"/>
              </a:gradFill>
              <a:ln w="9525">
                <a:solidFill>
                  <a:srgbClr val="A6A6A6"/>
                </a:solidFill>
                <a:miter lim="800000"/>
                <a:headEnd/>
                <a:tailEnd/>
              </a:ln>
              <a:effectLst>
                <a:outerShdw dist="23000" dir="839963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nb-NO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 rot="589461">
                <a:off x="8986945" y="5479916"/>
                <a:ext cx="736639" cy="223820"/>
              </a:xfrm>
              <a:prstGeom prst="roundRect">
                <a:avLst/>
              </a:prstGeom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  <a:gs pos="59000">
                    <a:schemeClr val="tx1">
                      <a:lumMod val="75000"/>
                      <a:lumOff val="25000"/>
                    </a:schemeClr>
                  </a:gs>
                  <a:gs pos="29000">
                    <a:schemeClr val="tx1">
                      <a:lumMod val="85000"/>
                      <a:lumOff val="15000"/>
                    </a:schemeClr>
                  </a:gs>
                </a:gsLst>
                <a:lin ang="4980000" scaled="0"/>
              </a:gra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</p:grpSp>
      <p:grpSp>
        <p:nvGrpSpPr>
          <p:cNvPr id="23" name="Group 65"/>
          <p:cNvGrpSpPr>
            <a:grpSpLocks/>
          </p:cNvGrpSpPr>
          <p:nvPr/>
        </p:nvGrpSpPr>
        <p:grpSpPr bwMode="auto">
          <a:xfrm>
            <a:off x="1214438" y="4264025"/>
            <a:ext cx="4851400" cy="379413"/>
            <a:chOff x="1234355" y="4003897"/>
            <a:chExt cx="4852003" cy="379817"/>
          </a:xfrm>
        </p:grpSpPr>
        <p:sp>
          <p:nvSpPr>
            <p:cNvPr id="68" name="Rounded Rectangle 67"/>
            <p:cNvSpPr/>
            <p:nvPr/>
          </p:nvSpPr>
          <p:spPr>
            <a:xfrm flipV="1">
              <a:off x="1234355" y="4003897"/>
              <a:ext cx="4852003" cy="3798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288975" y="4058518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r" eaLnBrk="1" hangingPunct="1">
                <a:defRPr/>
              </a:pPr>
              <a:endParaRPr lang="nb-NO" sz="1600" smtClean="0">
                <a:solidFill>
                  <a:srgbClr val="FFFFFF"/>
                </a:solidFill>
              </a:endParaRPr>
            </a:p>
          </p:txBody>
        </p:sp>
        <p:sp>
          <p:nvSpPr>
            <p:cNvPr id="3098" name="TextBox 71"/>
            <p:cNvSpPr txBox="1">
              <a:spLocks noChangeArrowheads="1"/>
            </p:cNvSpPr>
            <p:nvPr/>
          </p:nvSpPr>
          <p:spPr bwMode="auto">
            <a:xfrm>
              <a:off x="1293098" y="4013432"/>
              <a:ext cx="4711591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fa-IR" sz="1600" dirty="0" smtClean="0">
                  <a:latin typeface="+mn-lt"/>
                  <a:ea typeface="ＭＳ Ｐゴシック" pitchFamily="34" charset="-128"/>
                </a:rPr>
                <a:t>موانع تسهیل تجاری سازی در ایران</a:t>
              </a:r>
              <a:endParaRPr lang="en-US" sz="1600" dirty="0">
                <a:latin typeface="+mn-lt"/>
                <a:ea typeface="ＭＳ Ｐゴシック" pitchFamily="34" charset="-128"/>
              </a:endParaRPr>
            </a:p>
          </p:txBody>
        </p:sp>
      </p:grpSp>
      <p:grpSp>
        <p:nvGrpSpPr>
          <p:cNvPr id="24" name="Group 79"/>
          <p:cNvGrpSpPr>
            <a:grpSpLocks/>
          </p:cNvGrpSpPr>
          <p:nvPr/>
        </p:nvGrpSpPr>
        <p:grpSpPr bwMode="auto">
          <a:xfrm>
            <a:off x="1233488" y="1643063"/>
            <a:ext cx="4852987" cy="381000"/>
            <a:chOff x="1234224" y="1824557"/>
            <a:chExt cx="4852003" cy="379817"/>
          </a:xfrm>
        </p:grpSpPr>
        <p:sp>
          <p:nvSpPr>
            <p:cNvPr id="70" name="Rounded Rectangle 69"/>
            <p:cNvSpPr/>
            <p:nvPr/>
          </p:nvSpPr>
          <p:spPr>
            <a:xfrm flipV="1">
              <a:off x="1234224" y="1824557"/>
              <a:ext cx="4852003" cy="379817"/>
            </a:xfrm>
            <a:prstGeom prst="roundRect">
              <a:avLst/>
            </a:prstGeom>
            <a:solidFill>
              <a:srgbClr val="BDE836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innerShdw blurRad="193675" dist="50800" dir="5100000">
                <a:srgbClr val="000000">
                  <a:alpha val="63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b="1" smtClean="0">
                <a:solidFill>
                  <a:srgbClr val="FFFFFF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293583" y="1865523"/>
              <a:ext cx="4728907" cy="325196"/>
            </a:xfrm>
            <a:prstGeom prst="roundRect">
              <a:avLst/>
            </a:prstGeom>
            <a:gradFill flip="none" rotWithShape="1">
              <a:gsLst>
                <a:gs pos="47000">
                  <a:schemeClr val="accent3">
                    <a:lumMod val="40000"/>
                    <a:lumOff val="60000"/>
                    <a:alpha val="0"/>
                  </a:schemeClr>
                </a:gs>
                <a:gs pos="100000">
                  <a:srgbClr val="FFFFFF">
                    <a:alpha val="7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nb-NO" sz="1400" b="1" smtClean="0">
                <a:solidFill>
                  <a:srgbClr val="FFFFFF"/>
                </a:solidFill>
              </a:endParaRPr>
            </a:p>
          </p:txBody>
        </p:sp>
        <p:sp>
          <p:nvSpPr>
            <p:cNvPr id="74" name="TextBox 66"/>
            <p:cNvSpPr txBox="1">
              <a:spLocks noChangeArrowheads="1"/>
            </p:cNvSpPr>
            <p:nvPr/>
          </p:nvSpPr>
          <p:spPr bwMode="auto">
            <a:xfrm>
              <a:off x="4379351" y="1859374"/>
              <a:ext cx="1604602" cy="337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fa-IR" sz="1600" b="1" dirty="0" smtClean="0">
                  <a:latin typeface="+mn-lt"/>
                  <a:ea typeface="ＭＳ Ｐゴシック" pitchFamily="34" charset="-128"/>
                </a:rPr>
                <a:t>تعاریف تجاری سازی</a:t>
              </a:r>
              <a:endParaRPr lang="en-US" sz="1600" b="1" dirty="0">
                <a:latin typeface="+mn-lt"/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88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6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62428E-7 L -0.31164 -0.40763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-204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164 -0.40763 L 3.88889E-6 -4.62428E-7 " pathEditMode="relative" rAng="0" ptsTypes="AA">
                                      <p:cBhvr>
                                        <p:cTn id="77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2040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690346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ایده های ایده آل تجاری سازی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4380" y="2040065"/>
            <a:ext cx="63246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خریداران به دفعات به خرید آن اقدام کنند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  <a:p>
            <a:pPr algn="ctr">
              <a:defRPr/>
            </a:pPr>
            <a:endParaRPr lang="en-US" sz="1800" dirty="0"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78580" y="2094040"/>
            <a:ext cx="250825" cy="250825"/>
            <a:chOff x="530225" y="5016500"/>
            <a:chExt cx="393700" cy="393700"/>
          </a:xfrm>
        </p:grpSpPr>
        <p:sp>
          <p:nvSpPr>
            <p:cNvPr id="24607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8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878580" y="2760790"/>
            <a:ext cx="250825" cy="250825"/>
            <a:chOff x="530225" y="5016500"/>
            <a:chExt cx="393700" cy="393700"/>
          </a:xfrm>
        </p:grpSpPr>
        <p:sp>
          <p:nvSpPr>
            <p:cNvPr id="24605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6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878580" y="3437065"/>
            <a:ext cx="250825" cy="250825"/>
            <a:chOff x="530225" y="5016500"/>
            <a:chExt cx="393700" cy="393700"/>
          </a:xfrm>
        </p:grpSpPr>
        <p:sp>
          <p:nvSpPr>
            <p:cNvPr id="24603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4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878580" y="4072065"/>
            <a:ext cx="250825" cy="250825"/>
            <a:chOff x="530225" y="5016500"/>
            <a:chExt cx="393700" cy="393700"/>
          </a:xfrm>
        </p:grpSpPr>
        <p:sp>
          <p:nvSpPr>
            <p:cNvPr id="24601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2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564380" y="2730628"/>
            <a:ext cx="63246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ابداع کننده یا تولید کننده اندیشه از معافیت مالیاتی برخوردار شود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64380" y="3402140"/>
            <a:ext cx="63246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نیازی به شبکه توزیع جدید نداشته باشد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64380" y="4056190"/>
            <a:ext cx="63246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ارزش تبلیغات وسیع را داشته باشد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  <a:p>
            <a:pPr algn="ctr">
              <a:defRPr/>
            </a:pPr>
            <a:r>
              <a:rPr lang="en-US" sz="1800" dirty="0">
                <a:latin typeface="Calibri" pitchFamily="34" charset="0"/>
                <a:ea typeface="ＭＳ Ｐゴシック" pitchFamily="34" charset="-128"/>
              </a:rPr>
              <a:t> </a:t>
            </a: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880168" y="4729290"/>
            <a:ext cx="250825" cy="250825"/>
            <a:chOff x="530225" y="5016500"/>
            <a:chExt cx="393700" cy="393700"/>
          </a:xfrm>
        </p:grpSpPr>
        <p:sp>
          <p:nvSpPr>
            <p:cNvPr id="24599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600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565968" y="4713415"/>
            <a:ext cx="63246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مشتریان حاضر به پیش خرید یا پرداخت بیعانه باشند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  <a:p>
            <a:pPr algn="ctr">
              <a:defRPr/>
            </a:pPr>
            <a:r>
              <a:rPr lang="en-US" sz="1800" dirty="0">
                <a:latin typeface="Calibri" pitchFamily="34" charset="0"/>
                <a:ea typeface="ＭＳ Ｐゴシック" pitchFamily="34" charset="-128"/>
              </a:rPr>
              <a:t> </a:t>
            </a:r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896043" y="5400803"/>
            <a:ext cx="250825" cy="250825"/>
            <a:chOff x="530225" y="5016500"/>
            <a:chExt cx="393700" cy="393700"/>
          </a:xfrm>
        </p:grpSpPr>
        <p:sp>
          <p:nvSpPr>
            <p:cNvPr id="24597" name="Oval 96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  <p:sp>
          <p:nvSpPr>
            <p:cNvPr id="24598" name="Isosceles Triangle 962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nb-NO" sz="180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1581843" y="5384928"/>
            <a:ext cx="63246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800" dirty="0" smtClean="0">
                <a:latin typeface="Calibri" pitchFamily="34" charset="0"/>
                <a:ea typeface="ＭＳ Ｐゴシック" pitchFamily="34" charset="-128"/>
              </a:rPr>
              <a:t>کاربرد کالا یا خدمات هیچ گونه خطری ایجاد نکند</a:t>
            </a:r>
            <a:endParaRPr lang="en-US" sz="1800" dirty="0">
              <a:latin typeface="Calibri" pitchFamily="34" charset="0"/>
              <a:ea typeface="ＭＳ Ｐゴシック" pitchFamily="34" charset="-128"/>
            </a:endParaRPr>
          </a:p>
          <a:p>
            <a:pPr algn="ctr">
              <a:defRPr/>
            </a:pPr>
            <a:r>
              <a:rPr lang="en-US" sz="1800" dirty="0">
                <a:latin typeface="Calibri" pitchFamily="34" charset="0"/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51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  <p:bldP spid="21" grpId="0" animBg="1"/>
      <p:bldP spid="25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ktangel 76"/>
          <p:cNvSpPr>
            <a:spLocks noChangeArrowheads="1"/>
          </p:cNvSpPr>
          <p:nvPr/>
        </p:nvSpPr>
        <p:spPr bwMode="auto">
          <a:xfrm>
            <a:off x="1112838" y="5473700"/>
            <a:ext cx="22098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IN" sz="1300" b="1" noProof="1">
                <a:solidFill>
                  <a:srgbClr val="FFFFFF"/>
                </a:solidFill>
                <a:cs typeface="Arial" charset="0"/>
              </a:rPr>
              <a:t>Example text</a:t>
            </a:r>
          </a:p>
          <a:p>
            <a:r>
              <a:rPr lang="en-IN" sz="1100" noProof="1">
                <a:solidFill>
                  <a:srgbClr val="FFFFFF"/>
                </a:solidFill>
                <a:cs typeface="Arial" charset="0"/>
              </a:rPr>
              <a:t>Go ahead and replace it with your own text. This is an example text. </a:t>
            </a:r>
            <a:endParaRPr lang="da-DK" sz="1100" dirty="0">
              <a:solidFill>
                <a:srgbClr val="FFFFFF"/>
              </a:solidFill>
            </a:endParaRPr>
          </a:p>
          <a:p>
            <a:endParaRPr lang="da-DK" dirty="0">
              <a:solidFill>
                <a:srgbClr val="1E1C11"/>
              </a:solidFill>
            </a:endParaRPr>
          </a:p>
        </p:txBody>
      </p:sp>
      <p:grpSp>
        <p:nvGrpSpPr>
          <p:cNvPr id="11271" name="Group 19"/>
          <p:cNvGrpSpPr>
            <a:grpSpLocks/>
          </p:cNvGrpSpPr>
          <p:nvPr/>
        </p:nvGrpSpPr>
        <p:grpSpPr bwMode="auto">
          <a:xfrm>
            <a:off x="808038" y="5562600"/>
            <a:ext cx="250825" cy="250825"/>
            <a:chOff x="530225" y="5016500"/>
            <a:chExt cx="393700" cy="393700"/>
          </a:xfrm>
        </p:grpSpPr>
        <p:sp>
          <p:nvSpPr>
            <p:cNvPr id="11367" name="Oval 175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368" name="Isosceles Triangle 176"/>
            <p:cNvSpPr>
              <a:spLocks noChangeArrowheads="1"/>
            </p:cNvSpPr>
            <p:nvPr/>
          </p:nvSpPr>
          <p:spPr bwMode="auto">
            <a:xfrm rot="5400000">
              <a:off x="634879" y="5111187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353637"/>
                </a:solidFill>
              </a:endParaRPr>
            </a:p>
          </p:txBody>
        </p:sp>
      </p:grpSp>
      <p:sp>
        <p:nvSpPr>
          <p:cNvPr id="11272" name="Rectangle 4"/>
          <p:cNvSpPr>
            <a:spLocks noChangeArrowheads="1"/>
          </p:cNvSpPr>
          <p:nvPr/>
        </p:nvSpPr>
        <p:spPr bwMode="gray">
          <a:xfrm>
            <a:off x="8747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688"/>
            <a:r>
              <a:rPr lang="en-US" sz="1000">
                <a:solidFill>
                  <a:srgbClr val="FFFFFF"/>
                </a:solidFill>
              </a:rPr>
              <a:t>Your own footer</a:t>
            </a:r>
          </a:p>
        </p:txBody>
      </p:sp>
      <p:sp>
        <p:nvSpPr>
          <p:cNvPr id="11273" name="Rectangle 4"/>
          <p:cNvSpPr>
            <a:spLocks noChangeArrowheads="1"/>
          </p:cNvSpPr>
          <p:nvPr/>
        </p:nvSpPr>
        <p:spPr bwMode="gray">
          <a:xfrm>
            <a:off x="67675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defTabSz="801688"/>
            <a:r>
              <a:rPr lang="en-US" sz="1000">
                <a:solidFill>
                  <a:srgbClr val="FFFFFF"/>
                </a:solidFill>
              </a:rPr>
              <a:t>Your Logo</a:t>
            </a:r>
          </a:p>
        </p:txBody>
      </p:sp>
      <p:sp>
        <p:nvSpPr>
          <p:cNvPr id="64" name="TextBox 66"/>
          <p:cNvSpPr txBox="1">
            <a:spLocks noChangeArrowheads="1"/>
          </p:cNvSpPr>
          <p:nvPr/>
        </p:nvSpPr>
        <p:spPr bwMode="auto">
          <a:xfrm>
            <a:off x="1284288" y="231775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 sz="1600" dirty="0">
              <a:latin typeface="+mn-lt"/>
              <a:ea typeface="ＭＳ Ｐゴシック" pitchFamily="34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467" y="144412"/>
            <a:ext cx="88108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rgbClr val="006600"/>
                </a:solidFill>
                <a:latin typeface="+mn-lt"/>
                <a:ea typeface="ＭＳ Ｐゴシック" pitchFamily="34" charset="-128"/>
              </a:rPr>
              <a:t>تجاری سازی و آینده پژوهی</a:t>
            </a:r>
            <a:endParaRPr lang="en-US" b="1" dirty="0">
              <a:solidFill>
                <a:srgbClr val="006600"/>
              </a:solidFill>
              <a:latin typeface="+mn-lt"/>
              <a:ea typeface="ＭＳ Ｐゴシック" pitchFamily="34" charset="-128"/>
            </a:endParaRPr>
          </a:p>
        </p:txBody>
      </p:sp>
      <p:grpSp>
        <p:nvGrpSpPr>
          <p:cNvPr id="91" name="Gruppe 36"/>
          <p:cNvGrpSpPr>
            <a:grpSpLocks/>
          </p:cNvGrpSpPr>
          <p:nvPr/>
        </p:nvGrpSpPr>
        <p:grpSpPr bwMode="auto">
          <a:xfrm flipH="1">
            <a:off x="7169615" y="3541911"/>
            <a:ext cx="2272370" cy="3209861"/>
            <a:chOff x="676251" y="1066803"/>
            <a:chExt cx="3518243" cy="5503860"/>
          </a:xfrm>
        </p:grpSpPr>
        <p:sp>
          <p:nvSpPr>
            <p:cNvPr id="92" name="Ellipse 17"/>
            <p:cNvSpPr/>
            <p:nvPr/>
          </p:nvSpPr>
          <p:spPr bwMode="auto">
            <a:xfrm>
              <a:off x="1609701" y="5823297"/>
              <a:ext cx="2467000" cy="442566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Calibri" pitchFamily="-112" charset="0"/>
                <a:ea typeface="ＭＳ Ｐゴシック" charset="-128"/>
                <a:cs typeface="+mn-cs"/>
              </a:endParaRPr>
            </a:p>
          </p:txBody>
        </p:sp>
        <p:sp>
          <p:nvSpPr>
            <p:cNvPr id="93" name="Ellipse 18"/>
            <p:cNvSpPr/>
            <p:nvPr/>
          </p:nvSpPr>
          <p:spPr bwMode="auto">
            <a:xfrm>
              <a:off x="676251" y="6128097"/>
              <a:ext cx="2467000" cy="442566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Calibri" pitchFamily="-112" charset="0"/>
                <a:ea typeface="ＭＳ Ｐゴシック" charset="-128"/>
                <a:cs typeface="+mn-cs"/>
              </a:endParaRPr>
            </a:p>
          </p:txBody>
        </p:sp>
        <p:grpSp>
          <p:nvGrpSpPr>
            <p:cNvPr id="94" name="Gruppe 33"/>
            <p:cNvGrpSpPr>
              <a:grpSpLocks/>
            </p:cNvGrpSpPr>
            <p:nvPr/>
          </p:nvGrpSpPr>
          <p:grpSpPr bwMode="auto">
            <a:xfrm>
              <a:off x="1238261" y="1066803"/>
              <a:ext cx="2956233" cy="5465749"/>
              <a:chOff x="1238261" y="1066803"/>
              <a:chExt cx="2956233" cy="5465750"/>
            </a:xfrm>
          </p:grpSpPr>
          <p:sp>
            <p:nvSpPr>
              <p:cNvPr id="95" name="Kombinationstegning 20"/>
              <p:cNvSpPr/>
              <p:nvPr/>
            </p:nvSpPr>
            <p:spPr bwMode="auto">
              <a:xfrm flipH="1">
                <a:off x="1844171" y="1754786"/>
                <a:ext cx="836556" cy="795739"/>
              </a:xfrm>
              <a:custGeom>
                <a:avLst/>
                <a:gdLst>
                  <a:gd name="connsiteX0" fmla="*/ 276225 w 352425"/>
                  <a:gd name="connsiteY0" fmla="*/ 0 h 495300"/>
                  <a:gd name="connsiteX1" fmla="*/ 352425 w 352425"/>
                  <a:gd name="connsiteY1" fmla="*/ 114300 h 495300"/>
                  <a:gd name="connsiteX2" fmla="*/ 266700 w 352425"/>
                  <a:gd name="connsiteY2" fmla="*/ 314325 h 495300"/>
                  <a:gd name="connsiteX3" fmla="*/ 114300 w 352425"/>
                  <a:gd name="connsiteY3" fmla="*/ 495300 h 495300"/>
                  <a:gd name="connsiteX4" fmla="*/ 0 w 352425"/>
                  <a:gd name="connsiteY4" fmla="*/ 438150 h 495300"/>
                  <a:gd name="connsiteX5" fmla="*/ 76200 w 352425"/>
                  <a:gd name="connsiteY5" fmla="*/ 219075 h 495300"/>
                  <a:gd name="connsiteX6" fmla="*/ 104775 w 352425"/>
                  <a:gd name="connsiteY6" fmla="*/ 104775 h 495300"/>
                  <a:gd name="connsiteX7" fmla="*/ 209550 w 352425"/>
                  <a:gd name="connsiteY7" fmla="*/ 38100 h 495300"/>
                  <a:gd name="connsiteX8" fmla="*/ 276225 w 352425"/>
                  <a:gd name="connsiteY8" fmla="*/ 0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2425" h="495300">
                    <a:moveTo>
                      <a:pt x="276225" y="0"/>
                    </a:moveTo>
                    <a:lnTo>
                      <a:pt x="352425" y="114300"/>
                    </a:lnTo>
                    <a:lnTo>
                      <a:pt x="266700" y="314325"/>
                    </a:lnTo>
                    <a:lnTo>
                      <a:pt x="114300" y="495300"/>
                    </a:lnTo>
                    <a:lnTo>
                      <a:pt x="0" y="438150"/>
                    </a:lnTo>
                    <a:lnTo>
                      <a:pt x="76200" y="219075"/>
                    </a:lnTo>
                    <a:lnTo>
                      <a:pt x="104775" y="104775"/>
                    </a:lnTo>
                    <a:lnTo>
                      <a:pt x="209550" y="38100"/>
                    </a:lnTo>
                    <a:lnTo>
                      <a:pt x="276225" y="0"/>
                    </a:lnTo>
                    <a:close/>
                  </a:path>
                </a:pathLst>
              </a:cu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ea typeface="ＭＳ Ｐゴシック" pitchFamily="-112" charset="-128"/>
                </a:endParaRPr>
              </a:p>
            </p:txBody>
          </p:sp>
          <p:grpSp>
            <p:nvGrpSpPr>
              <p:cNvPr id="96" name="Gruppe 20"/>
              <p:cNvGrpSpPr>
                <a:grpSpLocks/>
              </p:cNvGrpSpPr>
              <p:nvPr/>
            </p:nvGrpSpPr>
            <p:grpSpPr bwMode="auto">
              <a:xfrm flipH="1">
                <a:off x="1238261" y="1066803"/>
                <a:ext cx="2956233" cy="5465750"/>
                <a:chOff x="9717088" y="-1250950"/>
                <a:chExt cx="3905250" cy="7099300"/>
              </a:xfrm>
            </p:grpSpPr>
            <p:sp>
              <p:nvSpPr>
                <p:cNvPr id="98" name="Freeform 69"/>
                <p:cNvSpPr>
                  <a:spLocks/>
                </p:cNvSpPr>
                <p:nvPr/>
              </p:nvSpPr>
              <p:spPr bwMode="auto">
                <a:xfrm>
                  <a:off x="9717088" y="67918"/>
                  <a:ext cx="739132" cy="306839"/>
                </a:xfrm>
                <a:custGeom>
                  <a:avLst/>
                  <a:gdLst>
                    <a:gd name="T0" fmla="*/ 466 w 466"/>
                    <a:gd name="T1" fmla="*/ 110 h 194"/>
                    <a:gd name="T2" fmla="*/ 456 w 466"/>
                    <a:gd name="T3" fmla="*/ 142 h 194"/>
                    <a:gd name="T4" fmla="*/ 430 w 466"/>
                    <a:gd name="T5" fmla="*/ 160 h 194"/>
                    <a:gd name="T6" fmla="*/ 416 w 466"/>
                    <a:gd name="T7" fmla="*/ 172 h 194"/>
                    <a:gd name="T8" fmla="*/ 392 w 466"/>
                    <a:gd name="T9" fmla="*/ 184 h 194"/>
                    <a:gd name="T10" fmla="*/ 370 w 466"/>
                    <a:gd name="T11" fmla="*/ 194 h 194"/>
                    <a:gd name="T12" fmla="*/ 344 w 466"/>
                    <a:gd name="T13" fmla="*/ 184 h 194"/>
                    <a:gd name="T14" fmla="*/ 280 w 466"/>
                    <a:gd name="T15" fmla="*/ 166 h 194"/>
                    <a:gd name="T16" fmla="*/ 238 w 466"/>
                    <a:gd name="T17" fmla="*/ 156 h 194"/>
                    <a:gd name="T18" fmla="*/ 174 w 466"/>
                    <a:gd name="T19" fmla="*/ 148 h 194"/>
                    <a:gd name="T20" fmla="*/ 138 w 466"/>
                    <a:gd name="T21" fmla="*/ 140 h 194"/>
                    <a:gd name="T22" fmla="*/ 106 w 466"/>
                    <a:gd name="T23" fmla="*/ 130 h 194"/>
                    <a:gd name="T24" fmla="*/ 82 w 466"/>
                    <a:gd name="T25" fmla="*/ 124 h 194"/>
                    <a:gd name="T26" fmla="*/ 56 w 466"/>
                    <a:gd name="T27" fmla="*/ 118 h 194"/>
                    <a:gd name="T28" fmla="*/ 32 w 466"/>
                    <a:gd name="T29" fmla="*/ 114 h 194"/>
                    <a:gd name="T30" fmla="*/ 12 w 466"/>
                    <a:gd name="T31" fmla="*/ 106 h 194"/>
                    <a:gd name="T32" fmla="*/ 0 w 466"/>
                    <a:gd name="T33" fmla="*/ 96 h 194"/>
                    <a:gd name="T34" fmla="*/ 2 w 466"/>
                    <a:gd name="T35" fmla="*/ 82 h 194"/>
                    <a:gd name="T36" fmla="*/ 12 w 466"/>
                    <a:gd name="T37" fmla="*/ 72 h 194"/>
                    <a:gd name="T38" fmla="*/ 40 w 466"/>
                    <a:gd name="T39" fmla="*/ 70 h 194"/>
                    <a:gd name="T40" fmla="*/ 72 w 466"/>
                    <a:gd name="T41" fmla="*/ 78 h 194"/>
                    <a:gd name="T42" fmla="*/ 96 w 466"/>
                    <a:gd name="T43" fmla="*/ 84 h 194"/>
                    <a:gd name="T44" fmla="*/ 108 w 466"/>
                    <a:gd name="T45" fmla="*/ 84 h 194"/>
                    <a:gd name="T46" fmla="*/ 118 w 466"/>
                    <a:gd name="T47" fmla="*/ 84 h 194"/>
                    <a:gd name="T48" fmla="*/ 138 w 466"/>
                    <a:gd name="T49" fmla="*/ 84 h 194"/>
                    <a:gd name="T50" fmla="*/ 152 w 466"/>
                    <a:gd name="T51" fmla="*/ 84 h 194"/>
                    <a:gd name="T52" fmla="*/ 164 w 466"/>
                    <a:gd name="T53" fmla="*/ 84 h 194"/>
                    <a:gd name="T54" fmla="*/ 184 w 466"/>
                    <a:gd name="T55" fmla="*/ 84 h 194"/>
                    <a:gd name="T56" fmla="*/ 216 w 466"/>
                    <a:gd name="T57" fmla="*/ 84 h 194"/>
                    <a:gd name="T58" fmla="*/ 224 w 466"/>
                    <a:gd name="T59" fmla="*/ 84 h 194"/>
                    <a:gd name="T60" fmla="*/ 246 w 466"/>
                    <a:gd name="T61" fmla="*/ 80 h 194"/>
                    <a:gd name="T62" fmla="*/ 254 w 466"/>
                    <a:gd name="T63" fmla="*/ 78 h 194"/>
                    <a:gd name="T64" fmla="*/ 266 w 466"/>
                    <a:gd name="T65" fmla="*/ 74 h 194"/>
                    <a:gd name="T66" fmla="*/ 282 w 466"/>
                    <a:gd name="T67" fmla="*/ 68 h 194"/>
                    <a:gd name="T68" fmla="*/ 256 w 466"/>
                    <a:gd name="T69" fmla="*/ 56 h 194"/>
                    <a:gd name="T70" fmla="*/ 246 w 466"/>
                    <a:gd name="T71" fmla="*/ 48 h 194"/>
                    <a:gd name="T72" fmla="*/ 228 w 466"/>
                    <a:gd name="T73" fmla="*/ 32 h 194"/>
                    <a:gd name="T74" fmla="*/ 224 w 466"/>
                    <a:gd name="T75" fmla="*/ 6 h 194"/>
                    <a:gd name="T76" fmla="*/ 244 w 466"/>
                    <a:gd name="T77" fmla="*/ 0 h 194"/>
                    <a:gd name="T78" fmla="*/ 266 w 466"/>
                    <a:gd name="T79" fmla="*/ 10 h 194"/>
                    <a:gd name="T80" fmla="*/ 276 w 466"/>
                    <a:gd name="T81" fmla="*/ 14 h 194"/>
                    <a:gd name="T82" fmla="*/ 294 w 466"/>
                    <a:gd name="T83" fmla="*/ 26 h 194"/>
                    <a:gd name="T84" fmla="*/ 304 w 466"/>
                    <a:gd name="T85" fmla="*/ 32 h 194"/>
                    <a:gd name="T86" fmla="*/ 316 w 466"/>
                    <a:gd name="T87" fmla="*/ 34 h 194"/>
                    <a:gd name="T88" fmla="*/ 358 w 466"/>
                    <a:gd name="T89" fmla="*/ 38 h 194"/>
                    <a:gd name="T90" fmla="*/ 378 w 466"/>
                    <a:gd name="T91" fmla="*/ 42 h 194"/>
                    <a:gd name="T92" fmla="*/ 396 w 466"/>
                    <a:gd name="T93" fmla="*/ 48 h 194"/>
                    <a:gd name="T94" fmla="*/ 416 w 466"/>
                    <a:gd name="T95" fmla="*/ 58 h 194"/>
                    <a:gd name="T96" fmla="*/ 426 w 466"/>
                    <a:gd name="T97" fmla="*/ 66 h 194"/>
                    <a:gd name="T98" fmla="*/ 432 w 466"/>
                    <a:gd name="T99" fmla="*/ 76 h 194"/>
                    <a:gd name="T100" fmla="*/ 446 w 466"/>
                    <a:gd name="T101" fmla="*/ 84 h 194"/>
                    <a:gd name="T102" fmla="*/ 454 w 466"/>
                    <a:gd name="T103" fmla="*/ 92 h 194"/>
                    <a:gd name="T104" fmla="*/ 466 w 466"/>
                    <a:gd name="T105" fmla="*/ 110 h 194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466"/>
                    <a:gd name="T160" fmla="*/ 0 h 194"/>
                    <a:gd name="T161" fmla="*/ 466 w 466"/>
                    <a:gd name="T162" fmla="*/ 194 h 194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466" h="194">
                      <a:moveTo>
                        <a:pt x="466" y="110"/>
                      </a:moveTo>
                      <a:lnTo>
                        <a:pt x="456" y="142"/>
                      </a:lnTo>
                      <a:lnTo>
                        <a:pt x="430" y="160"/>
                      </a:lnTo>
                      <a:lnTo>
                        <a:pt x="416" y="172"/>
                      </a:lnTo>
                      <a:lnTo>
                        <a:pt x="392" y="184"/>
                      </a:lnTo>
                      <a:lnTo>
                        <a:pt x="370" y="194"/>
                      </a:lnTo>
                      <a:lnTo>
                        <a:pt x="344" y="184"/>
                      </a:lnTo>
                      <a:lnTo>
                        <a:pt x="280" y="166"/>
                      </a:lnTo>
                      <a:lnTo>
                        <a:pt x="238" y="156"/>
                      </a:lnTo>
                      <a:lnTo>
                        <a:pt x="174" y="148"/>
                      </a:lnTo>
                      <a:lnTo>
                        <a:pt x="138" y="140"/>
                      </a:lnTo>
                      <a:lnTo>
                        <a:pt x="106" y="130"/>
                      </a:lnTo>
                      <a:lnTo>
                        <a:pt x="82" y="124"/>
                      </a:lnTo>
                      <a:lnTo>
                        <a:pt x="56" y="118"/>
                      </a:lnTo>
                      <a:lnTo>
                        <a:pt x="32" y="114"/>
                      </a:lnTo>
                      <a:lnTo>
                        <a:pt x="12" y="106"/>
                      </a:lnTo>
                      <a:lnTo>
                        <a:pt x="0" y="96"/>
                      </a:lnTo>
                      <a:lnTo>
                        <a:pt x="2" y="82"/>
                      </a:lnTo>
                      <a:lnTo>
                        <a:pt x="12" y="72"/>
                      </a:lnTo>
                      <a:lnTo>
                        <a:pt x="40" y="70"/>
                      </a:lnTo>
                      <a:lnTo>
                        <a:pt x="72" y="78"/>
                      </a:lnTo>
                      <a:lnTo>
                        <a:pt x="96" y="84"/>
                      </a:lnTo>
                      <a:lnTo>
                        <a:pt x="108" y="84"/>
                      </a:lnTo>
                      <a:lnTo>
                        <a:pt x="118" y="84"/>
                      </a:lnTo>
                      <a:lnTo>
                        <a:pt x="138" y="84"/>
                      </a:lnTo>
                      <a:lnTo>
                        <a:pt x="152" y="84"/>
                      </a:lnTo>
                      <a:lnTo>
                        <a:pt x="164" y="84"/>
                      </a:lnTo>
                      <a:lnTo>
                        <a:pt x="184" y="84"/>
                      </a:lnTo>
                      <a:lnTo>
                        <a:pt x="216" y="84"/>
                      </a:lnTo>
                      <a:lnTo>
                        <a:pt x="224" y="84"/>
                      </a:lnTo>
                      <a:lnTo>
                        <a:pt x="246" y="80"/>
                      </a:lnTo>
                      <a:lnTo>
                        <a:pt x="254" y="78"/>
                      </a:lnTo>
                      <a:lnTo>
                        <a:pt x="266" y="74"/>
                      </a:lnTo>
                      <a:lnTo>
                        <a:pt x="282" y="68"/>
                      </a:lnTo>
                      <a:lnTo>
                        <a:pt x="256" y="56"/>
                      </a:lnTo>
                      <a:lnTo>
                        <a:pt x="246" y="48"/>
                      </a:lnTo>
                      <a:lnTo>
                        <a:pt x="228" y="32"/>
                      </a:lnTo>
                      <a:lnTo>
                        <a:pt x="224" y="6"/>
                      </a:lnTo>
                      <a:lnTo>
                        <a:pt x="244" y="0"/>
                      </a:lnTo>
                      <a:lnTo>
                        <a:pt x="266" y="10"/>
                      </a:lnTo>
                      <a:lnTo>
                        <a:pt x="276" y="14"/>
                      </a:lnTo>
                      <a:lnTo>
                        <a:pt x="294" y="26"/>
                      </a:lnTo>
                      <a:lnTo>
                        <a:pt x="304" y="32"/>
                      </a:lnTo>
                      <a:lnTo>
                        <a:pt x="316" y="34"/>
                      </a:lnTo>
                      <a:lnTo>
                        <a:pt x="358" y="38"/>
                      </a:lnTo>
                      <a:lnTo>
                        <a:pt x="378" y="42"/>
                      </a:lnTo>
                      <a:lnTo>
                        <a:pt x="396" y="48"/>
                      </a:lnTo>
                      <a:lnTo>
                        <a:pt x="416" y="58"/>
                      </a:lnTo>
                      <a:lnTo>
                        <a:pt x="426" y="66"/>
                      </a:lnTo>
                      <a:lnTo>
                        <a:pt x="432" y="76"/>
                      </a:lnTo>
                      <a:lnTo>
                        <a:pt x="446" y="84"/>
                      </a:lnTo>
                      <a:lnTo>
                        <a:pt x="454" y="92"/>
                      </a:lnTo>
                      <a:lnTo>
                        <a:pt x="466" y="110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ＭＳ Ｐゴシック" charset="-128"/>
                    <a:cs typeface="+mn-cs"/>
                  </a:endParaRPr>
                </a:p>
              </p:txBody>
            </p:sp>
            <p:sp>
              <p:nvSpPr>
                <p:cNvPr id="99" name="Freeform 70"/>
                <p:cNvSpPr>
                  <a:spLocks/>
                </p:cNvSpPr>
                <p:nvPr/>
              </p:nvSpPr>
              <p:spPr bwMode="auto">
                <a:xfrm>
                  <a:off x="10304463" y="212725"/>
                  <a:ext cx="390525" cy="485775"/>
                </a:xfrm>
                <a:custGeom>
                  <a:avLst/>
                  <a:gdLst>
                    <a:gd name="T0" fmla="*/ 2147483647 w 246"/>
                    <a:gd name="T1" fmla="*/ 2147483647 h 306"/>
                    <a:gd name="T2" fmla="*/ 2147483647 w 246"/>
                    <a:gd name="T3" fmla="*/ 2147483647 h 306"/>
                    <a:gd name="T4" fmla="*/ 2147483647 w 246"/>
                    <a:gd name="T5" fmla="*/ 2147483647 h 306"/>
                    <a:gd name="T6" fmla="*/ 2147483647 w 246"/>
                    <a:gd name="T7" fmla="*/ 2147483647 h 306"/>
                    <a:gd name="T8" fmla="*/ 2147483647 w 246"/>
                    <a:gd name="T9" fmla="*/ 2147483647 h 306"/>
                    <a:gd name="T10" fmla="*/ 2147483647 w 246"/>
                    <a:gd name="T11" fmla="*/ 2147483647 h 306"/>
                    <a:gd name="T12" fmla="*/ 2147483647 w 246"/>
                    <a:gd name="T13" fmla="*/ 2147483647 h 306"/>
                    <a:gd name="T14" fmla="*/ 2147483647 w 246"/>
                    <a:gd name="T15" fmla="*/ 2147483647 h 306"/>
                    <a:gd name="T16" fmla="*/ 2147483647 w 246"/>
                    <a:gd name="T17" fmla="*/ 2147483647 h 306"/>
                    <a:gd name="T18" fmla="*/ 2147483647 w 246"/>
                    <a:gd name="T19" fmla="*/ 2147483647 h 306"/>
                    <a:gd name="T20" fmla="*/ 2147483647 w 246"/>
                    <a:gd name="T21" fmla="*/ 2147483647 h 306"/>
                    <a:gd name="T22" fmla="*/ 0 w 246"/>
                    <a:gd name="T23" fmla="*/ 2147483647 h 306"/>
                    <a:gd name="T24" fmla="*/ 0 w 246"/>
                    <a:gd name="T25" fmla="*/ 2147483647 h 306"/>
                    <a:gd name="T26" fmla="*/ 2147483647 w 246"/>
                    <a:gd name="T27" fmla="*/ 2147483647 h 306"/>
                    <a:gd name="T28" fmla="*/ 2147483647 w 246"/>
                    <a:gd name="T29" fmla="*/ 2147483647 h 306"/>
                    <a:gd name="T30" fmla="*/ 2147483647 w 246"/>
                    <a:gd name="T31" fmla="*/ 2147483647 h 306"/>
                    <a:gd name="T32" fmla="*/ 2147483647 w 246"/>
                    <a:gd name="T33" fmla="*/ 2147483647 h 306"/>
                    <a:gd name="T34" fmla="*/ 2147483647 w 246"/>
                    <a:gd name="T35" fmla="*/ 2147483647 h 306"/>
                    <a:gd name="T36" fmla="*/ 2147483647 w 246"/>
                    <a:gd name="T37" fmla="*/ 2147483647 h 306"/>
                    <a:gd name="T38" fmla="*/ 2147483647 w 246"/>
                    <a:gd name="T39" fmla="*/ 2147483647 h 306"/>
                    <a:gd name="T40" fmla="*/ 2147483647 w 246"/>
                    <a:gd name="T41" fmla="*/ 2147483647 h 306"/>
                    <a:gd name="T42" fmla="*/ 2147483647 w 246"/>
                    <a:gd name="T43" fmla="*/ 2147483647 h 306"/>
                    <a:gd name="T44" fmla="*/ 2147483647 w 246"/>
                    <a:gd name="T45" fmla="*/ 2147483647 h 306"/>
                    <a:gd name="T46" fmla="*/ 2147483647 w 246"/>
                    <a:gd name="T47" fmla="*/ 0 h 306"/>
                    <a:gd name="T48" fmla="*/ 2147483647 w 246"/>
                    <a:gd name="T49" fmla="*/ 2147483647 h 306"/>
                    <a:gd name="T50" fmla="*/ 2147483647 w 246"/>
                    <a:gd name="T51" fmla="*/ 2147483647 h 30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46"/>
                    <a:gd name="T79" fmla="*/ 0 h 306"/>
                    <a:gd name="T80" fmla="*/ 246 w 246"/>
                    <a:gd name="T81" fmla="*/ 306 h 30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46" h="306">
                      <a:moveTo>
                        <a:pt x="246" y="142"/>
                      </a:moveTo>
                      <a:lnTo>
                        <a:pt x="246" y="142"/>
                      </a:lnTo>
                      <a:lnTo>
                        <a:pt x="240" y="166"/>
                      </a:lnTo>
                      <a:lnTo>
                        <a:pt x="232" y="190"/>
                      </a:lnTo>
                      <a:lnTo>
                        <a:pt x="222" y="218"/>
                      </a:lnTo>
                      <a:lnTo>
                        <a:pt x="210" y="246"/>
                      </a:lnTo>
                      <a:lnTo>
                        <a:pt x="194" y="272"/>
                      </a:lnTo>
                      <a:lnTo>
                        <a:pt x="186" y="284"/>
                      </a:lnTo>
                      <a:lnTo>
                        <a:pt x="178" y="294"/>
                      </a:lnTo>
                      <a:lnTo>
                        <a:pt x="168" y="302"/>
                      </a:lnTo>
                      <a:lnTo>
                        <a:pt x="158" y="306"/>
                      </a:lnTo>
                      <a:lnTo>
                        <a:pt x="0" y="102"/>
                      </a:lnTo>
                      <a:lnTo>
                        <a:pt x="16" y="96"/>
                      </a:lnTo>
                      <a:lnTo>
                        <a:pt x="32" y="90"/>
                      </a:lnTo>
                      <a:lnTo>
                        <a:pt x="50" y="80"/>
                      </a:lnTo>
                      <a:lnTo>
                        <a:pt x="58" y="74"/>
                      </a:lnTo>
                      <a:lnTo>
                        <a:pt x="68" y="68"/>
                      </a:lnTo>
                      <a:lnTo>
                        <a:pt x="74" y="58"/>
                      </a:lnTo>
                      <a:lnTo>
                        <a:pt x="80" y="50"/>
                      </a:lnTo>
                      <a:lnTo>
                        <a:pt x="84" y="38"/>
                      </a:lnTo>
                      <a:lnTo>
                        <a:pt x="86" y="26"/>
                      </a:lnTo>
                      <a:lnTo>
                        <a:pt x="86" y="14"/>
                      </a:lnTo>
                      <a:lnTo>
                        <a:pt x="84" y="0"/>
                      </a:lnTo>
                      <a:lnTo>
                        <a:pt x="110" y="6"/>
                      </a:lnTo>
                      <a:lnTo>
                        <a:pt x="246" y="1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0" name="Freeform 73"/>
                <p:cNvSpPr>
                  <a:spLocks noEditPoints="1"/>
                </p:cNvSpPr>
                <p:nvPr/>
              </p:nvSpPr>
              <p:spPr bwMode="auto">
                <a:xfrm>
                  <a:off x="10437813" y="-1250950"/>
                  <a:ext cx="3184525" cy="7099300"/>
                </a:xfrm>
                <a:custGeom>
                  <a:avLst/>
                  <a:gdLst>
                    <a:gd name="T0" fmla="*/ 2147483647 w 2006"/>
                    <a:gd name="T1" fmla="*/ 2147483647 h 4472"/>
                    <a:gd name="T2" fmla="*/ 2147483647 w 2006"/>
                    <a:gd name="T3" fmla="*/ 2147483647 h 4472"/>
                    <a:gd name="T4" fmla="*/ 2147483647 w 2006"/>
                    <a:gd name="T5" fmla="*/ 2147483647 h 4472"/>
                    <a:gd name="T6" fmla="*/ 2147483647 w 2006"/>
                    <a:gd name="T7" fmla="*/ 2147483647 h 4472"/>
                    <a:gd name="T8" fmla="*/ 2147483647 w 2006"/>
                    <a:gd name="T9" fmla="*/ 2147483647 h 4472"/>
                    <a:gd name="T10" fmla="*/ 2147483647 w 2006"/>
                    <a:gd name="T11" fmla="*/ 2147483647 h 4472"/>
                    <a:gd name="T12" fmla="*/ 2147483647 w 2006"/>
                    <a:gd name="T13" fmla="*/ 2147483647 h 4472"/>
                    <a:gd name="T14" fmla="*/ 2147483647 w 2006"/>
                    <a:gd name="T15" fmla="*/ 2147483647 h 4472"/>
                    <a:gd name="T16" fmla="*/ 2147483647 w 2006"/>
                    <a:gd name="T17" fmla="*/ 2147483647 h 4472"/>
                    <a:gd name="T18" fmla="*/ 2147483647 w 2006"/>
                    <a:gd name="T19" fmla="*/ 2147483647 h 4472"/>
                    <a:gd name="T20" fmla="*/ 2147483647 w 2006"/>
                    <a:gd name="T21" fmla="*/ 2147483647 h 4472"/>
                    <a:gd name="T22" fmla="*/ 2147483647 w 2006"/>
                    <a:gd name="T23" fmla="*/ 2147483647 h 4472"/>
                    <a:gd name="T24" fmla="*/ 2147483647 w 2006"/>
                    <a:gd name="T25" fmla="*/ 2147483647 h 4472"/>
                    <a:gd name="T26" fmla="*/ 2147483647 w 2006"/>
                    <a:gd name="T27" fmla="*/ 2147483647 h 4472"/>
                    <a:gd name="T28" fmla="*/ 2147483647 w 2006"/>
                    <a:gd name="T29" fmla="*/ 2147483647 h 4472"/>
                    <a:gd name="T30" fmla="*/ 2147483647 w 2006"/>
                    <a:gd name="T31" fmla="*/ 2147483647 h 4472"/>
                    <a:gd name="T32" fmla="*/ 2147483647 w 2006"/>
                    <a:gd name="T33" fmla="*/ 2147483647 h 4472"/>
                    <a:gd name="T34" fmla="*/ 2147483647 w 2006"/>
                    <a:gd name="T35" fmla="*/ 2147483647 h 4472"/>
                    <a:gd name="T36" fmla="*/ 2147483647 w 2006"/>
                    <a:gd name="T37" fmla="*/ 2147483647 h 4472"/>
                    <a:gd name="T38" fmla="*/ 2147483647 w 2006"/>
                    <a:gd name="T39" fmla="*/ 2147483647 h 4472"/>
                    <a:gd name="T40" fmla="*/ 2147483647 w 2006"/>
                    <a:gd name="T41" fmla="*/ 2147483647 h 4472"/>
                    <a:gd name="T42" fmla="*/ 2147483647 w 2006"/>
                    <a:gd name="T43" fmla="*/ 2147483647 h 4472"/>
                    <a:gd name="T44" fmla="*/ 2147483647 w 2006"/>
                    <a:gd name="T45" fmla="*/ 2147483647 h 4472"/>
                    <a:gd name="T46" fmla="*/ 2147483647 w 2006"/>
                    <a:gd name="T47" fmla="*/ 2147483647 h 4472"/>
                    <a:gd name="T48" fmla="*/ 2147483647 w 2006"/>
                    <a:gd name="T49" fmla="*/ 2147483647 h 4472"/>
                    <a:gd name="T50" fmla="*/ 2147483647 w 2006"/>
                    <a:gd name="T51" fmla="*/ 2147483647 h 4472"/>
                    <a:gd name="T52" fmla="*/ 2147483647 w 2006"/>
                    <a:gd name="T53" fmla="*/ 2147483647 h 4472"/>
                    <a:gd name="T54" fmla="*/ 2147483647 w 2006"/>
                    <a:gd name="T55" fmla="*/ 2147483647 h 4472"/>
                    <a:gd name="T56" fmla="*/ 2147483647 w 2006"/>
                    <a:gd name="T57" fmla="*/ 2147483647 h 4472"/>
                    <a:gd name="T58" fmla="*/ 2147483647 w 2006"/>
                    <a:gd name="T59" fmla="*/ 2147483647 h 4472"/>
                    <a:gd name="T60" fmla="*/ 2147483647 w 2006"/>
                    <a:gd name="T61" fmla="*/ 2147483647 h 4472"/>
                    <a:gd name="T62" fmla="*/ 2147483647 w 2006"/>
                    <a:gd name="T63" fmla="*/ 2147483647 h 4472"/>
                    <a:gd name="T64" fmla="*/ 2147483647 w 2006"/>
                    <a:gd name="T65" fmla="*/ 2147483647 h 4472"/>
                    <a:gd name="T66" fmla="*/ 2147483647 w 2006"/>
                    <a:gd name="T67" fmla="*/ 2147483647 h 4472"/>
                    <a:gd name="T68" fmla="*/ 2147483647 w 2006"/>
                    <a:gd name="T69" fmla="*/ 2147483647 h 4472"/>
                    <a:gd name="T70" fmla="*/ 2147483647 w 2006"/>
                    <a:gd name="T71" fmla="*/ 2147483647 h 4472"/>
                    <a:gd name="T72" fmla="*/ 2147483647 w 2006"/>
                    <a:gd name="T73" fmla="*/ 2147483647 h 4472"/>
                    <a:gd name="T74" fmla="*/ 2147483647 w 2006"/>
                    <a:gd name="T75" fmla="*/ 2147483647 h 4472"/>
                    <a:gd name="T76" fmla="*/ 2147483647 w 2006"/>
                    <a:gd name="T77" fmla="*/ 2147483647 h 4472"/>
                    <a:gd name="T78" fmla="*/ 2147483647 w 2006"/>
                    <a:gd name="T79" fmla="*/ 2147483647 h 4472"/>
                    <a:gd name="T80" fmla="*/ 2147483647 w 2006"/>
                    <a:gd name="T81" fmla="*/ 2147483647 h 4472"/>
                    <a:gd name="T82" fmla="*/ 2147483647 w 2006"/>
                    <a:gd name="T83" fmla="*/ 2147483647 h 4472"/>
                    <a:gd name="T84" fmla="*/ 2147483647 w 2006"/>
                    <a:gd name="T85" fmla="*/ 2147483647 h 4472"/>
                    <a:gd name="T86" fmla="*/ 2147483647 w 2006"/>
                    <a:gd name="T87" fmla="*/ 2147483647 h 4472"/>
                    <a:gd name="T88" fmla="*/ 2147483647 w 2006"/>
                    <a:gd name="T89" fmla="*/ 2147483647 h 4472"/>
                    <a:gd name="T90" fmla="*/ 2147483647 w 2006"/>
                    <a:gd name="T91" fmla="*/ 2147483647 h 4472"/>
                    <a:gd name="T92" fmla="*/ 2147483647 w 2006"/>
                    <a:gd name="T93" fmla="*/ 2147483647 h 4472"/>
                    <a:gd name="T94" fmla="*/ 2147483647 w 2006"/>
                    <a:gd name="T95" fmla="*/ 2147483647 h 4472"/>
                    <a:gd name="T96" fmla="*/ 2147483647 w 2006"/>
                    <a:gd name="T97" fmla="*/ 2147483647 h 4472"/>
                    <a:gd name="T98" fmla="*/ 2147483647 w 2006"/>
                    <a:gd name="T99" fmla="*/ 2147483647 h 4472"/>
                    <a:gd name="T100" fmla="*/ 2147483647 w 2006"/>
                    <a:gd name="T101" fmla="*/ 2147483647 h 4472"/>
                    <a:gd name="T102" fmla="*/ 2147483647 w 2006"/>
                    <a:gd name="T103" fmla="*/ 2147483647 h 4472"/>
                    <a:gd name="T104" fmla="*/ 2147483647 w 2006"/>
                    <a:gd name="T105" fmla="*/ 2147483647 h 4472"/>
                    <a:gd name="T106" fmla="*/ 2147483647 w 2006"/>
                    <a:gd name="T107" fmla="*/ 2147483647 h 4472"/>
                    <a:gd name="T108" fmla="*/ 2147483647 w 2006"/>
                    <a:gd name="T109" fmla="*/ 2147483647 h 4472"/>
                    <a:gd name="T110" fmla="*/ 2147483647 w 2006"/>
                    <a:gd name="T111" fmla="*/ 2147483647 h 4472"/>
                    <a:gd name="T112" fmla="*/ 2147483647 w 2006"/>
                    <a:gd name="T113" fmla="*/ 2147483647 h 4472"/>
                    <a:gd name="T114" fmla="*/ 2147483647 w 2006"/>
                    <a:gd name="T115" fmla="*/ 2147483647 h 4472"/>
                    <a:gd name="T116" fmla="*/ 2147483647 w 2006"/>
                    <a:gd name="T117" fmla="*/ 2147483647 h 4472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2006"/>
                    <a:gd name="T178" fmla="*/ 0 h 4472"/>
                    <a:gd name="T179" fmla="*/ 2006 w 2006"/>
                    <a:gd name="T180" fmla="*/ 4472 h 4472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2006" h="4472">
                      <a:moveTo>
                        <a:pt x="2000" y="1288"/>
                      </a:moveTo>
                      <a:lnTo>
                        <a:pt x="1992" y="1234"/>
                      </a:lnTo>
                      <a:lnTo>
                        <a:pt x="1966" y="1198"/>
                      </a:lnTo>
                      <a:lnTo>
                        <a:pt x="1940" y="1136"/>
                      </a:lnTo>
                      <a:lnTo>
                        <a:pt x="1926" y="1074"/>
                      </a:lnTo>
                      <a:lnTo>
                        <a:pt x="1926" y="1052"/>
                      </a:lnTo>
                      <a:lnTo>
                        <a:pt x="1924" y="1026"/>
                      </a:lnTo>
                      <a:lnTo>
                        <a:pt x="1920" y="984"/>
                      </a:lnTo>
                      <a:lnTo>
                        <a:pt x="1918" y="948"/>
                      </a:lnTo>
                      <a:lnTo>
                        <a:pt x="1902" y="910"/>
                      </a:lnTo>
                      <a:lnTo>
                        <a:pt x="1870" y="860"/>
                      </a:lnTo>
                      <a:lnTo>
                        <a:pt x="1784" y="760"/>
                      </a:lnTo>
                      <a:lnTo>
                        <a:pt x="1770" y="746"/>
                      </a:lnTo>
                      <a:lnTo>
                        <a:pt x="1754" y="734"/>
                      </a:lnTo>
                      <a:lnTo>
                        <a:pt x="1736" y="724"/>
                      </a:lnTo>
                      <a:lnTo>
                        <a:pt x="1716" y="714"/>
                      </a:lnTo>
                      <a:lnTo>
                        <a:pt x="1694" y="706"/>
                      </a:lnTo>
                      <a:lnTo>
                        <a:pt x="1672" y="698"/>
                      </a:lnTo>
                      <a:lnTo>
                        <a:pt x="1632" y="686"/>
                      </a:lnTo>
                      <a:lnTo>
                        <a:pt x="1592" y="674"/>
                      </a:lnTo>
                      <a:lnTo>
                        <a:pt x="1548" y="662"/>
                      </a:lnTo>
                      <a:lnTo>
                        <a:pt x="1508" y="648"/>
                      </a:lnTo>
                      <a:lnTo>
                        <a:pt x="1488" y="642"/>
                      </a:lnTo>
                      <a:lnTo>
                        <a:pt x="1468" y="632"/>
                      </a:lnTo>
                      <a:lnTo>
                        <a:pt x="1454" y="620"/>
                      </a:lnTo>
                      <a:lnTo>
                        <a:pt x="1440" y="604"/>
                      </a:lnTo>
                      <a:lnTo>
                        <a:pt x="1426" y="586"/>
                      </a:lnTo>
                      <a:lnTo>
                        <a:pt x="1412" y="566"/>
                      </a:lnTo>
                      <a:lnTo>
                        <a:pt x="1408" y="564"/>
                      </a:lnTo>
                      <a:lnTo>
                        <a:pt x="1384" y="604"/>
                      </a:lnTo>
                      <a:lnTo>
                        <a:pt x="1358" y="646"/>
                      </a:lnTo>
                      <a:lnTo>
                        <a:pt x="1304" y="730"/>
                      </a:lnTo>
                      <a:lnTo>
                        <a:pt x="1258" y="812"/>
                      </a:lnTo>
                      <a:lnTo>
                        <a:pt x="1234" y="850"/>
                      </a:lnTo>
                      <a:lnTo>
                        <a:pt x="1220" y="870"/>
                      </a:lnTo>
                      <a:lnTo>
                        <a:pt x="1204" y="888"/>
                      </a:lnTo>
                      <a:lnTo>
                        <a:pt x="1188" y="862"/>
                      </a:lnTo>
                      <a:lnTo>
                        <a:pt x="1170" y="838"/>
                      </a:lnTo>
                      <a:lnTo>
                        <a:pt x="1152" y="816"/>
                      </a:lnTo>
                      <a:lnTo>
                        <a:pt x="1136" y="790"/>
                      </a:lnTo>
                      <a:lnTo>
                        <a:pt x="1192" y="724"/>
                      </a:lnTo>
                      <a:lnTo>
                        <a:pt x="1252" y="660"/>
                      </a:lnTo>
                      <a:lnTo>
                        <a:pt x="1312" y="596"/>
                      </a:lnTo>
                      <a:lnTo>
                        <a:pt x="1370" y="532"/>
                      </a:lnTo>
                      <a:lnTo>
                        <a:pt x="1370" y="528"/>
                      </a:lnTo>
                      <a:lnTo>
                        <a:pt x="1370" y="526"/>
                      </a:lnTo>
                      <a:lnTo>
                        <a:pt x="1362" y="514"/>
                      </a:lnTo>
                      <a:lnTo>
                        <a:pt x="1358" y="506"/>
                      </a:lnTo>
                      <a:lnTo>
                        <a:pt x="1354" y="498"/>
                      </a:lnTo>
                      <a:lnTo>
                        <a:pt x="1352" y="484"/>
                      </a:lnTo>
                      <a:lnTo>
                        <a:pt x="1352" y="472"/>
                      </a:lnTo>
                      <a:lnTo>
                        <a:pt x="1356" y="448"/>
                      </a:lnTo>
                      <a:lnTo>
                        <a:pt x="1364" y="424"/>
                      </a:lnTo>
                      <a:lnTo>
                        <a:pt x="1372" y="400"/>
                      </a:lnTo>
                      <a:lnTo>
                        <a:pt x="1382" y="378"/>
                      </a:lnTo>
                      <a:lnTo>
                        <a:pt x="1392" y="354"/>
                      </a:lnTo>
                      <a:lnTo>
                        <a:pt x="1398" y="330"/>
                      </a:lnTo>
                      <a:lnTo>
                        <a:pt x="1402" y="304"/>
                      </a:lnTo>
                      <a:lnTo>
                        <a:pt x="1402" y="296"/>
                      </a:lnTo>
                      <a:lnTo>
                        <a:pt x="1402" y="286"/>
                      </a:lnTo>
                      <a:lnTo>
                        <a:pt x="1398" y="268"/>
                      </a:lnTo>
                      <a:lnTo>
                        <a:pt x="1394" y="248"/>
                      </a:lnTo>
                      <a:lnTo>
                        <a:pt x="1390" y="226"/>
                      </a:lnTo>
                      <a:lnTo>
                        <a:pt x="1386" y="166"/>
                      </a:lnTo>
                      <a:lnTo>
                        <a:pt x="1384" y="142"/>
                      </a:lnTo>
                      <a:lnTo>
                        <a:pt x="1380" y="132"/>
                      </a:lnTo>
                      <a:lnTo>
                        <a:pt x="1376" y="122"/>
                      </a:lnTo>
                      <a:lnTo>
                        <a:pt x="1364" y="100"/>
                      </a:lnTo>
                      <a:lnTo>
                        <a:pt x="1350" y="78"/>
                      </a:lnTo>
                      <a:lnTo>
                        <a:pt x="1332" y="60"/>
                      </a:lnTo>
                      <a:lnTo>
                        <a:pt x="1310" y="44"/>
                      </a:lnTo>
                      <a:lnTo>
                        <a:pt x="1288" y="30"/>
                      </a:lnTo>
                      <a:lnTo>
                        <a:pt x="1262" y="18"/>
                      </a:lnTo>
                      <a:lnTo>
                        <a:pt x="1232" y="8"/>
                      </a:lnTo>
                      <a:lnTo>
                        <a:pt x="1202" y="2"/>
                      </a:lnTo>
                      <a:lnTo>
                        <a:pt x="1202" y="0"/>
                      </a:lnTo>
                      <a:lnTo>
                        <a:pt x="1182" y="0"/>
                      </a:lnTo>
                      <a:lnTo>
                        <a:pt x="1166" y="4"/>
                      </a:lnTo>
                      <a:lnTo>
                        <a:pt x="1150" y="6"/>
                      </a:lnTo>
                      <a:lnTo>
                        <a:pt x="1120" y="8"/>
                      </a:lnTo>
                      <a:lnTo>
                        <a:pt x="1092" y="10"/>
                      </a:lnTo>
                      <a:lnTo>
                        <a:pt x="1078" y="14"/>
                      </a:lnTo>
                      <a:lnTo>
                        <a:pt x="1064" y="18"/>
                      </a:lnTo>
                      <a:lnTo>
                        <a:pt x="1050" y="26"/>
                      </a:lnTo>
                      <a:lnTo>
                        <a:pt x="1036" y="34"/>
                      </a:lnTo>
                      <a:lnTo>
                        <a:pt x="1024" y="42"/>
                      </a:lnTo>
                      <a:lnTo>
                        <a:pt x="1014" y="54"/>
                      </a:lnTo>
                      <a:lnTo>
                        <a:pt x="1004" y="64"/>
                      </a:lnTo>
                      <a:lnTo>
                        <a:pt x="994" y="78"/>
                      </a:lnTo>
                      <a:lnTo>
                        <a:pt x="988" y="90"/>
                      </a:lnTo>
                      <a:lnTo>
                        <a:pt x="980" y="106"/>
                      </a:lnTo>
                      <a:lnTo>
                        <a:pt x="976" y="120"/>
                      </a:lnTo>
                      <a:lnTo>
                        <a:pt x="970" y="138"/>
                      </a:lnTo>
                      <a:lnTo>
                        <a:pt x="964" y="172"/>
                      </a:lnTo>
                      <a:lnTo>
                        <a:pt x="962" y="210"/>
                      </a:lnTo>
                      <a:lnTo>
                        <a:pt x="962" y="252"/>
                      </a:lnTo>
                      <a:lnTo>
                        <a:pt x="964" y="290"/>
                      </a:lnTo>
                      <a:lnTo>
                        <a:pt x="968" y="326"/>
                      </a:lnTo>
                      <a:lnTo>
                        <a:pt x="972" y="364"/>
                      </a:lnTo>
                      <a:lnTo>
                        <a:pt x="978" y="400"/>
                      </a:lnTo>
                      <a:lnTo>
                        <a:pt x="986" y="434"/>
                      </a:lnTo>
                      <a:lnTo>
                        <a:pt x="994" y="468"/>
                      </a:lnTo>
                      <a:lnTo>
                        <a:pt x="1004" y="498"/>
                      </a:lnTo>
                      <a:lnTo>
                        <a:pt x="1018" y="526"/>
                      </a:lnTo>
                      <a:lnTo>
                        <a:pt x="1030" y="548"/>
                      </a:lnTo>
                      <a:lnTo>
                        <a:pt x="1042" y="566"/>
                      </a:lnTo>
                      <a:lnTo>
                        <a:pt x="1050" y="584"/>
                      </a:lnTo>
                      <a:lnTo>
                        <a:pt x="1054" y="592"/>
                      </a:lnTo>
                      <a:lnTo>
                        <a:pt x="1056" y="600"/>
                      </a:lnTo>
                      <a:lnTo>
                        <a:pt x="1056" y="612"/>
                      </a:lnTo>
                      <a:lnTo>
                        <a:pt x="1056" y="624"/>
                      </a:lnTo>
                      <a:lnTo>
                        <a:pt x="1050" y="648"/>
                      </a:lnTo>
                      <a:lnTo>
                        <a:pt x="1042" y="670"/>
                      </a:lnTo>
                      <a:lnTo>
                        <a:pt x="1030" y="690"/>
                      </a:lnTo>
                      <a:lnTo>
                        <a:pt x="1008" y="728"/>
                      </a:lnTo>
                      <a:lnTo>
                        <a:pt x="996" y="746"/>
                      </a:lnTo>
                      <a:lnTo>
                        <a:pt x="992" y="754"/>
                      </a:lnTo>
                      <a:lnTo>
                        <a:pt x="986" y="758"/>
                      </a:lnTo>
                      <a:lnTo>
                        <a:pt x="968" y="770"/>
                      </a:lnTo>
                      <a:lnTo>
                        <a:pt x="946" y="780"/>
                      </a:lnTo>
                      <a:lnTo>
                        <a:pt x="904" y="796"/>
                      </a:lnTo>
                      <a:lnTo>
                        <a:pt x="898" y="788"/>
                      </a:lnTo>
                      <a:lnTo>
                        <a:pt x="868" y="796"/>
                      </a:lnTo>
                      <a:lnTo>
                        <a:pt x="828" y="812"/>
                      </a:lnTo>
                      <a:lnTo>
                        <a:pt x="802" y="814"/>
                      </a:lnTo>
                      <a:lnTo>
                        <a:pt x="770" y="832"/>
                      </a:lnTo>
                      <a:lnTo>
                        <a:pt x="748" y="838"/>
                      </a:lnTo>
                      <a:lnTo>
                        <a:pt x="732" y="844"/>
                      </a:lnTo>
                      <a:lnTo>
                        <a:pt x="726" y="848"/>
                      </a:lnTo>
                      <a:lnTo>
                        <a:pt x="720" y="854"/>
                      </a:lnTo>
                      <a:lnTo>
                        <a:pt x="716" y="856"/>
                      </a:lnTo>
                      <a:lnTo>
                        <a:pt x="700" y="864"/>
                      </a:lnTo>
                      <a:lnTo>
                        <a:pt x="690" y="872"/>
                      </a:lnTo>
                      <a:lnTo>
                        <a:pt x="670" y="894"/>
                      </a:lnTo>
                      <a:lnTo>
                        <a:pt x="668" y="908"/>
                      </a:lnTo>
                      <a:lnTo>
                        <a:pt x="656" y="946"/>
                      </a:lnTo>
                      <a:lnTo>
                        <a:pt x="656" y="976"/>
                      </a:lnTo>
                      <a:lnTo>
                        <a:pt x="654" y="1006"/>
                      </a:lnTo>
                      <a:lnTo>
                        <a:pt x="654" y="1026"/>
                      </a:lnTo>
                      <a:lnTo>
                        <a:pt x="644" y="1030"/>
                      </a:lnTo>
                      <a:lnTo>
                        <a:pt x="616" y="1030"/>
                      </a:lnTo>
                      <a:lnTo>
                        <a:pt x="608" y="1048"/>
                      </a:lnTo>
                      <a:lnTo>
                        <a:pt x="600" y="1072"/>
                      </a:lnTo>
                      <a:lnTo>
                        <a:pt x="586" y="1086"/>
                      </a:lnTo>
                      <a:lnTo>
                        <a:pt x="578" y="1098"/>
                      </a:lnTo>
                      <a:lnTo>
                        <a:pt x="558" y="1102"/>
                      </a:lnTo>
                      <a:lnTo>
                        <a:pt x="530" y="1106"/>
                      </a:lnTo>
                      <a:lnTo>
                        <a:pt x="498" y="1116"/>
                      </a:lnTo>
                      <a:lnTo>
                        <a:pt x="482" y="1132"/>
                      </a:lnTo>
                      <a:lnTo>
                        <a:pt x="456" y="1158"/>
                      </a:lnTo>
                      <a:lnTo>
                        <a:pt x="448" y="1172"/>
                      </a:lnTo>
                      <a:lnTo>
                        <a:pt x="434" y="1184"/>
                      </a:lnTo>
                      <a:lnTo>
                        <a:pt x="424" y="1190"/>
                      </a:lnTo>
                      <a:lnTo>
                        <a:pt x="410" y="1196"/>
                      </a:lnTo>
                      <a:lnTo>
                        <a:pt x="392" y="1188"/>
                      </a:lnTo>
                      <a:lnTo>
                        <a:pt x="360" y="1172"/>
                      </a:lnTo>
                      <a:lnTo>
                        <a:pt x="332" y="1156"/>
                      </a:lnTo>
                      <a:lnTo>
                        <a:pt x="302" y="1146"/>
                      </a:lnTo>
                      <a:lnTo>
                        <a:pt x="266" y="1122"/>
                      </a:lnTo>
                      <a:lnTo>
                        <a:pt x="250" y="1110"/>
                      </a:lnTo>
                      <a:lnTo>
                        <a:pt x="222" y="1090"/>
                      </a:lnTo>
                      <a:lnTo>
                        <a:pt x="196" y="1074"/>
                      </a:lnTo>
                      <a:lnTo>
                        <a:pt x="182" y="1062"/>
                      </a:lnTo>
                      <a:lnTo>
                        <a:pt x="168" y="1048"/>
                      </a:lnTo>
                      <a:lnTo>
                        <a:pt x="146" y="1034"/>
                      </a:lnTo>
                      <a:lnTo>
                        <a:pt x="122" y="1060"/>
                      </a:lnTo>
                      <a:lnTo>
                        <a:pt x="96" y="1088"/>
                      </a:lnTo>
                      <a:lnTo>
                        <a:pt x="70" y="1124"/>
                      </a:lnTo>
                      <a:lnTo>
                        <a:pt x="42" y="1164"/>
                      </a:lnTo>
                      <a:lnTo>
                        <a:pt x="30" y="1184"/>
                      </a:lnTo>
                      <a:lnTo>
                        <a:pt x="18" y="1204"/>
                      </a:lnTo>
                      <a:lnTo>
                        <a:pt x="10" y="1226"/>
                      </a:lnTo>
                      <a:lnTo>
                        <a:pt x="4" y="1246"/>
                      </a:lnTo>
                      <a:lnTo>
                        <a:pt x="0" y="1264"/>
                      </a:lnTo>
                      <a:lnTo>
                        <a:pt x="0" y="1282"/>
                      </a:lnTo>
                      <a:lnTo>
                        <a:pt x="80" y="1324"/>
                      </a:lnTo>
                      <a:lnTo>
                        <a:pt x="120" y="1338"/>
                      </a:lnTo>
                      <a:lnTo>
                        <a:pt x="166" y="1356"/>
                      </a:lnTo>
                      <a:lnTo>
                        <a:pt x="216" y="1378"/>
                      </a:lnTo>
                      <a:lnTo>
                        <a:pt x="248" y="1396"/>
                      </a:lnTo>
                      <a:lnTo>
                        <a:pt x="304" y="1408"/>
                      </a:lnTo>
                      <a:lnTo>
                        <a:pt x="342" y="1438"/>
                      </a:lnTo>
                      <a:lnTo>
                        <a:pt x="372" y="1450"/>
                      </a:lnTo>
                      <a:lnTo>
                        <a:pt x="464" y="1450"/>
                      </a:lnTo>
                      <a:lnTo>
                        <a:pt x="482" y="1448"/>
                      </a:lnTo>
                      <a:lnTo>
                        <a:pt x="504" y="1438"/>
                      </a:lnTo>
                      <a:lnTo>
                        <a:pt x="526" y="1432"/>
                      </a:lnTo>
                      <a:lnTo>
                        <a:pt x="560" y="1422"/>
                      </a:lnTo>
                      <a:lnTo>
                        <a:pt x="596" y="1414"/>
                      </a:lnTo>
                      <a:lnTo>
                        <a:pt x="620" y="1410"/>
                      </a:lnTo>
                      <a:lnTo>
                        <a:pt x="644" y="1404"/>
                      </a:lnTo>
                      <a:lnTo>
                        <a:pt x="654" y="1398"/>
                      </a:lnTo>
                      <a:lnTo>
                        <a:pt x="674" y="1388"/>
                      </a:lnTo>
                      <a:lnTo>
                        <a:pt x="694" y="1380"/>
                      </a:lnTo>
                      <a:lnTo>
                        <a:pt x="706" y="1368"/>
                      </a:lnTo>
                      <a:lnTo>
                        <a:pt x="714" y="1396"/>
                      </a:lnTo>
                      <a:lnTo>
                        <a:pt x="712" y="1608"/>
                      </a:lnTo>
                      <a:lnTo>
                        <a:pt x="712" y="1820"/>
                      </a:lnTo>
                      <a:lnTo>
                        <a:pt x="710" y="1940"/>
                      </a:lnTo>
                      <a:lnTo>
                        <a:pt x="704" y="2106"/>
                      </a:lnTo>
                      <a:lnTo>
                        <a:pt x="698" y="2262"/>
                      </a:lnTo>
                      <a:lnTo>
                        <a:pt x="696" y="2358"/>
                      </a:lnTo>
                      <a:lnTo>
                        <a:pt x="698" y="2366"/>
                      </a:lnTo>
                      <a:lnTo>
                        <a:pt x="702" y="2374"/>
                      </a:lnTo>
                      <a:lnTo>
                        <a:pt x="708" y="2378"/>
                      </a:lnTo>
                      <a:lnTo>
                        <a:pt x="718" y="2380"/>
                      </a:lnTo>
                      <a:lnTo>
                        <a:pt x="728" y="2380"/>
                      </a:lnTo>
                      <a:lnTo>
                        <a:pt x="738" y="2380"/>
                      </a:lnTo>
                      <a:lnTo>
                        <a:pt x="764" y="2376"/>
                      </a:lnTo>
                      <a:lnTo>
                        <a:pt x="788" y="2372"/>
                      </a:lnTo>
                      <a:lnTo>
                        <a:pt x="800" y="2370"/>
                      </a:lnTo>
                      <a:lnTo>
                        <a:pt x="810" y="2372"/>
                      </a:lnTo>
                      <a:lnTo>
                        <a:pt x="820" y="2374"/>
                      </a:lnTo>
                      <a:lnTo>
                        <a:pt x="828" y="2378"/>
                      </a:lnTo>
                      <a:lnTo>
                        <a:pt x="832" y="2384"/>
                      </a:lnTo>
                      <a:lnTo>
                        <a:pt x="836" y="2394"/>
                      </a:lnTo>
                      <a:lnTo>
                        <a:pt x="842" y="2434"/>
                      </a:lnTo>
                      <a:lnTo>
                        <a:pt x="848" y="2474"/>
                      </a:lnTo>
                      <a:lnTo>
                        <a:pt x="864" y="2554"/>
                      </a:lnTo>
                      <a:lnTo>
                        <a:pt x="882" y="2634"/>
                      </a:lnTo>
                      <a:lnTo>
                        <a:pt x="896" y="2714"/>
                      </a:lnTo>
                      <a:lnTo>
                        <a:pt x="944" y="3048"/>
                      </a:lnTo>
                      <a:lnTo>
                        <a:pt x="956" y="3134"/>
                      </a:lnTo>
                      <a:lnTo>
                        <a:pt x="968" y="3222"/>
                      </a:lnTo>
                      <a:lnTo>
                        <a:pt x="974" y="3266"/>
                      </a:lnTo>
                      <a:lnTo>
                        <a:pt x="978" y="3310"/>
                      </a:lnTo>
                      <a:lnTo>
                        <a:pt x="980" y="3352"/>
                      </a:lnTo>
                      <a:lnTo>
                        <a:pt x="980" y="3396"/>
                      </a:lnTo>
                      <a:lnTo>
                        <a:pt x="978" y="3428"/>
                      </a:lnTo>
                      <a:lnTo>
                        <a:pt x="976" y="3460"/>
                      </a:lnTo>
                      <a:lnTo>
                        <a:pt x="968" y="3524"/>
                      </a:lnTo>
                      <a:lnTo>
                        <a:pt x="958" y="3588"/>
                      </a:lnTo>
                      <a:lnTo>
                        <a:pt x="950" y="3650"/>
                      </a:lnTo>
                      <a:lnTo>
                        <a:pt x="942" y="3696"/>
                      </a:lnTo>
                      <a:lnTo>
                        <a:pt x="932" y="3742"/>
                      </a:lnTo>
                      <a:lnTo>
                        <a:pt x="920" y="3786"/>
                      </a:lnTo>
                      <a:lnTo>
                        <a:pt x="912" y="3826"/>
                      </a:lnTo>
                      <a:lnTo>
                        <a:pt x="908" y="3842"/>
                      </a:lnTo>
                      <a:lnTo>
                        <a:pt x="906" y="3858"/>
                      </a:lnTo>
                      <a:lnTo>
                        <a:pt x="904" y="3874"/>
                      </a:lnTo>
                      <a:lnTo>
                        <a:pt x="900" y="3890"/>
                      </a:lnTo>
                      <a:lnTo>
                        <a:pt x="898" y="3896"/>
                      </a:lnTo>
                      <a:lnTo>
                        <a:pt x="894" y="3902"/>
                      </a:lnTo>
                      <a:lnTo>
                        <a:pt x="886" y="3914"/>
                      </a:lnTo>
                      <a:lnTo>
                        <a:pt x="874" y="3926"/>
                      </a:lnTo>
                      <a:lnTo>
                        <a:pt x="864" y="3940"/>
                      </a:lnTo>
                      <a:lnTo>
                        <a:pt x="856" y="3954"/>
                      </a:lnTo>
                      <a:lnTo>
                        <a:pt x="848" y="3966"/>
                      </a:lnTo>
                      <a:lnTo>
                        <a:pt x="840" y="3978"/>
                      </a:lnTo>
                      <a:lnTo>
                        <a:pt x="836" y="3984"/>
                      </a:lnTo>
                      <a:lnTo>
                        <a:pt x="830" y="3988"/>
                      </a:lnTo>
                      <a:lnTo>
                        <a:pt x="818" y="3996"/>
                      </a:lnTo>
                      <a:lnTo>
                        <a:pt x="804" y="4004"/>
                      </a:lnTo>
                      <a:lnTo>
                        <a:pt x="776" y="4018"/>
                      </a:lnTo>
                      <a:lnTo>
                        <a:pt x="746" y="4030"/>
                      </a:lnTo>
                      <a:lnTo>
                        <a:pt x="718" y="4044"/>
                      </a:lnTo>
                      <a:lnTo>
                        <a:pt x="662" y="4072"/>
                      </a:lnTo>
                      <a:lnTo>
                        <a:pt x="636" y="4088"/>
                      </a:lnTo>
                      <a:lnTo>
                        <a:pt x="624" y="4098"/>
                      </a:lnTo>
                      <a:lnTo>
                        <a:pt x="612" y="4108"/>
                      </a:lnTo>
                      <a:lnTo>
                        <a:pt x="612" y="4116"/>
                      </a:lnTo>
                      <a:lnTo>
                        <a:pt x="618" y="4140"/>
                      </a:lnTo>
                      <a:lnTo>
                        <a:pt x="622" y="4150"/>
                      </a:lnTo>
                      <a:lnTo>
                        <a:pt x="626" y="4160"/>
                      </a:lnTo>
                      <a:lnTo>
                        <a:pt x="652" y="4170"/>
                      </a:lnTo>
                      <a:lnTo>
                        <a:pt x="680" y="4176"/>
                      </a:lnTo>
                      <a:lnTo>
                        <a:pt x="712" y="4180"/>
                      </a:lnTo>
                      <a:lnTo>
                        <a:pt x="744" y="4180"/>
                      </a:lnTo>
                      <a:lnTo>
                        <a:pt x="776" y="4180"/>
                      </a:lnTo>
                      <a:lnTo>
                        <a:pt x="808" y="4176"/>
                      </a:lnTo>
                      <a:lnTo>
                        <a:pt x="838" y="4170"/>
                      </a:lnTo>
                      <a:lnTo>
                        <a:pt x="864" y="4160"/>
                      </a:lnTo>
                      <a:lnTo>
                        <a:pt x="882" y="4152"/>
                      </a:lnTo>
                      <a:lnTo>
                        <a:pt x="898" y="4144"/>
                      </a:lnTo>
                      <a:lnTo>
                        <a:pt x="926" y="4122"/>
                      </a:lnTo>
                      <a:lnTo>
                        <a:pt x="954" y="4102"/>
                      </a:lnTo>
                      <a:lnTo>
                        <a:pt x="970" y="4094"/>
                      </a:lnTo>
                      <a:lnTo>
                        <a:pt x="986" y="4088"/>
                      </a:lnTo>
                      <a:lnTo>
                        <a:pt x="1012" y="4096"/>
                      </a:lnTo>
                      <a:lnTo>
                        <a:pt x="1042" y="4098"/>
                      </a:lnTo>
                      <a:lnTo>
                        <a:pt x="1070" y="4098"/>
                      </a:lnTo>
                      <a:lnTo>
                        <a:pt x="1100" y="4096"/>
                      </a:lnTo>
                      <a:lnTo>
                        <a:pt x="1128" y="4090"/>
                      </a:lnTo>
                      <a:lnTo>
                        <a:pt x="1152" y="4080"/>
                      </a:lnTo>
                      <a:lnTo>
                        <a:pt x="1174" y="4070"/>
                      </a:lnTo>
                      <a:lnTo>
                        <a:pt x="1192" y="4056"/>
                      </a:lnTo>
                      <a:lnTo>
                        <a:pt x="1198" y="4030"/>
                      </a:lnTo>
                      <a:lnTo>
                        <a:pt x="1200" y="4002"/>
                      </a:lnTo>
                      <a:lnTo>
                        <a:pt x="1206" y="3974"/>
                      </a:lnTo>
                      <a:lnTo>
                        <a:pt x="1210" y="3962"/>
                      </a:lnTo>
                      <a:lnTo>
                        <a:pt x="1214" y="3950"/>
                      </a:lnTo>
                      <a:lnTo>
                        <a:pt x="1218" y="3942"/>
                      </a:lnTo>
                      <a:lnTo>
                        <a:pt x="1226" y="3932"/>
                      </a:lnTo>
                      <a:lnTo>
                        <a:pt x="1234" y="3924"/>
                      </a:lnTo>
                      <a:lnTo>
                        <a:pt x="1240" y="3916"/>
                      </a:lnTo>
                      <a:lnTo>
                        <a:pt x="1242" y="3904"/>
                      </a:lnTo>
                      <a:lnTo>
                        <a:pt x="1244" y="3894"/>
                      </a:lnTo>
                      <a:lnTo>
                        <a:pt x="1246" y="3870"/>
                      </a:lnTo>
                      <a:lnTo>
                        <a:pt x="1244" y="3844"/>
                      </a:lnTo>
                      <a:lnTo>
                        <a:pt x="1240" y="3820"/>
                      </a:lnTo>
                      <a:lnTo>
                        <a:pt x="1234" y="3766"/>
                      </a:lnTo>
                      <a:lnTo>
                        <a:pt x="1232" y="3740"/>
                      </a:lnTo>
                      <a:lnTo>
                        <a:pt x="1234" y="3714"/>
                      </a:lnTo>
                      <a:lnTo>
                        <a:pt x="1236" y="3702"/>
                      </a:lnTo>
                      <a:lnTo>
                        <a:pt x="1240" y="3692"/>
                      </a:lnTo>
                      <a:lnTo>
                        <a:pt x="1244" y="3682"/>
                      </a:lnTo>
                      <a:lnTo>
                        <a:pt x="1246" y="3672"/>
                      </a:lnTo>
                      <a:lnTo>
                        <a:pt x="1244" y="3664"/>
                      </a:lnTo>
                      <a:lnTo>
                        <a:pt x="1242" y="3656"/>
                      </a:lnTo>
                      <a:lnTo>
                        <a:pt x="1240" y="3648"/>
                      </a:lnTo>
                      <a:lnTo>
                        <a:pt x="1240" y="3642"/>
                      </a:lnTo>
                      <a:lnTo>
                        <a:pt x="1240" y="3628"/>
                      </a:lnTo>
                      <a:lnTo>
                        <a:pt x="1244" y="3614"/>
                      </a:lnTo>
                      <a:lnTo>
                        <a:pt x="1250" y="3590"/>
                      </a:lnTo>
                      <a:lnTo>
                        <a:pt x="1250" y="3562"/>
                      </a:lnTo>
                      <a:lnTo>
                        <a:pt x="1252" y="3534"/>
                      </a:lnTo>
                      <a:lnTo>
                        <a:pt x="1254" y="3444"/>
                      </a:lnTo>
                      <a:lnTo>
                        <a:pt x="1258" y="3354"/>
                      </a:lnTo>
                      <a:lnTo>
                        <a:pt x="1270" y="3180"/>
                      </a:lnTo>
                      <a:lnTo>
                        <a:pt x="1282" y="3010"/>
                      </a:lnTo>
                      <a:lnTo>
                        <a:pt x="1290" y="2844"/>
                      </a:lnTo>
                      <a:lnTo>
                        <a:pt x="1296" y="2850"/>
                      </a:lnTo>
                      <a:lnTo>
                        <a:pt x="1300" y="2856"/>
                      </a:lnTo>
                      <a:lnTo>
                        <a:pt x="1306" y="2868"/>
                      </a:lnTo>
                      <a:lnTo>
                        <a:pt x="1310" y="2882"/>
                      </a:lnTo>
                      <a:lnTo>
                        <a:pt x="1312" y="2894"/>
                      </a:lnTo>
                      <a:lnTo>
                        <a:pt x="1328" y="2936"/>
                      </a:lnTo>
                      <a:lnTo>
                        <a:pt x="1342" y="2978"/>
                      </a:lnTo>
                      <a:lnTo>
                        <a:pt x="1370" y="3064"/>
                      </a:lnTo>
                      <a:lnTo>
                        <a:pt x="1388" y="3120"/>
                      </a:lnTo>
                      <a:lnTo>
                        <a:pt x="1410" y="3176"/>
                      </a:lnTo>
                      <a:lnTo>
                        <a:pt x="1428" y="3232"/>
                      </a:lnTo>
                      <a:lnTo>
                        <a:pt x="1436" y="3260"/>
                      </a:lnTo>
                      <a:lnTo>
                        <a:pt x="1444" y="3288"/>
                      </a:lnTo>
                      <a:lnTo>
                        <a:pt x="1450" y="3312"/>
                      </a:lnTo>
                      <a:lnTo>
                        <a:pt x="1452" y="3338"/>
                      </a:lnTo>
                      <a:lnTo>
                        <a:pt x="1456" y="3390"/>
                      </a:lnTo>
                      <a:lnTo>
                        <a:pt x="1464" y="3438"/>
                      </a:lnTo>
                      <a:lnTo>
                        <a:pt x="1472" y="3486"/>
                      </a:lnTo>
                      <a:lnTo>
                        <a:pt x="1482" y="3554"/>
                      </a:lnTo>
                      <a:lnTo>
                        <a:pt x="1490" y="3620"/>
                      </a:lnTo>
                      <a:lnTo>
                        <a:pt x="1500" y="3754"/>
                      </a:lnTo>
                      <a:lnTo>
                        <a:pt x="1502" y="3810"/>
                      </a:lnTo>
                      <a:lnTo>
                        <a:pt x="1508" y="3864"/>
                      </a:lnTo>
                      <a:lnTo>
                        <a:pt x="1508" y="3906"/>
                      </a:lnTo>
                      <a:lnTo>
                        <a:pt x="1510" y="3946"/>
                      </a:lnTo>
                      <a:lnTo>
                        <a:pt x="1514" y="3946"/>
                      </a:lnTo>
                      <a:lnTo>
                        <a:pt x="1518" y="4020"/>
                      </a:lnTo>
                      <a:lnTo>
                        <a:pt x="1526" y="4092"/>
                      </a:lnTo>
                      <a:lnTo>
                        <a:pt x="1532" y="4094"/>
                      </a:lnTo>
                      <a:lnTo>
                        <a:pt x="1540" y="4096"/>
                      </a:lnTo>
                      <a:lnTo>
                        <a:pt x="1556" y="4098"/>
                      </a:lnTo>
                      <a:lnTo>
                        <a:pt x="1572" y="4100"/>
                      </a:lnTo>
                      <a:lnTo>
                        <a:pt x="1578" y="4102"/>
                      </a:lnTo>
                      <a:lnTo>
                        <a:pt x="1584" y="4104"/>
                      </a:lnTo>
                      <a:lnTo>
                        <a:pt x="1586" y="4120"/>
                      </a:lnTo>
                      <a:lnTo>
                        <a:pt x="1586" y="4138"/>
                      </a:lnTo>
                      <a:lnTo>
                        <a:pt x="1586" y="4158"/>
                      </a:lnTo>
                      <a:lnTo>
                        <a:pt x="1586" y="4176"/>
                      </a:lnTo>
                      <a:lnTo>
                        <a:pt x="1576" y="4198"/>
                      </a:lnTo>
                      <a:lnTo>
                        <a:pt x="1562" y="4220"/>
                      </a:lnTo>
                      <a:lnTo>
                        <a:pt x="1550" y="4240"/>
                      </a:lnTo>
                      <a:lnTo>
                        <a:pt x="1534" y="4258"/>
                      </a:lnTo>
                      <a:lnTo>
                        <a:pt x="1504" y="4296"/>
                      </a:lnTo>
                      <a:lnTo>
                        <a:pt x="1468" y="4330"/>
                      </a:lnTo>
                      <a:lnTo>
                        <a:pt x="1448" y="4350"/>
                      </a:lnTo>
                      <a:lnTo>
                        <a:pt x="1428" y="4372"/>
                      </a:lnTo>
                      <a:lnTo>
                        <a:pt x="1420" y="4384"/>
                      </a:lnTo>
                      <a:lnTo>
                        <a:pt x="1414" y="4396"/>
                      </a:lnTo>
                      <a:lnTo>
                        <a:pt x="1410" y="4410"/>
                      </a:lnTo>
                      <a:lnTo>
                        <a:pt x="1408" y="4422"/>
                      </a:lnTo>
                      <a:lnTo>
                        <a:pt x="1410" y="4430"/>
                      </a:lnTo>
                      <a:lnTo>
                        <a:pt x="1414" y="4436"/>
                      </a:lnTo>
                      <a:lnTo>
                        <a:pt x="1418" y="4442"/>
                      </a:lnTo>
                      <a:lnTo>
                        <a:pt x="1424" y="4446"/>
                      </a:lnTo>
                      <a:lnTo>
                        <a:pt x="1438" y="4454"/>
                      </a:lnTo>
                      <a:lnTo>
                        <a:pt x="1454" y="4460"/>
                      </a:lnTo>
                      <a:lnTo>
                        <a:pt x="1474" y="4462"/>
                      </a:lnTo>
                      <a:lnTo>
                        <a:pt x="1492" y="4466"/>
                      </a:lnTo>
                      <a:lnTo>
                        <a:pt x="1530" y="4470"/>
                      </a:lnTo>
                      <a:lnTo>
                        <a:pt x="1530" y="4472"/>
                      </a:lnTo>
                      <a:lnTo>
                        <a:pt x="1560" y="4472"/>
                      </a:lnTo>
                      <a:lnTo>
                        <a:pt x="1602" y="4466"/>
                      </a:lnTo>
                      <a:lnTo>
                        <a:pt x="1640" y="4456"/>
                      </a:lnTo>
                      <a:lnTo>
                        <a:pt x="1676" y="4444"/>
                      </a:lnTo>
                      <a:lnTo>
                        <a:pt x="1708" y="4428"/>
                      </a:lnTo>
                      <a:lnTo>
                        <a:pt x="1736" y="4410"/>
                      </a:lnTo>
                      <a:lnTo>
                        <a:pt x="1762" y="4388"/>
                      </a:lnTo>
                      <a:lnTo>
                        <a:pt x="1784" y="4364"/>
                      </a:lnTo>
                      <a:lnTo>
                        <a:pt x="1804" y="4338"/>
                      </a:lnTo>
                      <a:lnTo>
                        <a:pt x="1818" y="4336"/>
                      </a:lnTo>
                      <a:lnTo>
                        <a:pt x="1830" y="4330"/>
                      </a:lnTo>
                      <a:lnTo>
                        <a:pt x="1842" y="4324"/>
                      </a:lnTo>
                      <a:lnTo>
                        <a:pt x="1854" y="4318"/>
                      </a:lnTo>
                      <a:lnTo>
                        <a:pt x="1874" y="4300"/>
                      </a:lnTo>
                      <a:lnTo>
                        <a:pt x="1892" y="4280"/>
                      </a:lnTo>
                      <a:lnTo>
                        <a:pt x="1892" y="4264"/>
                      </a:lnTo>
                      <a:lnTo>
                        <a:pt x="1896" y="4250"/>
                      </a:lnTo>
                      <a:lnTo>
                        <a:pt x="1896" y="4230"/>
                      </a:lnTo>
                      <a:lnTo>
                        <a:pt x="1896" y="4210"/>
                      </a:lnTo>
                      <a:lnTo>
                        <a:pt x="1894" y="4192"/>
                      </a:lnTo>
                      <a:lnTo>
                        <a:pt x="1890" y="4172"/>
                      </a:lnTo>
                      <a:lnTo>
                        <a:pt x="1884" y="4154"/>
                      </a:lnTo>
                      <a:lnTo>
                        <a:pt x="1874" y="4120"/>
                      </a:lnTo>
                      <a:lnTo>
                        <a:pt x="1872" y="4104"/>
                      </a:lnTo>
                      <a:lnTo>
                        <a:pt x="1870" y="4088"/>
                      </a:lnTo>
                      <a:lnTo>
                        <a:pt x="1874" y="4076"/>
                      </a:lnTo>
                      <a:lnTo>
                        <a:pt x="1878" y="4066"/>
                      </a:lnTo>
                      <a:lnTo>
                        <a:pt x="1880" y="4058"/>
                      </a:lnTo>
                      <a:lnTo>
                        <a:pt x="1882" y="4048"/>
                      </a:lnTo>
                      <a:lnTo>
                        <a:pt x="1886" y="4028"/>
                      </a:lnTo>
                      <a:lnTo>
                        <a:pt x="1886" y="4008"/>
                      </a:lnTo>
                      <a:lnTo>
                        <a:pt x="1886" y="3964"/>
                      </a:lnTo>
                      <a:lnTo>
                        <a:pt x="1884" y="3920"/>
                      </a:lnTo>
                      <a:lnTo>
                        <a:pt x="1882" y="3878"/>
                      </a:lnTo>
                      <a:lnTo>
                        <a:pt x="1882" y="3698"/>
                      </a:lnTo>
                      <a:lnTo>
                        <a:pt x="1884" y="3588"/>
                      </a:lnTo>
                      <a:lnTo>
                        <a:pt x="1888" y="3480"/>
                      </a:lnTo>
                      <a:lnTo>
                        <a:pt x="1888" y="3426"/>
                      </a:lnTo>
                      <a:lnTo>
                        <a:pt x="1886" y="3376"/>
                      </a:lnTo>
                      <a:lnTo>
                        <a:pt x="1884" y="3346"/>
                      </a:lnTo>
                      <a:lnTo>
                        <a:pt x="1880" y="3318"/>
                      </a:lnTo>
                      <a:lnTo>
                        <a:pt x="1870" y="3258"/>
                      </a:lnTo>
                      <a:lnTo>
                        <a:pt x="1844" y="3136"/>
                      </a:lnTo>
                      <a:lnTo>
                        <a:pt x="1842" y="3116"/>
                      </a:lnTo>
                      <a:lnTo>
                        <a:pt x="1838" y="3094"/>
                      </a:lnTo>
                      <a:lnTo>
                        <a:pt x="1834" y="3094"/>
                      </a:lnTo>
                      <a:lnTo>
                        <a:pt x="1802" y="2890"/>
                      </a:lnTo>
                      <a:lnTo>
                        <a:pt x="1764" y="2684"/>
                      </a:lnTo>
                      <a:lnTo>
                        <a:pt x="1752" y="2624"/>
                      </a:lnTo>
                      <a:lnTo>
                        <a:pt x="1742" y="2558"/>
                      </a:lnTo>
                      <a:lnTo>
                        <a:pt x="1738" y="2524"/>
                      </a:lnTo>
                      <a:lnTo>
                        <a:pt x="1736" y="2494"/>
                      </a:lnTo>
                      <a:lnTo>
                        <a:pt x="1736" y="2466"/>
                      </a:lnTo>
                      <a:lnTo>
                        <a:pt x="1740" y="2440"/>
                      </a:lnTo>
                      <a:lnTo>
                        <a:pt x="1740" y="2434"/>
                      </a:lnTo>
                      <a:lnTo>
                        <a:pt x="1742" y="2428"/>
                      </a:lnTo>
                      <a:lnTo>
                        <a:pt x="1744" y="2420"/>
                      </a:lnTo>
                      <a:lnTo>
                        <a:pt x="1748" y="2416"/>
                      </a:lnTo>
                      <a:lnTo>
                        <a:pt x="1754" y="2412"/>
                      </a:lnTo>
                      <a:lnTo>
                        <a:pt x="1756" y="2412"/>
                      </a:lnTo>
                      <a:lnTo>
                        <a:pt x="1760" y="2410"/>
                      </a:lnTo>
                      <a:lnTo>
                        <a:pt x="1762" y="2410"/>
                      </a:lnTo>
                      <a:lnTo>
                        <a:pt x="1762" y="2406"/>
                      </a:lnTo>
                      <a:lnTo>
                        <a:pt x="1762" y="2404"/>
                      </a:lnTo>
                      <a:lnTo>
                        <a:pt x="1760" y="2400"/>
                      </a:lnTo>
                      <a:lnTo>
                        <a:pt x="1762" y="2396"/>
                      </a:lnTo>
                      <a:lnTo>
                        <a:pt x="1764" y="2382"/>
                      </a:lnTo>
                      <a:lnTo>
                        <a:pt x="1764" y="2364"/>
                      </a:lnTo>
                      <a:lnTo>
                        <a:pt x="1762" y="2330"/>
                      </a:lnTo>
                      <a:lnTo>
                        <a:pt x="1756" y="2294"/>
                      </a:lnTo>
                      <a:lnTo>
                        <a:pt x="1752" y="2258"/>
                      </a:lnTo>
                      <a:lnTo>
                        <a:pt x="1748" y="2182"/>
                      </a:lnTo>
                      <a:lnTo>
                        <a:pt x="1746" y="2148"/>
                      </a:lnTo>
                      <a:lnTo>
                        <a:pt x="1742" y="2114"/>
                      </a:lnTo>
                      <a:lnTo>
                        <a:pt x="1736" y="2048"/>
                      </a:lnTo>
                      <a:lnTo>
                        <a:pt x="1726" y="1978"/>
                      </a:lnTo>
                      <a:lnTo>
                        <a:pt x="1720" y="1942"/>
                      </a:lnTo>
                      <a:lnTo>
                        <a:pt x="1714" y="1906"/>
                      </a:lnTo>
                      <a:lnTo>
                        <a:pt x="1710" y="1872"/>
                      </a:lnTo>
                      <a:lnTo>
                        <a:pt x="1710" y="1856"/>
                      </a:lnTo>
                      <a:lnTo>
                        <a:pt x="1710" y="1842"/>
                      </a:lnTo>
                      <a:lnTo>
                        <a:pt x="1716" y="1828"/>
                      </a:lnTo>
                      <a:lnTo>
                        <a:pt x="1722" y="1812"/>
                      </a:lnTo>
                      <a:lnTo>
                        <a:pt x="1734" y="1796"/>
                      </a:lnTo>
                      <a:lnTo>
                        <a:pt x="1744" y="1780"/>
                      </a:lnTo>
                      <a:lnTo>
                        <a:pt x="1788" y="1764"/>
                      </a:lnTo>
                      <a:lnTo>
                        <a:pt x="1830" y="1746"/>
                      </a:lnTo>
                      <a:lnTo>
                        <a:pt x="1838" y="1740"/>
                      </a:lnTo>
                      <a:lnTo>
                        <a:pt x="1846" y="1734"/>
                      </a:lnTo>
                      <a:lnTo>
                        <a:pt x="1852" y="1732"/>
                      </a:lnTo>
                      <a:lnTo>
                        <a:pt x="1860" y="1726"/>
                      </a:lnTo>
                      <a:lnTo>
                        <a:pt x="1872" y="1716"/>
                      </a:lnTo>
                      <a:lnTo>
                        <a:pt x="1882" y="1706"/>
                      </a:lnTo>
                      <a:lnTo>
                        <a:pt x="1892" y="1702"/>
                      </a:lnTo>
                      <a:lnTo>
                        <a:pt x="1918" y="1690"/>
                      </a:lnTo>
                      <a:lnTo>
                        <a:pt x="1938" y="1680"/>
                      </a:lnTo>
                      <a:lnTo>
                        <a:pt x="1970" y="1612"/>
                      </a:lnTo>
                      <a:lnTo>
                        <a:pt x="1982" y="1576"/>
                      </a:lnTo>
                      <a:lnTo>
                        <a:pt x="2000" y="1546"/>
                      </a:lnTo>
                      <a:lnTo>
                        <a:pt x="2006" y="1430"/>
                      </a:lnTo>
                      <a:lnTo>
                        <a:pt x="2006" y="1362"/>
                      </a:lnTo>
                      <a:lnTo>
                        <a:pt x="2000" y="1288"/>
                      </a:lnTo>
                      <a:close/>
                      <a:moveTo>
                        <a:pt x="1010" y="1006"/>
                      </a:moveTo>
                      <a:lnTo>
                        <a:pt x="1008" y="980"/>
                      </a:lnTo>
                      <a:lnTo>
                        <a:pt x="1008" y="934"/>
                      </a:lnTo>
                      <a:lnTo>
                        <a:pt x="1002" y="912"/>
                      </a:lnTo>
                      <a:lnTo>
                        <a:pt x="1034" y="882"/>
                      </a:lnTo>
                      <a:lnTo>
                        <a:pt x="1064" y="850"/>
                      </a:lnTo>
                      <a:lnTo>
                        <a:pt x="1070" y="860"/>
                      </a:lnTo>
                      <a:lnTo>
                        <a:pt x="1074" y="874"/>
                      </a:lnTo>
                      <a:lnTo>
                        <a:pt x="1080" y="886"/>
                      </a:lnTo>
                      <a:lnTo>
                        <a:pt x="1082" y="892"/>
                      </a:lnTo>
                      <a:lnTo>
                        <a:pt x="1086" y="898"/>
                      </a:lnTo>
                      <a:lnTo>
                        <a:pt x="1066" y="922"/>
                      </a:lnTo>
                      <a:lnTo>
                        <a:pt x="1046" y="950"/>
                      </a:lnTo>
                      <a:lnTo>
                        <a:pt x="1010" y="1006"/>
                      </a:lnTo>
                      <a:close/>
                      <a:moveTo>
                        <a:pt x="1000" y="902"/>
                      </a:moveTo>
                      <a:lnTo>
                        <a:pt x="998" y="896"/>
                      </a:lnTo>
                      <a:lnTo>
                        <a:pt x="1000" y="858"/>
                      </a:lnTo>
                      <a:lnTo>
                        <a:pt x="1006" y="824"/>
                      </a:lnTo>
                      <a:lnTo>
                        <a:pt x="1000" y="822"/>
                      </a:lnTo>
                      <a:lnTo>
                        <a:pt x="1008" y="784"/>
                      </a:lnTo>
                      <a:lnTo>
                        <a:pt x="1018" y="746"/>
                      </a:lnTo>
                      <a:lnTo>
                        <a:pt x="1030" y="710"/>
                      </a:lnTo>
                      <a:lnTo>
                        <a:pt x="1042" y="676"/>
                      </a:lnTo>
                      <a:lnTo>
                        <a:pt x="1048" y="676"/>
                      </a:lnTo>
                      <a:lnTo>
                        <a:pt x="1068" y="702"/>
                      </a:lnTo>
                      <a:lnTo>
                        <a:pt x="1086" y="726"/>
                      </a:lnTo>
                      <a:lnTo>
                        <a:pt x="1104" y="754"/>
                      </a:lnTo>
                      <a:lnTo>
                        <a:pt x="1118" y="784"/>
                      </a:lnTo>
                      <a:lnTo>
                        <a:pt x="1090" y="816"/>
                      </a:lnTo>
                      <a:lnTo>
                        <a:pt x="1060" y="846"/>
                      </a:lnTo>
                      <a:lnTo>
                        <a:pt x="1030" y="874"/>
                      </a:lnTo>
                      <a:lnTo>
                        <a:pt x="1000" y="902"/>
                      </a:lnTo>
                      <a:close/>
                      <a:moveTo>
                        <a:pt x="1132" y="1048"/>
                      </a:moveTo>
                      <a:lnTo>
                        <a:pt x="1132" y="1048"/>
                      </a:lnTo>
                      <a:lnTo>
                        <a:pt x="1128" y="1032"/>
                      </a:lnTo>
                      <a:lnTo>
                        <a:pt x="1126" y="1014"/>
                      </a:lnTo>
                      <a:lnTo>
                        <a:pt x="1128" y="978"/>
                      </a:lnTo>
                      <a:lnTo>
                        <a:pt x="1128" y="942"/>
                      </a:lnTo>
                      <a:lnTo>
                        <a:pt x="1128" y="924"/>
                      </a:lnTo>
                      <a:lnTo>
                        <a:pt x="1126" y="910"/>
                      </a:lnTo>
                      <a:lnTo>
                        <a:pt x="1138" y="898"/>
                      </a:lnTo>
                      <a:lnTo>
                        <a:pt x="1150" y="886"/>
                      </a:lnTo>
                      <a:lnTo>
                        <a:pt x="1162" y="874"/>
                      </a:lnTo>
                      <a:lnTo>
                        <a:pt x="1166" y="868"/>
                      </a:lnTo>
                      <a:lnTo>
                        <a:pt x="1170" y="860"/>
                      </a:lnTo>
                      <a:lnTo>
                        <a:pt x="1176" y="862"/>
                      </a:lnTo>
                      <a:lnTo>
                        <a:pt x="1180" y="866"/>
                      </a:lnTo>
                      <a:lnTo>
                        <a:pt x="1186" y="876"/>
                      </a:lnTo>
                      <a:lnTo>
                        <a:pt x="1194" y="886"/>
                      </a:lnTo>
                      <a:lnTo>
                        <a:pt x="1202" y="898"/>
                      </a:lnTo>
                      <a:lnTo>
                        <a:pt x="1168" y="974"/>
                      </a:lnTo>
                      <a:lnTo>
                        <a:pt x="1150" y="1012"/>
                      </a:lnTo>
                      <a:lnTo>
                        <a:pt x="1132" y="10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1" name="Freeform 74"/>
                <p:cNvSpPr>
                  <a:spLocks noEditPoints="1"/>
                </p:cNvSpPr>
                <p:nvPr/>
              </p:nvSpPr>
              <p:spPr bwMode="auto">
                <a:xfrm>
                  <a:off x="12070826" y="1354487"/>
                  <a:ext cx="540594" cy="430651"/>
                </a:xfrm>
                <a:custGeom>
                  <a:avLst/>
                  <a:gdLst>
                    <a:gd name="T0" fmla="*/ 338 w 340"/>
                    <a:gd name="T1" fmla="*/ 52 h 270"/>
                    <a:gd name="T2" fmla="*/ 322 w 340"/>
                    <a:gd name="T3" fmla="*/ 2 h 270"/>
                    <a:gd name="T4" fmla="*/ 284 w 340"/>
                    <a:gd name="T5" fmla="*/ 0 h 270"/>
                    <a:gd name="T6" fmla="*/ 238 w 340"/>
                    <a:gd name="T7" fmla="*/ 0 h 270"/>
                    <a:gd name="T8" fmla="*/ 164 w 340"/>
                    <a:gd name="T9" fmla="*/ 14 h 270"/>
                    <a:gd name="T10" fmla="*/ 134 w 340"/>
                    <a:gd name="T11" fmla="*/ 26 h 270"/>
                    <a:gd name="T12" fmla="*/ 112 w 340"/>
                    <a:gd name="T13" fmla="*/ 44 h 270"/>
                    <a:gd name="T14" fmla="*/ 80 w 340"/>
                    <a:gd name="T15" fmla="*/ 60 h 270"/>
                    <a:gd name="T16" fmla="*/ 48 w 340"/>
                    <a:gd name="T17" fmla="*/ 84 h 270"/>
                    <a:gd name="T18" fmla="*/ 16 w 340"/>
                    <a:gd name="T19" fmla="*/ 102 h 270"/>
                    <a:gd name="T20" fmla="*/ 14 w 340"/>
                    <a:gd name="T21" fmla="*/ 134 h 270"/>
                    <a:gd name="T22" fmla="*/ 8 w 340"/>
                    <a:gd name="T23" fmla="*/ 166 h 270"/>
                    <a:gd name="T24" fmla="*/ 40 w 340"/>
                    <a:gd name="T25" fmla="*/ 220 h 270"/>
                    <a:gd name="T26" fmla="*/ 60 w 340"/>
                    <a:gd name="T27" fmla="*/ 236 h 270"/>
                    <a:gd name="T28" fmla="*/ 86 w 340"/>
                    <a:gd name="T29" fmla="*/ 264 h 270"/>
                    <a:gd name="T30" fmla="*/ 90 w 340"/>
                    <a:gd name="T31" fmla="*/ 268 h 270"/>
                    <a:gd name="T32" fmla="*/ 90 w 340"/>
                    <a:gd name="T33" fmla="*/ 268 h 270"/>
                    <a:gd name="T34" fmla="*/ 94 w 340"/>
                    <a:gd name="T35" fmla="*/ 266 h 270"/>
                    <a:gd name="T36" fmla="*/ 96 w 340"/>
                    <a:gd name="T37" fmla="*/ 266 h 270"/>
                    <a:gd name="T38" fmla="*/ 112 w 340"/>
                    <a:gd name="T39" fmla="*/ 264 h 270"/>
                    <a:gd name="T40" fmla="*/ 126 w 340"/>
                    <a:gd name="T41" fmla="*/ 260 h 270"/>
                    <a:gd name="T42" fmla="*/ 152 w 340"/>
                    <a:gd name="T43" fmla="*/ 252 h 270"/>
                    <a:gd name="T44" fmla="*/ 162 w 340"/>
                    <a:gd name="T45" fmla="*/ 248 h 270"/>
                    <a:gd name="T46" fmla="*/ 184 w 340"/>
                    <a:gd name="T47" fmla="*/ 242 h 270"/>
                    <a:gd name="T48" fmla="*/ 206 w 340"/>
                    <a:gd name="T49" fmla="*/ 238 h 270"/>
                    <a:gd name="T50" fmla="*/ 216 w 340"/>
                    <a:gd name="T51" fmla="*/ 228 h 270"/>
                    <a:gd name="T52" fmla="*/ 252 w 340"/>
                    <a:gd name="T53" fmla="*/ 202 h 270"/>
                    <a:gd name="T54" fmla="*/ 292 w 340"/>
                    <a:gd name="T55" fmla="*/ 148 h 270"/>
                    <a:gd name="T56" fmla="*/ 328 w 340"/>
                    <a:gd name="T57" fmla="*/ 114 h 270"/>
                    <a:gd name="T58" fmla="*/ 340 w 340"/>
                    <a:gd name="T59" fmla="*/ 88 h 270"/>
                    <a:gd name="T60" fmla="*/ 120 w 340"/>
                    <a:gd name="T61" fmla="*/ 148 h 270"/>
                    <a:gd name="T62" fmla="*/ 90 w 340"/>
                    <a:gd name="T63" fmla="*/ 168 h 270"/>
                    <a:gd name="T64" fmla="*/ 60 w 340"/>
                    <a:gd name="T65" fmla="*/ 184 h 270"/>
                    <a:gd name="T66" fmla="*/ 44 w 340"/>
                    <a:gd name="T67" fmla="*/ 166 h 270"/>
                    <a:gd name="T68" fmla="*/ 58 w 340"/>
                    <a:gd name="T69" fmla="*/ 134 h 270"/>
                    <a:gd name="T70" fmla="*/ 112 w 340"/>
                    <a:gd name="T71" fmla="*/ 114 h 270"/>
                    <a:gd name="T72" fmla="*/ 130 w 340"/>
                    <a:gd name="T73" fmla="*/ 116 h 270"/>
                    <a:gd name="T74" fmla="*/ 120 w 340"/>
                    <a:gd name="T75" fmla="*/ 148 h 27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340"/>
                    <a:gd name="T115" fmla="*/ 0 h 270"/>
                    <a:gd name="T116" fmla="*/ 340 w 340"/>
                    <a:gd name="T117" fmla="*/ 270 h 27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340" h="270">
                      <a:moveTo>
                        <a:pt x="338" y="70"/>
                      </a:moveTo>
                      <a:lnTo>
                        <a:pt x="338" y="52"/>
                      </a:lnTo>
                      <a:lnTo>
                        <a:pt x="338" y="34"/>
                      </a:lnTo>
                      <a:lnTo>
                        <a:pt x="322" y="2"/>
                      </a:lnTo>
                      <a:lnTo>
                        <a:pt x="302" y="2"/>
                      </a:lnTo>
                      <a:lnTo>
                        <a:pt x="284" y="0"/>
                      </a:lnTo>
                      <a:lnTo>
                        <a:pt x="258" y="0"/>
                      </a:lnTo>
                      <a:lnTo>
                        <a:pt x="238" y="0"/>
                      </a:lnTo>
                      <a:lnTo>
                        <a:pt x="200" y="0"/>
                      </a:lnTo>
                      <a:lnTo>
                        <a:pt x="164" y="14"/>
                      </a:lnTo>
                      <a:lnTo>
                        <a:pt x="146" y="20"/>
                      </a:lnTo>
                      <a:lnTo>
                        <a:pt x="134" y="26"/>
                      </a:lnTo>
                      <a:lnTo>
                        <a:pt x="126" y="30"/>
                      </a:lnTo>
                      <a:lnTo>
                        <a:pt x="112" y="44"/>
                      </a:lnTo>
                      <a:lnTo>
                        <a:pt x="106" y="48"/>
                      </a:lnTo>
                      <a:lnTo>
                        <a:pt x="80" y="60"/>
                      </a:lnTo>
                      <a:lnTo>
                        <a:pt x="68" y="70"/>
                      </a:lnTo>
                      <a:lnTo>
                        <a:pt x="48" y="84"/>
                      </a:lnTo>
                      <a:lnTo>
                        <a:pt x="36" y="88"/>
                      </a:lnTo>
                      <a:lnTo>
                        <a:pt x="16" y="102"/>
                      </a:lnTo>
                      <a:lnTo>
                        <a:pt x="0" y="116"/>
                      </a:lnTo>
                      <a:lnTo>
                        <a:pt x="14" y="134"/>
                      </a:lnTo>
                      <a:lnTo>
                        <a:pt x="8" y="142"/>
                      </a:lnTo>
                      <a:lnTo>
                        <a:pt x="8" y="166"/>
                      </a:lnTo>
                      <a:lnTo>
                        <a:pt x="26" y="196"/>
                      </a:lnTo>
                      <a:lnTo>
                        <a:pt x="40" y="220"/>
                      </a:lnTo>
                      <a:lnTo>
                        <a:pt x="60" y="236"/>
                      </a:lnTo>
                      <a:lnTo>
                        <a:pt x="74" y="252"/>
                      </a:lnTo>
                      <a:lnTo>
                        <a:pt x="86" y="264"/>
                      </a:lnTo>
                      <a:lnTo>
                        <a:pt x="90" y="268"/>
                      </a:lnTo>
                      <a:lnTo>
                        <a:pt x="90" y="270"/>
                      </a:lnTo>
                      <a:lnTo>
                        <a:pt x="90" y="268"/>
                      </a:lnTo>
                      <a:lnTo>
                        <a:pt x="92" y="266"/>
                      </a:lnTo>
                      <a:lnTo>
                        <a:pt x="94" y="266"/>
                      </a:lnTo>
                      <a:lnTo>
                        <a:pt x="96" y="266"/>
                      </a:lnTo>
                      <a:lnTo>
                        <a:pt x="104" y="266"/>
                      </a:lnTo>
                      <a:lnTo>
                        <a:pt x="112" y="264"/>
                      </a:lnTo>
                      <a:lnTo>
                        <a:pt x="126" y="260"/>
                      </a:lnTo>
                      <a:lnTo>
                        <a:pt x="144" y="254"/>
                      </a:lnTo>
                      <a:lnTo>
                        <a:pt x="152" y="252"/>
                      </a:lnTo>
                      <a:lnTo>
                        <a:pt x="162" y="248"/>
                      </a:lnTo>
                      <a:lnTo>
                        <a:pt x="172" y="244"/>
                      </a:lnTo>
                      <a:lnTo>
                        <a:pt x="184" y="242"/>
                      </a:lnTo>
                      <a:lnTo>
                        <a:pt x="206" y="238"/>
                      </a:lnTo>
                      <a:lnTo>
                        <a:pt x="212" y="234"/>
                      </a:lnTo>
                      <a:lnTo>
                        <a:pt x="216" y="228"/>
                      </a:lnTo>
                      <a:lnTo>
                        <a:pt x="220" y="222"/>
                      </a:lnTo>
                      <a:lnTo>
                        <a:pt x="252" y="202"/>
                      </a:lnTo>
                      <a:lnTo>
                        <a:pt x="276" y="176"/>
                      </a:lnTo>
                      <a:lnTo>
                        <a:pt x="292" y="148"/>
                      </a:lnTo>
                      <a:lnTo>
                        <a:pt x="318" y="126"/>
                      </a:lnTo>
                      <a:lnTo>
                        <a:pt x="328" y="114"/>
                      </a:lnTo>
                      <a:lnTo>
                        <a:pt x="338" y="96"/>
                      </a:lnTo>
                      <a:lnTo>
                        <a:pt x="340" y="88"/>
                      </a:lnTo>
                      <a:lnTo>
                        <a:pt x="338" y="70"/>
                      </a:lnTo>
                      <a:close/>
                      <a:moveTo>
                        <a:pt x="120" y="148"/>
                      </a:moveTo>
                      <a:lnTo>
                        <a:pt x="102" y="162"/>
                      </a:lnTo>
                      <a:lnTo>
                        <a:pt x="90" y="168"/>
                      </a:lnTo>
                      <a:lnTo>
                        <a:pt x="80" y="174"/>
                      </a:lnTo>
                      <a:lnTo>
                        <a:pt x="60" y="184"/>
                      </a:lnTo>
                      <a:lnTo>
                        <a:pt x="46" y="176"/>
                      </a:lnTo>
                      <a:lnTo>
                        <a:pt x="44" y="166"/>
                      </a:lnTo>
                      <a:lnTo>
                        <a:pt x="50" y="146"/>
                      </a:lnTo>
                      <a:lnTo>
                        <a:pt x="58" y="134"/>
                      </a:lnTo>
                      <a:lnTo>
                        <a:pt x="88" y="124"/>
                      </a:lnTo>
                      <a:lnTo>
                        <a:pt x="112" y="114"/>
                      </a:lnTo>
                      <a:lnTo>
                        <a:pt x="126" y="102"/>
                      </a:lnTo>
                      <a:lnTo>
                        <a:pt x="130" y="116"/>
                      </a:lnTo>
                      <a:lnTo>
                        <a:pt x="132" y="130"/>
                      </a:lnTo>
                      <a:lnTo>
                        <a:pt x="120" y="148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ＭＳ Ｐゴシック" charset="-128"/>
                    <a:cs typeface="+mn-cs"/>
                  </a:endParaRPr>
                </a:p>
              </p:txBody>
            </p:sp>
            <p:sp>
              <p:nvSpPr>
                <p:cNvPr id="102" name="Freeform 75"/>
                <p:cNvSpPr>
                  <a:spLocks/>
                </p:cNvSpPr>
                <p:nvPr/>
              </p:nvSpPr>
              <p:spPr bwMode="auto">
                <a:xfrm>
                  <a:off x="12558713" y="1320800"/>
                  <a:ext cx="225425" cy="288925"/>
                </a:xfrm>
                <a:custGeom>
                  <a:avLst/>
                  <a:gdLst>
                    <a:gd name="T0" fmla="*/ 2147483647 w 142"/>
                    <a:gd name="T1" fmla="*/ 2147483647 h 182"/>
                    <a:gd name="T2" fmla="*/ 2147483647 w 142"/>
                    <a:gd name="T3" fmla="*/ 2147483647 h 182"/>
                    <a:gd name="T4" fmla="*/ 2147483647 w 142"/>
                    <a:gd name="T5" fmla="*/ 2147483647 h 182"/>
                    <a:gd name="T6" fmla="*/ 2147483647 w 142"/>
                    <a:gd name="T7" fmla="*/ 2147483647 h 182"/>
                    <a:gd name="T8" fmla="*/ 2147483647 w 142"/>
                    <a:gd name="T9" fmla="*/ 2147483647 h 182"/>
                    <a:gd name="T10" fmla="*/ 2147483647 w 142"/>
                    <a:gd name="T11" fmla="*/ 2147483647 h 182"/>
                    <a:gd name="T12" fmla="*/ 2147483647 w 142"/>
                    <a:gd name="T13" fmla="*/ 2147483647 h 182"/>
                    <a:gd name="T14" fmla="*/ 2147483647 w 142"/>
                    <a:gd name="T15" fmla="*/ 2147483647 h 182"/>
                    <a:gd name="T16" fmla="*/ 2147483647 w 142"/>
                    <a:gd name="T17" fmla="*/ 2147483647 h 182"/>
                    <a:gd name="T18" fmla="*/ 2147483647 w 142"/>
                    <a:gd name="T19" fmla="*/ 2147483647 h 182"/>
                    <a:gd name="T20" fmla="*/ 2147483647 w 142"/>
                    <a:gd name="T21" fmla="*/ 2147483647 h 182"/>
                    <a:gd name="T22" fmla="*/ 0 w 142"/>
                    <a:gd name="T23" fmla="*/ 2147483647 h 182"/>
                    <a:gd name="T24" fmla="*/ 2147483647 w 142"/>
                    <a:gd name="T25" fmla="*/ 0 h 182"/>
                    <a:gd name="T26" fmla="*/ 2147483647 w 142"/>
                    <a:gd name="T27" fmla="*/ 0 h 182"/>
                    <a:gd name="T28" fmla="*/ 2147483647 w 142"/>
                    <a:gd name="T29" fmla="*/ 2147483647 h 182"/>
                    <a:gd name="T30" fmla="*/ 2147483647 w 142"/>
                    <a:gd name="T31" fmla="*/ 2147483647 h 182"/>
                    <a:gd name="T32" fmla="*/ 2147483647 w 142"/>
                    <a:gd name="T33" fmla="*/ 2147483647 h 182"/>
                    <a:gd name="T34" fmla="*/ 2147483647 w 142"/>
                    <a:gd name="T35" fmla="*/ 2147483647 h 182"/>
                    <a:gd name="T36" fmla="*/ 2147483647 w 142"/>
                    <a:gd name="T37" fmla="*/ 2147483647 h 182"/>
                    <a:gd name="T38" fmla="*/ 2147483647 w 142"/>
                    <a:gd name="T39" fmla="*/ 2147483647 h 182"/>
                    <a:gd name="T40" fmla="*/ 2147483647 w 142"/>
                    <a:gd name="T41" fmla="*/ 2147483647 h 182"/>
                    <a:gd name="T42" fmla="*/ 2147483647 w 142"/>
                    <a:gd name="T43" fmla="*/ 2147483647 h 182"/>
                    <a:gd name="T44" fmla="*/ 2147483647 w 142"/>
                    <a:gd name="T45" fmla="*/ 2147483647 h 182"/>
                    <a:gd name="T46" fmla="*/ 2147483647 w 142"/>
                    <a:gd name="T47" fmla="*/ 2147483647 h 182"/>
                    <a:gd name="T48" fmla="*/ 2147483647 w 142"/>
                    <a:gd name="T49" fmla="*/ 2147483647 h 1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2"/>
                    <a:gd name="T76" fmla="*/ 0 h 182"/>
                    <a:gd name="T77" fmla="*/ 142 w 142"/>
                    <a:gd name="T78" fmla="*/ 182 h 1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2" h="182">
                      <a:moveTo>
                        <a:pt x="6" y="168"/>
                      </a:moveTo>
                      <a:lnTo>
                        <a:pt x="6" y="168"/>
                      </a:lnTo>
                      <a:lnTo>
                        <a:pt x="14" y="148"/>
                      </a:lnTo>
                      <a:lnTo>
                        <a:pt x="20" y="128"/>
                      </a:lnTo>
                      <a:lnTo>
                        <a:pt x="26" y="104"/>
                      </a:lnTo>
                      <a:lnTo>
                        <a:pt x="30" y="76"/>
                      </a:lnTo>
                      <a:lnTo>
                        <a:pt x="30" y="64"/>
                      </a:lnTo>
                      <a:lnTo>
                        <a:pt x="28" y="52"/>
                      </a:lnTo>
                      <a:lnTo>
                        <a:pt x="24" y="40"/>
                      </a:lnTo>
                      <a:lnTo>
                        <a:pt x="18" y="30"/>
                      </a:lnTo>
                      <a:lnTo>
                        <a:pt x="10" y="20"/>
                      </a:lnTo>
                      <a:lnTo>
                        <a:pt x="0" y="14"/>
                      </a:lnTo>
                      <a:lnTo>
                        <a:pt x="74" y="0"/>
                      </a:lnTo>
                      <a:lnTo>
                        <a:pt x="82" y="8"/>
                      </a:lnTo>
                      <a:lnTo>
                        <a:pt x="92" y="16"/>
                      </a:lnTo>
                      <a:lnTo>
                        <a:pt x="104" y="30"/>
                      </a:lnTo>
                      <a:lnTo>
                        <a:pt x="116" y="50"/>
                      </a:lnTo>
                      <a:lnTo>
                        <a:pt x="128" y="76"/>
                      </a:lnTo>
                      <a:lnTo>
                        <a:pt x="132" y="92"/>
                      </a:lnTo>
                      <a:lnTo>
                        <a:pt x="138" y="110"/>
                      </a:lnTo>
                      <a:lnTo>
                        <a:pt x="140" y="130"/>
                      </a:lnTo>
                      <a:lnTo>
                        <a:pt x="142" y="150"/>
                      </a:lnTo>
                      <a:lnTo>
                        <a:pt x="118" y="182"/>
                      </a:lnTo>
                      <a:lnTo>
                        <a:pt x="6" y="16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97" name="Kombinationstegning 22"/>
              <p:cNvSpPr>
                <a:spLocks noChangeArrowheads="1"/>
              </p:cNvSpPr>
              <p:nvPr/>
            </p:nvSpPr>
            <p:spPr bwMode="auto">
              <a:xfrm flipH="1">
                <a:off x="2229127" y="2057400"/>
                <a:ext cx="265283" cy="496887"/>
              </a:xfrm>
              <a:custGeom>
                <a:avLst/>
                <a:gdLst>
                  <a:gd name="T0" fmla="*/ 528210 w 241300"/>
                  <a:gd name="T1" fmla="*/ 117414 h 537633"/>
                  <a:gd name="T2" fmla="*/ 528210 w 241300"/>
                  <a:gd name="T3" fmla="*/ 69380 h 537633"/>
                  <a:gd name="T4" fmla="*/ 516212 w 241300"/>
                  <a:gd name="T5" fmla="*/ 55149 h 537633"/>
                  <a:gd name="T6" fmla="*/ 684273 w 241300"/>
                  <a:gd name="T7" fmla="*/ 30243 h 537633"/>
                  <a:gd name="T8" fmla="*/ 576231 w 241300"/>
                  <a:gd name="T9" fmla="*/ 3557 h 537633"/>
                  <a:gd name="T10" fmla="*/ 528210 w 241300"/>
                  <a:gd name="T11" fmla="*/ 0 h 537633"/>
                  <a:gd name="T12" fmla="*/ 360147 w 241300"/>
                  <a:gd name="T13" fmla="*/ 19568 h 537633"/>
                  <a:gd name="T14" fmla="*/ 420166 w 241300"/>
                  <a:gd name="T15" fmla="*/ 49811 h 537633"/>
                  <a:gd name="T16" fmla="*/ 264109 w 241300"/>
                  <a:gd name="T17" fmla="*/ 85392 h 537633"/>
                  <a:gd name="T18" fmla="*/ 120052 w 241300"/>
                  <a:gd name="T19" fmla="*/ 110296 h 537633"/>
                  <a:gd name="T20" fmla="*/ 12008 w 241300"/>
                  <a:gd name="T21" fmla="*/ 149434 h 537633"/>
                  <a:gd name="T22" fmla="*/ 0 w 241300"/>
                  <a:gd name="T23" fmla="*/ 161887 h 537633"/>
                  <a:gd name="T24" fmla="*/ 132051 w 241300"/>
                  <a:gd name="T25" fmla="*/ 225931 h 537633"/>
                  <a:gd name="T26" fmla="*/ 528210 w 241300"/>
                  <a:gd name="T27" fmla="*/ 117414 h 53763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1300"/>
                  <a:gd name="T43" fmla="*/ 0 h 537633"/>
                  <a:gd name="T44" fmla="*/ 241300 w 241300"/>
                  <a:gd name="T45" fmla="*/ 537633 h 53763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1300" h="537633">
                    <a:moveTo>
                      <a:pt x="186267" y="279400"/>
                    </a:moveTo>
                    <a:lnTo>
                      <a:pt x="186267" y="165100"/>
                    </a:lnTo>
                    <a:lnTo>
                      <a:pt x="182034" y="131233"/>
                    </a:lnTo>
                    <a:lnTo>
                      <a:pt x="241300" y="71966"/>
                    </a:lnTo>
                    <a:lnTo>
                      <a:pt x="203200" y="8466"/>
                    </a:lnTo>
                    <a:lnTo>
                      <a:pt x="186267" y="0"/>
                    </a:lnTo>
                    <a:lnTo>
                      <a:pt x="127000" y="46566"/>
                    </a:lnTo>
                    <a:lnTo>
                      <a:pt x="148167" y="118533"/>
                    </a:lnTo>
                    <a:lnTo>
                      <a:pt x="93134" y="203200"/>
                    </a:lnTo>
                    <a:lnTo>
                      <a:pt x="42334" y="262466"/>
                    </a:lnTo>
                    <a:lnTo>
                      <a:pt x="4234" y="355600"/>
                    </a:lnTo>
                    <a:lnTo>
                      <a:pt x="0" y="385233"/>
                    </a:lnTo>
                    <a:lnTo>
                      <a:pt x="46567" y="537633"/>
                    </a:lnTo>
                    <a:lnTo>
                      <a:pt x="186267" y="279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lin ang="2700000" scaled="1"/>
              </a:gradFill>
              <a:ln w="952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IN"/>
              </a:p>
            </p:txBody>
          </p:sp>
        </p:grpSp>
      </p:grp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207810" y="773628"/>
            <a:ext cx="7315200" cy="1111250"/>
            <a:chOff x="457200" y="2874963"/>
            <a:chExt cx="7315201" cy="1111345"/>
          </a:xfrm>
        </p:grpSpPr>
        <p:sp>
          <p:nvSpPr>
            <p:cNvPr id="34" name="Rounded Rectangle 14"/>
            <p:cNvSpPr>
              <a:spLocks noChangeArrowheads="1"/>
            </p:cNvSpPr>
            <p:nvPr/>
          </p:nvSpPr>
          <p:spPr bwMode="auto">
            <a:xfrm rot="16200000" flipH="1">
              <a:off x="3555161" y="-191245"/>
              <a:ext cx="1079593" cy="7275513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5" name="Round Same Side Corner Rectangle 34"/>
            <p:cNvSpPr/>
            <p:nvPr/>
          </p:nvSpPr>
          <p:spPr bwMode="auto">
            <a:xfrm>
              <a:off x="457200" y="2890839"/>
              <a:ext cx="7275514" cy="288950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rgbClr val="002060"/>
            </a:solidFill>
            <a:ln w="9525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36" name="Rektangel 76"/>
            <p:cNvSpPr>
              <a:spLocks noChangeArrowheads="1"/>
            </p:cNvSpPr>
            <p:nvPr/>
          </p:nvSpPr>
          <p:spPr bwMode="auto">
            <a:xfrm>
              <a:off x="592138" y="2874963"/>
              <a:ext cx="69389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GB" sz="14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7" name="Tekstboks 72"/>
            <p:cNvSpPr txBox="1">
              <a:spLocks noChangeArrowheads="1"/>
            </p:cNvSpPr>
            <p:nvPr/>
          </p:nvSpPr>
          <p:spPr bwMode="auto">
            <a:xfrm>
              <a:off x="590550" y="3184551"/>
              <a:ext cx="7181851" cy="26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da-DK" sz="11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68870" y="1074004"/>
            <a:ext cx="702945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fa-IR" sz="1600" dirty="0"/>
              <a:t>در اغلب کشورهای توسعه یافته آینده پژوهانی وجود دارند که نیازها را شناسایی کرده و به پژوهشگران مستقر در دانشگاه رهنمود می دهند.</a:t>
            </a:r>
            <a:endParaRPr lang="en-IN" sz="1600" dirty="0"/>
          </a:p>
          <a:p>
            <a:pPr algn="r"/>
            <a:endParaRPr lang="en-US" sz="1600" dirty="0"/>
          </a:p>
        </p:txBody>
      </p:sp>
      <p:grpSp>
        <p:nvGrpSpPr>
          <p:cNvPr id="39" name="Group 31"/>
          <p:cNvGrpSpPr>
            <a:grpSpLocks/>
          </p:cNvGrpSpPr>
          <p:nvPr/>
        </p:nvGrpSpPr>
        <p:grpSpPr bwMode="auto">
          <a:xfrm>
            <a:off x="207805" y="1937443"/>
            <a:ext cx="7315200" cy="1111250"/>
            <a:chOff x="457200" y="2874963"/>
            <a:chExt cx="7315201" cy="1111345"/>
          </a:xfrm>
        </p:grpSpPr>
        <p:sp>
          <p:nvSpPr>
            <p:cNvPr id="40" name="Rounded Rectangle 14"/>
            <p:cNvSpPr>
              <a:spLocks noChangeArrowheads="1"/>
            </p:cNvSpPr>
            <p:nvPr/>
          </p:nvSpPr>
          <p:spPr bwMode="auto">
            <a:xfrm rot="16200000" flipH="1">
              <a:off x="3555161" y="-191245"/>
              <a:ext cx="1079593" cy="7275513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1" name="Round Same Side Corner Rectangle 40"/>
            <p:cNvSpPr/>
            <p:nvPr/>
          </p:nvSpPr>
          <p:spPr bwMode="auto">
            <a:xfrm>
              <a:off x="457200" y="2890839"/>
              <a:ext cx="7275514" cy="288950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42" name="Rektangel 76"/>
            <p:cNvSpPr>
              <a:spLocks noChangeArrowheads="1"/>
            </p:cNvSpPr>
            <p:nvPr/>
          </p:nvSpPr>
          <p:spPr bwMode="auto">
            <a:xfrm>
              <a:off x="592138" y="2874963"/>
              <a:ext cx="69389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GB" sz="14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3" name="Tekstboks 72"/>
            <p:cNvSpPr txBox="1">
              <a:spLocks noChangeArrowheads="1"/>
            </p:cNvSpPr>
            <p:nvPr/>
          </p:nvSpPr>
          <p:spPr bwMode="auto">
            <a:xfrm>
              <a:off x="590550" y="3184551"/>
              <a:ext cx="7181851" cy="26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da-DK" sz="11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44201" y="2394473"/>
            <a:ext cx="745110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fa-IR" sz="1600" dirty="0" smtClean="0"/>
              <a:t>اتحادیه آینده نگران حرفه ای، که گروهی از زبده ترین کارشناسان تکنولوژی هستند، فهرستی از نیازهای بشر را در اختیار مراکز تحقیق و توسعه قرار داده اند.</a:t>
            </a:r>
            <a:endParaRPr lang="en-IN" sz="1600" dirty="0" smtClean="0"/>
          </a:p>
          <a:p>
            <a:pPr algn="r"/>
            <a:endParaRPr lang="en-US" sz="1600" dirty="0"/>
          </a:p>
        </p:txBody>
      </p:sp>
      <p:grpSp>
        <p:nvGrpSpPr>
          <p:cNvPr id="45" name="Group 31"/>
          <p:cNvGrpSpPr>
            <a:grpSpLocks/>
          </p:cNvGrpSpPr>
          <p:nvPr/>
        </p:nvGrpSpPr>
        <p:grpSpPr bwMode="auto">
          <a:xfrm>
            <a:off x="193945" y="3128968"/>
            <a:ext cx="7315200" cy="1111250"/>
            <a:chOff x="457200" y="2874963"/>
            <a:chExt cx="7315201" cy="1111345"/>
          </a:xfrm>
        </p:grpSpPr>
        <p:sp>
          <p:nvSpPr>
            <p:cNvPr id="46" name="Rounded Rectangle 14"/>
            <p:cNvSpPr>
              <a:spLocks noChangeArrowheads="1"/>
            </p:cNvSpPr>
            <p:nvPr/>
          </p:nvSpPr>
          <p:spPr bwMode="auto">
            <a:xfrm rot="16200000" flipH="1">
              <a:off x="3555161" y="-191245"/>
              <a:ext cx="1079593" cy="7275513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7" name="Round Same Side Corner Rectangle 46"/>
            <p:cNvSpPr/>
            <p:nvPr/>
          </p:nvSpPr>
          <p:spPr bwMode="auto">
            <a:xfrm>
              <a:off x="457200" y="2890839"/>
              <a:ext cx="7275514" cy="288950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rgbClr val="002060"/>
            </a:solidFill>
            <a:ln w="9525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48" name="Rektangel 76"/>
            <p:cNvSpPr>
              <a:spLocks noChangeArrowheads="1"/>
            </p:cNvSpPr>
            <p:nvPr/>
          </p:nvSpPr>
          <p:spPr bwMode="auto">
            <a:xfrm>
              <a:off x="592138" y="2874963"/>
              <a:ext cx="69389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GB" sz="14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" name="Tekstboks 72"/>
            <p:cNvSpPr txBox="1">
              <a:spLocks noChangeArrowheads="1"/>
            </p:cNvSpPr>
            <p:nvPr/>
          </p:nvSpPr>
          <p:spPr bwMode="auto">
            <a:xfrm>
              <a:off x="590550" y="3184551"/>
              <a:ext cx="7181851" cy="26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da-DK" sz="11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>
            <a:off x="30341" y="3585998"/>
            <a:ext cx="7451104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r"/>
            <a:r>
              <a:rPr lang="fa-IR" sz="1600" dirty="0" smtClean="0"/>
              <a:t>بازارهای صادراتی دنیا تحت سلطه کشورهایی خواهد بود که بیشترین نوآوری را در عرصه تکنولوژی داشته باشند.</a:t>
            </a:r>
            <a:endParaRPr lang="en-US" sz="1600" dirty="0"/>
          </a:p>
        </p:txBody>
      </p:sp>
      <p:grpSp>
        <p:nvGrpSpPr>
          <p:cNvPr id="51" name="Group 31"/>
          <p:cNvGrpSpPr>
            <a:grpSpLocks/>
          </p:cNvGrpSpPr>
          <p:nvPr/>
        </p:nvGrpSpPr>
        <p:grpSpPr bwMode="auto">
          <a:xfrm>
            <a:off x="193945" y="4362063"/>
            <a:ext cx="7315200" cy="1111250"/>
            <a:chOff x="457200" y="2874963"/>
            <a:chExt cx="7315201" cy="1111345"/>
          </a:xfrm>
        </p:grpSpPr>
        <p:sp>
          <p:nvSpPr>
            <p:cNvPr id="52" name="Rounded Rectangle 14"/>
            <p:cNvSpPr>
              <a:spLocks noChangeArrowheads="1"/>
            </p:cNvSpPr>
            <p:nvPr/>
          </p:nvSpPr>
          <p:spPr bwMode="auto">
            <a:xfrm rot="16200000" flipH="1">
              <a:off x="3555161" y="-191245"/>
              <a:ext cx="1079593" cy="7275513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53" name="Round Same Side Corner Rectangle 52"/>
            <p:cNvSpPr/>
            <p:nvPr/>
          </p:nvSpPr>
          <p:spPr bwMode="auto">
            <a:xfrm>
              <a:off x="457200" y="2890839"/>
              <a:ext cx="7275514" cy="288950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54" name="Rektangel 76"/>
            <p:cNvSpPr>
              <a:spLocks noChangeArrowheads="1"/>
            </p:cNvSpPr>
            <p:nvPr/>
          </p:nvSpPr>
          <p:spPr bwMode="auto">
            <a:xfrm>
              <a:off x="592138" y="2874963"/>
              <a:ext cx="69389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GB" sz="14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55" name="Tekstboks 72"/>
            <p:cNvSpPr txBox="1">
              <a:spLocks noChangeArrowheads="1"/>
            </p:cNvSpPr>
            <p:nvPr/>
          </p:nvSpPr>
          <p:spPr bwMode="auto">
            <a:xfrm>
              <a:off x="590550" y="3184551"/>
              <a:ext cx="7181851" cy="26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da-DK" sz="11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30341" y="4819093"/>
            <a:ext cx="7451104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r"/>
            <a:r>
              <a:rPr lang="fa-IR" sz="1600" dirty="0" smtClean="0">
                <a:solidFill>
                  <a:schemeClr val="bg1"/>
                </a:solidFill>
              </a:rPr>
              <a:t>رقبای تجاری که در بخش تحقیق و توسعه سرمایه گذاری نکرده اند ، حذف خواهند شد. زیرا همه نوآوری ها بازار گرا و رقابت محور هستند.</a:t>
            </a:r>
            <a:endParaRPr lang="en-IN" sz="1600" dirty="0" smtClean="0">
              <a:solidFill>
                <a:schemeClr val="bg1"/>
              </a:solidFill>
            </a:endParaRPr>
          </a:p>
          <a:p>
            <a:pPr algn="r"/>
            <a:endParaRPr lang="en-US" sz="1600" dirty="0"/>
          </a:p>
        </p:txBody>
      </p:sp>
      <p:grpSp>
        <p:nvGrpSpPr>
          <p:cNvPr id="57" name="Group 31"/>
          <p:cNvGrpSpPr>
            <a:grpSpLocks/>
          </p:cNvGrpSpPr>
          <p:nvPr/>
        </p:nvGrpSpPr>
        <p:grpSpPr bwMode="auto">
          <a:xfrm>
            <a:off x="235510" y="5525883"/>
            <a:ext cx="7315200" cy="1111250"/>
            <a:chOff x="457200" y="2874963"/>
            <a:chExt cx="7315201" cy="1111345"/>
          </a:xfrm>
        </p:grpSpPr>
        <p:sp>
          <p:nvSpPr>
            <p:cNvPr id="58" name="Rounded Rectangle 14"/>
            <p:cNvSpPr>
              <a:spLocks noChangeArrowheads="1"/>
            </p:cNvSpPr>
            <p:nvPr/>
          </p:nvSpPr>
          <p:spPr bwMode="auto">
            <a:xfrm rot="16200000" flipH="1">
              <a:off x="3555161" y="-191245"/>
              <a:ext cx="1079593" cy="7275513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59" name="Round Same Side Corner Rectangle 58"/>
            <p:cNvSpPr/>
            <p:nvPr/>
          </p:nvSpPr>
          <p:spPr bwMode="auto">
            <a:xfrm>
              <a:off x="457200" y="2890839"/>
              <a:ext cx="7275514" cy="288950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rgbClr val="002060"/>
            </a:solidFill>
            <a:ln w="9525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60" name="Rektangel 76"/>
            <p:cNvSpPr>
              <a:spLocks noChangeArrowheads="1"/>
            </p:cNvSpPr>
            <p:nvPr/>
          </p:nvSpPr>
          <p:spPr bwMode="auto">
            <a:xfrm>
              <a:off x="592138" y="2874963"/>
              <a:ext cx="693896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GB" sz="14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61" name="Tekstboks 72"/>
            <p:cNvSpPr txBox="1">
              <a:spLocks noChangeArrowheads="1"/>
            </p:cNvSpPr>
            <p:nvPr/>
          </p:nvSpPr>
          <p:spPr bwMode="auto">
            <a:xfrm>
              <a:off x="590550" y="3184551"/>
              <a:ext cx="7181851" cy="26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da-DK" sz="11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71906" y="5982913"/>
            <a:ext cx="7451104" cy="338554"/>
          </a:xfrm>
          <a:prstGeom prst="rect">
            <a:avLst/>
          </a:prstGeom>
          <a:solidFill>
            <a:srgbClr val="DAE87F"/>
          </a:solidFill>
        </p:spPr>
        <p:txBody>
          <a:bodyPr wrap="square">
            <a:spAutoFit/>
          </a:bodyPr>
          <a:lstStyle/>
          <a:p>
            <a:pPr algn="r"/>
            <a:r>
              <a:rPr lang="fa-IR" sz="1600" dirty="0" smtClean="0"/>
              <a:t>دانشگاه ها یا موسسات علمی که تحقیقات آنها جنبه کاربردی ندارد، در تحولات اقتصادی نقشی ندارند.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8610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4" grpId="0" animBg="1"/>
      <p:bldP spid="50" grpId="0" animBg="1"/>
      <p:bldP spid="56" grpId="0" animBg="1"/>
      <p:bldP spid="6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3836988"/>
            <a:ext cx="9144000" cy="2182812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8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07297" y="1635717"/>
            <a:ext cx="1771595" cy="3158711"/>
            <a:chOff x="604715" y="1606110"/>
            <a:chExt cx="1650506" cy="3097821"/>
          </a:xfrm>
        </p:grpSpPr>
        <p:sp>
          <p:nvSpPr>
            <p:cNvPr id="4" name="Rounded Rectangle 3"/>
            <p:cNvSpPr>
              <a:spLocks noChangeArrowheads="1"/>
            </p:cNvSpPr>
            <p:nvPr/>
          </p:nvSpPr>
          <p:spPr bwMode="auto">
            <a:xfrm>
              <a:off x="604715" y="2106271"/>
              <a:ext cx="1650506" cy="2597660"/>
            </a:xfrm>
            <a:prstGeom prst="roundRect">
              <a:avLst>
                <a:gd name="adj" fmla="val 734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2F2F2"/>
                </a:gs>
              </a:gsLst>
              <a:lin ang="5400000"/>
            </a:gradFill>
            <a:ln w="9525">
              <a:solidFill>
                <a:srgbClr val="7F7F7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nb-NO">
                  <a:solidFill>
                    <a:srgbClr val="FFFFFF"/>
                  </a:solidFill>
                  <a:latin typeface="Calibri" pitchFamily="-105" charset="0"/>
                  <a:ea typeface="ＭＳ Ｐゴシック" pitchFamily="-105" charset="-128"/>
                </a:rPr>
                <a:t>&lt;</a:t>
              </a:r>
            </a:p>
          </p:txBody>
        </p:sp>
        <p:grpSp>
          <p:nvGrpSpPr>
            <p:cNvPr id="35933" name="Group 4"/>
            <p:cNvGrpSpPr>
              <a:grpSpLocks/>
            </p:cNvGrpSpPr>
            <p:nvPr/>
          </p:nvGrpSpPr>
          <p:grpSpPr bwMode="auto">
            <a:xfrm>
              <a:off x="1032158" y="1606110"/>
              <a:ext cx="952500" cy="952500"/>
              <a:chOff x="3581400" y="978932"/>
              <a:chExt cx="762000" cy="7620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581400" y="978932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</a:gradFill>
              <a:ln w="60325">
                <a:solidFill>
                  <a:schemeClr val="bg1">
                    <a:lumMod val="50000"/>
                  </a:schemeClr>
                </a:solidFill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endParaRPr 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702032" y="1055147"/>
                <a:ext cx="519774" cy="3048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1000">
                    <a:srgbClr val="000000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ea typeface="ＭＳ Ｐゴシック" pitchFamily="-105" charset="-128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714740" y="1377790"/>
                <a:ext cx="519774" cy="30486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51000">
                    <a:srgbClr val="000000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ea typeface="ＭＳ Ｐゴシック" pitchFamily="-105" charset="-128"/>
                </a:endParaRPr>
              </a:p>
            </p:txBody>
          </p:sp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3694407" y="1069120"/>
                <a:ext cx="519774" cy="58431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rotWithShape="0">
                  <a:srgbClr val="808080">
                    <a:alpha val="42999"/>
                  </a:srgbClr>
                </a:outerShdw>
              </a:effectLst>
              <a:extLst/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r>
                  <a:rPr lang="fa-IR" sz="4000" b="1" dirty="0">
                    <a:solidFill>
                      <a:schemeClr val="bg1"/>
                    </a:solidFill>
                  </a:rPr>
                  <a:t>1</a:t>
                </a:r>
                <a:endParaRPr lang="nb-NO" sz="4000" b="1" dirty="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934" name="TextBox 36"/>
            <p:cNvSpPr txBox="1">
              <a:spLocks noChangeArrowheads="1"/>
            </p:cNvSpPr>
            <p:nvPr/>
          </p:nvSpPr>
          <p:spPr bwMode="auto">
            <a:xfrm>
              <a:off x="637066" y="2858978"/>
              <a:ext cx="1598877" cy="1323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a-IR" sz="1600" dirty="0" smtClean="0">
                  <a:latin typeface="Calibri" pitchFamily="34" charset="0"/>
                </a:rPr>
                <a:t>ضرورت استفاده از کارکنان متخصص برای ارزیابی تحولات آینده، در سازمان های پویا</a:t>
              </a:r>
              <a:endParaRPr lang="nb-NO" sz="1600" dirty="0">
                <a:latin typeface="Calibri" pitchFamily="34" charset="0"/>
              </a:endParaRP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2027397" y="1660006"/>
            <a:ext cx="1672701" cy="3561494"/>
            <a:chOff x="2286225" y="1606110"/>
            <a:chExt cx="1557497" cy="3492768"/>
          </a:xfrm>
        </p:grpSpPr>
        <p:sp>
          <p:nvSpPr>
            <p:cNvPr id="30" name="Rounded Rectangle 29"/>
            <p:cNvSpPr>
              <a:spLocks noChangeArrowheads="1"/>
            </p:cNvSpPr>
            <p:nvPr/>
          </p:nvSpPr>
          <p:spPr bwMode="auto">
            <a:xfrm>
              <a:off x="2325518" y="2106261"/>
              <a:ext cx="1492402" cy="2597606"/>
            </a:xfrm>
            <a:prstGeom prst="roundRect">
              <a:avLst>
                <a:gd name="adj" fmla="val 734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2F2F2"/>
                </a:gs>
              </a:gsLst>
              <a:lin ang="5400000"/>
            </a:gradFill>
            <a:ln w="9525">
              <a:solidFill>
                <a:srgbClr val="7F7F7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-105" charset="0"/>
                <a:ea typeface="ＭＳ Ｐゴシック" pitchFamily="-105" charset="-128"/>
              </a:endParaRPr>
            </a:p>
          </p:txBody>
        </p:sp>
        <p:grpSp>
          <p:nvGrpSpPr>
            <p:cNvPr id="35922" name="Group 9"/>
            <p:cNvGrpSpPr>
              <a:grpSpLocks/>
            </p:cNvGrpSpPr>
            <p:nvPr/>
          </p:nvGrpSpPr>
          <p:grpSpPr bwMode="auto">
            <a:xfrm>
              <a:off x="2596061" y="1606110"/>
              <a:ext cx="952500" cy="952500"/>
              <a:chOff x="2743200" y="2350532"/>
              <a:chExt cx="762000" cy="7620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2743200" y="2350532"/>
                <a:ext cx="762000" cy="762000"/>
              </a:xfrm>
              <a:prstGeom prst="ellipse">
                <a:avLst/>
              </a:prstGeom>
              <a:ln w="60325">
                <a:solidFill>
                  <a:schemeClr val="bg1">
                    <a:lumMod val="50000"/>
                  </a:schemeClr>
                </a:solidFill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endParaRPr 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860809" y="2430556"/>
                <a:ext cx="520753" cy="30485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1000">
                    <a:srgbClr val="000000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ea typeface="ＭＳ Ｐゴシック" pitchFamily="-105" charset="-128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861922" y="2781980"/>
                <a:ext cx="519960" cy="304800"/>
              </a:xfrm>
              <a:prstGeom prst="ellipse">
                <a:avLst/>
              </a:prstGeom>
              <a:gradFill flip="none" rotWithShape="1">
                <a:gsLst>
                  <a:gs pos="1000">
                    <a:schemeClr val="tx2">
                      <a:lumMod val="60000"/>
                      <a:lumOff val="40000"/>
                    </a:schemeClr>
                  </a:gs>
                  <a:gs pos="51000">
                    <a:srgbClr val="000000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endParaRPr 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2863349" y="2434367"/>
                <a:ext cx="519483" cy="56651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rotWithShape="0">
                  <a:srgbClr val="808080">
                    <a:alpha val="42999"/>
                  </a:srgbClr>
                </a:outerShdw>
              </a:effectLst>
              <a:extLst/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r>
                  <a:rPr lang="fa-IR" sz="4000" b="1" dirty="0">
                    <a:solidFill>
                      <a:schemeClr val="bg1"/>
                    </a:solidFill>
                  </a:rPr>
                  <a:t>2</a:t>
                </a:r>
                <a:endParaRPr lang="nb-NO" sz="4000" b="1" dirty="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923" name="TextBox 37"/>
            <p:cNvSpPr txBox="1">
              <a:spLocks noChangeArrowheads="1"/>
            </p:cNvSpPr>
            <p:nvPr/>
          </p:nvSpPr>
          <p:spPr bwMode="auto">
            <a:xfrm>
              <a:off x="2286225" y="2593629"/>
              <a:ext cx="1557497" cy="2505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rtl="1" eaLnBrk="1" hangingPunct="1"/>
              <a:r>
                <a:rPr lang="fa-IR" sz="1600" dirty="0">
                  <a:latin typeface="Calibri" pitchFamily="34" charset="0"/>
                </a:rPr>
                <a:t>ل</a:t>
              </a:r>
              <a:r>
                <a:rPr lang="fa-IR" sz="1600" dirty="0" smtClean="0">
                  <a:latin typeface="Calibri" pitchFamily="34" charset="0"/>
                </a:rPr>
                <a:t>زوم استفاده از سیستم های انگیزشی، برای کارآفرینان داخل سازمان</a:t>
              </a:r>
            </a:p>
            <a:p>
              <a:pPr algn="ctr" rtl="1" eaLnBrk="1" hangingPunct="1"/>
              <a:r>
                <a:rPr lang="fa-IR" sz="1600" dirty="0" smtClean="0">
                  <a:latin typeface="Calibri" pitchFamily="34" charset="0"/>
                </a:rPr>
                <a:t>و تهیه طرح های عملیاتی به منظور انتقال از حالت قبلی به حالت جدید</a:t>
              </a:r>
              <a:endParaRPr lang="en-US" sz="1600" dirty="0">
                <a:latin typeface="Calibri" pitchFamily="34" charset="0"/>
              </a:endParaRPr>
            </a:p>
            <a:p>
              <a:pPr algn="ctr" rtl="1" eaLnBrk="1" hangingPunct="1">
                <a:buFont typeface="Arial" charset="0"/>
                <a:buChar char="•"/>
              </a:pPr>
              <a:endParaRPr lang="en-US" sz="1600" dirty="0">
                <a:latin typeface="Calibri" pitchFamily="34" charset="0"/>
              </a:endParaRPr>
            </a:p>
            <a:p>
              <a:pPr algn="ctr" rtl="1" eaLnBrk="1" hangingPunct="1">
                <a:buFont typeface="Arial" charset="0"/>
                <a:buChar char="•"/>
              </a:pPr>
              <a:endParaRPr lang="en-US" sz="1600" dirty="0">
                <a:latin typeface="Calibri" pitchFamily="34" charset="0"/>
              </a:endParaRP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3725001" y="1663427"/>
            <a:ext cx="1713623" cy="3158713"/>
            <a:chOff x="3858071" y="1606110"/>
            <a:chExt cx="1594352" cy="3096457"/>
          </a:xfrm>
        </p:grpSpPr>
        <p:sp>
          <p:nvSpPr>
            <p:cNvPr id="31" name="Rounded Rectangle 30"/>
            <p:cNvSpPr>
              <a:spLocks noChangeArrowheads="1"/>
            </p:cNvSpPr>
            <p:nvPr/>
          </p:nvSpPr>
          <p:spPr bwMode="auto">
            <a:xfrm>
              <a:off x="3889799" y="2106051"/>
              <a:ext cx="1492821" cy="2596516"/>
            </a:xfrm>
            <a:prstGeom prst="roundRect">
              <a:avLst>
                <a:gd name="adj" fmla="val 8199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2F2F2"/>
                </a:gs>
              </a:gsLst>
              <a:lin ang="5400000"/>
            </a:gradFill>
            <a:ln w="9525">
              <a:solidFill>
                <a:srgbClr val="7F7F7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-105" charset="0"/>
                <a:ea typeface="ＭＳ Ｐゴシック" pitchFamily="-105" charset="-128"/>
              </a:endParaRPr>
            </a:p>
          </p:txBody>
        </p:sp>
        <p:grpSp>
          <p:nvGrpSpPr>
            <p:cNvPr id="35913" name="Group 14"/>
            <p:cNvGrpSpPr>
              <a:grpSpLocks/>
            </p:cNvGrpSpPr>
            <p:nvPr/>
          </p:nvGrpSpPr>
          <p:grpSpPr bwMode="auto">
            <a:xfrm>
              <a:off x="4159964" y="1606110"/>
              <a:ext cx="952500" cy="952500"/>
              <a:chOff x="3810000" y="3569732"/>
              <a:chExt cx="762000" cy="7620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3810000" y="3569732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</a:gradFill>
              <a:ln w="60325">
                <a:solidFill>
                  <a:schemeClr val="bg1">
                    <a:lumMod val="50000"/>
                  </a:schemeClr>
                </a:solidFill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endParaRPr 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932728" y="3645913"/>
                <a:ext cx="520345" cy="3047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1000">
                    <a:srgbClr val="000000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ea typeface="ＭＳ Ｐゴシック" pitchFamily="-105" charset="-128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932728" y="3968414"/>
                <a:ext cx="520345" cy="3047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75000"/>
                    </a:schemeClr>
                  </a:gs>
                  <a:gs pos="51000">
                    <a:srgbClr val="000000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ea typeface="ＭＳ Ｐゴシック" pitchFamily="-105" charset="-128"/>
                </a:endParaRPr>
              </a:p>
            </p:txBody>
          </p:sp>
          <p:sp>
            <p:nvSpPr>
              <p:cNvPr id="19" name="TextBox 18"/>
              <p:cNvSpPr txBox="1">
                <a:spLocks noChangeArrowheads="1"/>
              </p:cNvSpPr>
              <p:nvPr/>
            </p:nvSpPr>
            <p:spPr bwMode="auto">
              <a:xfrm>
                <a:off x="3921305" y="3666228"/>
                <a:ext cx="520345" cy="58405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rotWithShape="0">
                  <a:srgbClr val="808080">
                    <a:alpha val="42999"/>
                  </a:srgbClr>
                </a:outerShdw>
              </a:effectLst>
              <a:extLst/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r>
                  <a:rPr lang="fa-IR" sz="4000" b="1" dirty="0">
                    <a:solidFill>
                      <a:schemeClr val="bg1"/>
                    </a:solidFill>
                  </a:rPr>
                  <a:t>3</a:t>
                </a:r>
                <a:endParaRPr lang="nb-NO" sz="4000" b="1" dirty="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914" name="TextBox 38"/>
            <p:cNvSpPr txBox="1">
              <a:spLocks noChangeArrowheads="1"/>
            </p:cNvSpPr>
            <p:nvPr/>
          </p:nvSpPr>
          <p:spPr bwMode="auto">
            <a:xfrm>
              <a:off x="3858071" y="2962078"/>
              <a:ext cx="1594352" cy="1086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a-IR" sz="1600" dirty="0" smtClean="0">
                  <a:latin typeface="Calibri" pitchFamily="34" charset="0"/>
                </a:rPr>
                <a:t>پرورش کارکنان متخصص وحرفه ای همزمان با تغییرات </a:t>
              </a:r>
              <a:r>
                <a:rPr lang="fa-IR" sz="1800" dirty="0" smtClean="0">
                  <a:latin typeface="Calibri" pitchFamily="34" charset="0"/>
                </a:rPr>
                <a:t>تکنولوژیک</a:t>
              </a:r>
              <a:endParaRPr lang="nb-NO" sz="1800" dirty="0">
                <a:latin typeface="Calibri" pitchFamily="34" charset="0"/>
              </a:endParaRPr>
            </a:p>
          </p:txBody>
        </p:sp>
      </p:grpSp>
      <p:grpSp>
        <p:nvGrpSpPr>
          <p:cNvPr id="25" name="Group 45"/>
          <p:cNvGrpSpPr>
            <a:grpSpLocks/>
          </p:cNvGrpSpPr>
          <p:nvPr/>
        </p:nvGrpSpPr>
        <p:grpSpPr bwMode="auto">
          <a:xfrm>
            <a:off x="5474189" y="1630939"/>
            <a:ext cx="1652329" cy="3158712"/>
            <a:chOff x="5453050" y="1606110"/>
            <a:chExt cx="1538791" cy="3097418"/>
          </a:xfrm>
        </p:grpSpPr>
        <p:sp>
          <p:nvSpPr>
            <p:cNvPr id="32" name="Rounded Rectangle 31"/>
            <p:cNvSpPr>
              <a:spLocks noChangeArrowheads="1"/>
            </p:cNvSpPr>
            <p:nvPr/>
          </p:nvSpPr>
          <p:spPr bwMode="auto">
            <a:xfrm>
              <a:off x="5453050" y="2106206"/>
              <a:ext cx="1494244" cy="2597322"/>
            </a:xfrm>
            <a:prstGeom prst="roundRect">
              <a:avLst>
                <a:gd name="adj" fmla="val 9051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2F2F2"/>
                </a:gs>
              </a:gsLst>
              <a:lin ang="5400000"/>
            </a:gradFill>
            <a:ln w="9525">
              <a:solidFill>
                <a:srgbClr val="7F7F7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-105" charset="0"/>
                <a:ea typeface="ＭＳ Ｐゴシック" pitchFamily="-105" charset="-128"/>
              </a:endParaRPr>
            </a:p>
          </p:txBody>
        </p:sp>
        <p:grpSp>
          <p:nvGrpSpPr>
            <p:cNvPr id="35904" name="Group 19"/>
            <p:cNvGrpSpPr>
              <a:grpSpLocks/>
            </p:cNvGrpSpPr>
            <p:nvPr/>
          </p:nvGrpSpPr>
          <p:grpSpPr bwMode="auto">
            <a:xfrm>
              <a:off x="5723867" y="1606110"/>
              <a:ext cx="952500" cy="952500"/>
              <a:chOff x="5334000" y="2883932"/>
              <a:chExt cx="762000" cy="76200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334000" y="2883932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  <a:ln w="60325">
                <a:solidFill>
                  <a:schemeClr val="bg1">
                    <a:lumMod val="50000"/>
                  </a:schemeClr>
                </a:solidFill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endParaRPr 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453988" y="2971568"/>
                <a:ext cx="518301" cy="3048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1000">
                    <a:srgbClr val="000000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ea typeface="ＭＳ Ｐゴシック" pitchFamily="-105" charset="-128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453988" y="3294170"/>
                <a:ext cx="518301" cy="3048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51000">
                    <a:srgbClr val="000000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ea typeface="ＭＳ Ｐゴシック" pitchFamily="-105" charset="-128"/>
                </a:endParaRPr>
              </a:p>
            </p:txBody>
          </p:sp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5453988" y="2980458"/>
                <a:ext cx="518301" cy="5842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rotWithShape="0">
                  <a:srgbClr val="808080">
                    <a:alpha val="42999"/>
                  </a:srgbClr>
                </a:outerShdw>
              </a:effectLst>
              <a:extLst/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r>
                  <a:rPr lang="fa-IR" sz="4000" b="1" dirty="0">
                    <a:solidFill>
                      <a:schemeClr val="bg1"/>
                    </a:solidFill>
                  </a:rPr>
                  <a:t>4</a:t>
                </a:r>
                <a:endParaRPr lang="nb-NO" sz="4000" b="1" dirty="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905" name="TextBox 39"/>
            <p:cNvSpPr txBox="1">
              <a:spLocks noChangeArrowheads="1"/>
            </p:cNvSpPr>
            <p:nvPr/>
          </p:nvSpPr>
          <p:spPr bwMode="auto">
            <a:xfrm>
              <a:off x="5554136" y="2707369"/>
              <a:ext cx="1437705" cy="1539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a-IR" sz="1600" dirty="0" smtClean="0">
                  <a:latin typeface="Calibri" pitchFamily="34" charset="0"/>
                </a:rPr>
                <a:t>نقش مراقبان تکنولوژیک و نوآوران در شناسایی، اجرا و به کارگیری موفق تکنولوژی</a:t>
              </a:r>
              <a:endParaRPr lang="en-US" sz="1600" dirty="0">
                <a:latin typeface="Calibri" pitchFamily="34" charset="0"/>
              </a:endParaRPr>
            </a:p>
          </p:txBody>
        </p:sp>
      </p:grpSp>
      <p:grpSp>
        <p:nvGrpSpPr>
          <p:cNvPr id="35" name="Group 46"/>
          <p:cNvGrpSpPr>
            <a:grpSpLocks/>
          </p:cNvGrpSpPr>
          <p:nvPr/>
        </p:nvGrpSpPr>
        <p:grpSpPr bwMode="auto">
          <a:xfrm>
            <a:off x="7176006" y="1617084"/>
            <a:ext cx="1602790" cy="3158712"/>
            <a:chOff x="7017095" y="1606110"/>
            <a:chExt cx="1492942" cy="3097939"/>
          </a:xfrm>
        </p:grpSpPr>
        <p:sp>
          <p:nvSpPr>
            <p:cNvPr id="33" name="Rounded Rectangle 32"/>
            <p:cNvSpPr>
              <a:spLocks noChangeArrowheads="1"/>
            </p:cNvSpPr>
            <p:nvPr/>
          </p:nvSpPr>
          <p:spPr bwMode="auto">
            <a:xfrm>
              <a:off x="7017095" y="2106290"/>
              <a:ext cx="1492942" cy="2597759"/>
            </a:xfrm>
            <a:prstGeom prst="roundRect">
              <a:avLst>
                <a:gd name="adj" fmla="val 8199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2F2F2"/>
                </a:gs>
              </a:gsLst>
              <a:lin ang="5400000"/>
            </a:gradFill>
            <a:ln w="9525">
              <a:solidFill>
                <a:srgbClr val="7F7F7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-105" charset="0"/>
                <a:ea typeface="ＭＳ Ｐゴシック" pitchFamily="-105" charset="-128"/>
              </a:endParaRPr>
            </a:p>
          </p:txBody>
        </p:sp>
        <p:grpSp>
          <p:nvGrpSpPr>
            <p:cNvPr id="35895" name="Group 24"/>
            <p:cNvGrpSpPr>
              <a:grpSpLocks/>
            </p:cNvGrpSpPr>
            <p:nvPr/>
          </p:nvGrpSpPr>
          <p:grpSpPr bwMode="auto">
            <a:xfrm>
              <a:off x="7287770" y="1606110"/>
              <a:ext cx="952500" cy="952500"/>
              <a:chOff x="5181600" y="1359932"/>
              <a:chExt cx="762000" cy="76200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5181600" y="1359932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</a:gradFill>
              <a:ln w="60325">
                <a:solidFill>
                  <a:schemeClr val="bg1">
                    <a:lumMod val="50000"/>
                  </a:schemeClr>
                </a:solidFill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endParaRPr 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305577" y="1436150"/>
                <a:ext cx="520941" cy="3048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1000">
                    <a:srgbClr val="000000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ea typeface="ＭＳ Ｐゴシック" pitchFamily="-105" charset="-128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305577" y="1758805"/>
                <a:ext cx="520941" cy="3048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75000"/>
                    </a:schemeClr>
                  </a:gs>
                  <a:gs pos="51000">
                    <a:srgbClr val="000000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ea typeface="ＭＳ Ｐゴシック" pitchFamily="-105" charset="-128"/>
                </a:endParaRPr>
              </a:p>
            </p:txBody>
          </p:sp>
          <p:sp>
            <p:nvSpPr>
              <p:cNvPr id="29" name="TextBox 28"/>
              <p:cNvSpPr txBox="1">
                <a:spLocks noChangeArrowheads="1"/>
              </p:cNvSpPr>
              <p:nvPr/>
            </p:nvSpPr>
            <p:spPr bwMode="auto">
              <a:xfrm>
                <a:off x="5311930" y="1441231"/>
                <a:ext cx="592094" cy="56655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rotWithShape="0">
                  <a:srgbClr val="808080">
                    <a:alpha val="42999"/>
                  </a:srgbClr>
                </a:outerShdw>
              </a:effectLst>
              <a:extLst/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-105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r>
                  <a:rPr lang="fa-IR" sz="4000" b="1" dirty="0">
                    <a:solidFill>
                      <a:schemeClr val="bg1"/>
                    </a:solidFill>
                  </a:rPr>
                  <a:t>5</a:t>
                </a:r>
                <a:endParaRPr lang="nb-NO" sz="4000" b="1" dirty="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896" name="TextBox 40"/>
            <p:cNvSpPr txBox="1">
              <a:spLocks noChangeArrowheads="1"/>
            </p:cNvSpPr>
            <p:nvPr/>
          </p:nvSpPr>
          <p:spPr bwMode="auto">
            <a:xfrm>
              <a:off x="7056139" y="2750090"/>
              <a:ext cx="1442556" cy="1539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a-IR" sz="1600" dirty="0" smtClean="0">
                  <a:latin typeface="Calibri" pitchFamily="34" charset="0"/>
                </a:rPr>
                <a:t>طراحی و توسعه مدل های پیش بینی کننده مطمئن به منظور مقابله با عواقب اجتماعی تغییرات تکنولوژیک</a:t>
              </a:r>
              <a:endParaRPr lang="nb-NO" sz="1600" dirty="0">
                <a:latin typeface="Calibri" pitchFamily="34" charset="0"/>
              </a:endParaRPr>
            </a:p>
          </p:txBody>
        </p:sp>
      </p:grpSp>
      <p:sp>
        <p:nvSpPr>
          <p:cNvPr id="35848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36750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nb-NO" sz="1500" b="1">
                <a:solidFill>
                  <a:srgbClr val="FFFFFF"/>
                </a:solidFill>
                <a:latin typeface="Calibri" pitchFamily="34" charset="0"/>
              </a:rPr>
              <a:t>FIVE FUNCTIONS OF MANAGEMENT</a:t>
            </a:r>
            <a:endParaRPr lang="en-GB" sz="15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5852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819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fa-IR" b="1" dirty="0" smtClean="0">
                <a:solidFill>
                  <a:srgbClr val="000000"/>
                </a:solidFill>
                <a:latin typeface="Calibri" pitchFamily="34" charset="0"/>
              </a:rPr>
              <a:t>جایگاه آموزش در فرآیند تجاری سازی</a:t>
            </a: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88479" y="5221500"/>
            <a:ext cx="6431393" cy="1081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/>
              <a:t>در همه چیز صرفه جوئی کنید جز آموزش</a:t>
            </a:r>
          </a:p>
          <a:p>
            <a:pPr algn="ctr" rtl="1"/>
            <a:r>
              <a:rPr lang="fa-IR" dirty="0" smtClean="0"/>
              <a:t>در همه چیز با آموزش صرفه جوئی کنید</a:t>
            </a:r>
          </a:p>
        </p:txBody>
      </p:sp>
    </p:spTree>
    <p:extLst>
      <p:ext uri="{BB962C8B-B14F-4D97-AF65-F5344CB8AC3E}">
        <p14:creationId xmlns:p14="http://schemas.microsoft.com/office/powerpoint/2010/main" val="116438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291772" y="367753"/>
            <a:ext cx="60456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sz="28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مراحل فرآیند تجاری سازی فناوری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11338" y="4705350"/>
            <a:ext cx="2900362" cy="1428750"/>
            <a:chOff x="1811338" y="3028743"/>
            <a:chExt cx="2900360" cy="1428957"/>
          </a:xfrm>
        </p:grpSpPr>
        <p:grpSp>
          <p:nvGrpSpPr>
            <p:cNvPr id="3" name="Grupper 78"/>
            <p:cNvGrpSpPr/>
            <p:nvPr/>
          </p:nvGrpSpPr>
          <p:grpSpPr bwMode="auto">
            <a:xfrm>
              <a:off x="1824566" y="3028743"/>
              <a:ext cx="2887132" cy="1428957"/>
              <a:chOff x="3498112" y="2552532"/>
              <a:chExt cx="3753591" cy="1857354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6" name="Kombinationstegning 37"/>
              <p:cNvSpPr/>
              <p:nvPr/>
            </p:nvSpPr>
            <p:spPr>
              <a:xfrm>
                <a:off x="3517902" y="2552701"/>
                <a:ext cx="3721101" cy="825502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accent1">
                  <a:lumMod val="25000"/>
                </a:schemeClr>
              </a:solidFill>
              <a:ln>
                <a:solidFill>
                  <a:schemeClr val="accent1">
                    <a:lumMod val="2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7" name="Kombinationstegning 38"/>
              <p:cNvSpPr/>
              <p:nvPr/>
            </p:nvSpPr>
            <p:spPr>
              <a:xfrm>
                <a:off x="3498112" y="2552532"/>
                <a:ext cx="1251533" cy="1300857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chemeClr val="tx2">
                  <a:lumMod val="10000"/>
                </a:schemeClr>
              </a:solidFill>
              <a:ln>
                <a:solidFill>
                  <a:srgbClr val="15161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8" name="Rektangel 39"/>
              <p:cNvSpPr/>
              <p:nvPr/>
            </p:nvSpPr>
            <p:spPr>
              <a:xfrm>
                <a:off x="4762497" y="3369632"/>
                <a:ext cx="2487249" cy="495301"/>
              </a:xfrm>
              <a:prstGeom prst="rect">
                <a:avLst/>
              </a:prstGeom>
              <a:solidFill>
                <a:srgbClr val="151616"/>
              </a:solidFill>
              <a:ln>
                <a:solidFill>
                  <a:schemeClr val="tx2">
                    <a:lumMod val="1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9" name="Rektangel 39"/>
              <p:cNvSpPr/>
              <p:nvPr/>
            </p:nvSpPr>
            <p:spPr>
              <a:xfrm>
                <a:off x="4762495" y="3864858"/>
                <a:ext cx="2489208" cy="545028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10000"/>
                      <a:alpha val="22000"/>
                    </a:schemeClr>
                  </a:gs>
                  <a:gs pos="82000">
                    <a:srgbClr val="FFFFFF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</p:grpSp>
        <p:sp>
          <p:nvSpPr>
            <p:cNvPr id="5" name="Freeform 4"/>
            <p:cNvSpPr/>
            <p:nvPr/>
          </p:nvSpPr>
          <p:spPr bwMode="auto">
            <a:xfrm>
              <a:off x="1811338" y="3428851"/>
              <a:ext cx="987424" cy="1016147"/>
            </a:xfrm>
            <a:custGeom>
              <a:avLst/>
              <a:gdLst>
                <a:gd name="connsiteX0" fmla="*/ 4233 w 986366"/>
                <a:gd name="connsiteY0" fmla="*/ 0 h 1016000"/>
                <a:gd name="connsiteX1" fmla="*/ 0 w 986366"/>
                <a:gd name="connsiteY1" fmla="*/ 321733 h 1016000"/>
                <a:gd name="connsiteX2" fmla="*/ 986366 w 986366"/>
                <a:gd name="connsiteY2" fmla="*/ 1016000 h 1016000"/>
                <a:gd name="connsiteX3" fmla="*/ 986366 w 986366"/>
                <a:gd name="connsiteY3" fmla="*/ 609600 h 1016000"/>
                <a:gd name="connsiteX4" fmla="*/ 4233 w 986366"/>
                <a:gd name="connsiteY4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366" h="1016000">
                  <a:moveTo>
                    <a:pt x="4233" y="0"/>
                  </a:moveTo>
                  <a:lnTo>
                    <a:pt x="0" y="321733"/>
                  </a:lnTo>
                  <a:lnTo>
                    <a:pt x="986366" y="1016000"/>
                  </a:lnTo>
                  <a:lnTo>
                    <a:pt x="986366" y="609600"/>
                  </a:lnTo>
                  <a:lnTo>
                    <a:pt x="4233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10000"/>
                    <a:alpha val="86000"/>
                  </a:schemeClr>
                </a:gs>
                <a:gs pos="56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756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3100388" y="4313238"/>
            <a:ext cx="2886075" cy="1009650"/>
            <a:chOff x="3100811" y="2636059"/>
            <a:chExt cx="2885629" cy="1009702"/>
          </a:xfrm>
        </p:grpSpPr>
        <p:grpSp>
          <p:nvGrpSpPr>
            <p:cNvPr id="10" name="Grupper 78"/>
            <p:cNvGrpSpPr/>
            <p:nvPr/>
          </p:nvGrpSpPr>
          <p:grpSpPr bwMode="auto">
            <a:xfrm>
              <a:off x="3100811" y="2636062"/>
              <a:ext cx="2885629" cy="1009704"/>
              <a:chOff x="3498110" y="2552529"/>
              <a:chExt cx="3751636" cy="1312403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13" name="Kombinationstegning 37"/>
              <p:cNvSpPr/>
              <p:nvPr/>
            </p:nvSpPr>
            <p:spPr>
              <a:xfrm>
                <a:off x="3517902" y="2552701"/>
                <a:ext cx="3721101" cy="825502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14" name="Kombinationstegning 38"/>
              <p:cNvSpPr/>
              <p:nvPr/>
            </p:nvSpPr>
            <p:spPr>
              <a:xfrm>
                <a:off x="3498110" y="2552529"/>
                <a:ext cx="1251533" cy="1300855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15" name="Rektangel 39"/>
              <p:cNvSpPr/>
              <p:nvPr/>
            </p:nvSpPr>
            <p:spPr>
              <a:xfrm>
                <a:off x="4762497" y="3369632"/>
                <a:ext cx="2487249" cy="4953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</p:grpSp>
        <p:sp>
          <p:nvSpPr>
            <p:cNvPr id="24600" name="Tekstboks 43"/>
            <p:cNvSpPr txBox="1">
              <a:spLocks noChangeArrowheads="1"/>
            </p:cNvSpPr>
            <p:nvPr/>
          </p:nvSpPr>
          <p:spPr bwMode="auto">
            <a:xfrm>
              <a:off x="4808538" y="3298831"/>
              <a:ext cx="654050" cy="307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da-DK" sz="1400">
                  <a:solidFill>
                    <a:srgbClr val="151616"/>
                  </a:solidFill>
                </a:rPr>
                <a:t>2</a:t>
              </a: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4311650" y="3905250"/>
            <a:ext cx="2914650" cy="1065213"/>
            <a:chOff x="4311650" y="2228853"/>
            <a:chExt cx="2914650" cy="1065216"/>
          </a:xfrm>
        </p:grpSpPr>
        <p:grpSp>
          <p:nvGrpSpPr>
            <p:cNvPr id="12" name="Grupper 78"/>
            <p:cNvGrpSpPr/>
            <p:nvPr/>
          </p:nvGrpSpPr>
          <p:grpSpPr bwMode="auto">
            <a:xfrm>
              <a:off x="4311650" y="2228851"/>
              <a:ext cx="2914650" cy="1024217"/>
              <a:chOff x="3476892" y="2533662"/>
              <a:chExt cx="3789366" cy="1331270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19" name="Kombinationstegning 37"/>
              <p:cNvSpPr/>
              <p:nvPr/>
            </p:nvSpPr>
            <p:spPr>
              <a:xfrm>
                <a:off x="3476892" y="2533662"/>
                <a:ext cx="3789366" cy="844540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20" name="Kombinationstegning 38"/>
              <p:cNvSpPr/>
              <p:nvPr/>
            </p:nvSpPr>
            <p:spPr>
              <a:xfrm>
                <a:off x="3498110" y="2552529"/>
                <a:ext cx="1251533" cy="1300855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21" name="Rektangel 39"/>
              <p:cNvSpPr/>
              <p:nvPr/>
            </p:nvSpPr>
            <p:spPr>
              <a:xfrm>
                <a:off x="4762497" y="3369632"/>
                <a:ext cx="2487249" cy="4953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</p:grpSp>
        <p:sp>
          <p:nvSpPr>
            <p:cNvPr id="24598" name="Tekstboks 43"/>
            <p:cNvSpPr txBox="1">
              <a:spLocks noChangeArrowheads="1"/>
            </p:cNvSpPr>
            <p:nvPr/>
          </p:nvSpPr>
          <p:spPr bwMode="auto">
            <a:xfrm>
              <a:off x="6035675" y="2897193"/>
              <a:ext cx="654050" cy="396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da-DK" sz="1400">
                  <a:solidFill>
                    <a:srgbClr val="151616"/>
                  </a:solidFill>
                </a:rPr>
                <a:t>3</a:t>
              </a:r>
            </a:p>
          </p:txBody>
        </p:sp>
      </p:grpSp>
      <p:grpSp>
        <p:nvGrpSpPr>
          <p:cNvPr id="16" name="Group 60"/>
          <p:cNvGrpSpPr>
            <a:grpSpLocks/>
          </p:cNvGrpSpPr>
          <p:nvPr/>
        </p:nvGrpSpPr>
        <p:grpSpPr bwMode="auto">
          <a:xfrm>
            <a:off x="3051175" y="2792413"/>
            <a:ext cx="1074738" cy="2352675"/>
            <a:chOff x="3013700" y="1065213"/>
            <a:chExt cx="1074113" cy="2352675"/>
          </a:xfrm>
        </p:grpSpPr>
        <p:grpSp>
          <p:nvGrpSpPr>
            <p:cNvPr id="17" name="Group 78"/>
            <p:cNvGrpSpPr/>
            <p:nvPr/>
          </p:nvGrpSpPr>
          <p:grpSpPr bwMode="auto">
            <a:xfrm>
              <a:off x="3013700" y="1070669"/>
              <a:ext cx="992168" cy="2315058"/>
              <a:chOff x="864038" y="1917700"/>
              <a:chExt cx="1237975" cy="2888616"/>
            </a:xfrm>
            <a:effectLst>
              <a:outerShdw blurRad="50800" dist="25400" dir="19620000">
                <a:srgbClr val="000000">
                  <a:alpha val="43000"/>
                </a:srgbClr>
              </a:outerShdw>
            </a:effectLst>
          </p:grpSpPr>
          <p:sp>
            <p:nvSpPr>
              <p:cNvPr id="36" name="Rounded Rectangle 35"/>
              <p:cNvSpPr/>
              <p:nvPr/>
            </p:nvSpPr>
            <p:spPr>
              <a:xfrm rot="791456" flipV="1">
                <a:off x="1020805" y="3425128"/>
                <a:ext cx="283149" cy="1381188"/>
              </a:xfrm>
              <a:prstGeom prst="roundRect">
                <a:avLst>
                  <a:gd name="adj" fmla="val 50000"/>
                </a:avLst>
              </a:prstGeom>
              <a:solidFill>
                <a:srgbClr val="73951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028700" y="1917700"/>
                <a:ext cx="571500" cy="571500"/>
              </a:xfrm>
              <a:prstGeom prst="ellipse">
                <a:avLst/>
              </a:prstGeom>
              <a:solidFill>
                <a:srgbClr val="73951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 rot="2347845" flipH="1">
                <a:off x="864038" y="2539461"/>
                <a:ext cx="257921" cy="1081547"/>
              </a:xfrm>
              <a:prstGeom prst="roundRect">
                <a:avLst>
                  <a:gd name="adj" fmla="val 50000"/>
                </a:avLst>
              </a:prstGeom>
              <a:solidFill>
                <a:srgbClr val="73951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1143000" y="2590800"/>
                <a:ext cx="347133" cy="1134533"/>
              </a:xfrm>
              <a:prstGeom prst="roundRect">
                <a:avLst>
                  <a:gd name="adj" fmla="val 41057"/>
                </a:avLst>
              </a:prstGeom>
              <a:solidFill>
                <a:srgbClr val="73951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grpSp>
            <p:nvGrpSpPr>
              <p:cNvPr id="18" name="Group 249"/>
              <p:cNvGrpSpPr/>
              <p:nvPr/>
            </p:nvGrpSpPr>
            <p:grpSpPr>
              <a:xfrm>
                <a:off x="1341666" y="2603541"/>
                <a:ext cx="760347" cy="728354"/>
                <a:chOff x="1341665" y="2637407"/>
                <a:chExt cx="760347" cy="728354"/>
              </a:xfrm>
              <a:effectLst/>
            </p:grpSpPr>
            <p:sp>
              <p:nvSpPr>
                <p:cNvPr id="44" name="Rounded Rectangle 43"/>
                <p:cNvSpPr/>
                <p:nvPr/>
              </p:nvSpPr>
              <p:spPr>
                <a:xfrm rot="19770978">
                  <a:off x="1341665" y="2637407"/>
                  <a:ext cx="283148" cy="72835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  <p:sp>
              <p:nvSpPr>
                <p:cNvPr id="45" name="Rounded Rectangle 44"/>
                <p:cNvSpPr/>
                <p:nvPr/>
              </p:nvSpPr>
              <p:spPr>
                <a:xfrm rot="5400000">
                  <a:off x="1636688" y="2868776"/>
                  <a:ext cx="283148" cy="6475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</p:grpSp>
          <p:grpSp>
            <p:nvGrpSpPr>
              <p:cNvPr id="22" name="Group 250"/>
              <p:cNvGrpSpPr/>
              <p:nvPr/>
            </p:nvGrpSpPr>
            <p:grpSpPr>
              <a:xfrm rot="20526623">
                <a:off x="1233559" y="3519382"/>
                <a:ext cx="815920" cy="928621"/>
                <a:chOff x="1141181" y="3626667"/>
                <a:chExt cx="815920" cy="928621"/>
              </a:xfrm>
              <a:effectLst/>
            </p:grpSpPr>
            <p:sp>
              <p:nvSpPr>
                <p:cNvPr id="42" name="Rounded Rectangle 41"/>
                <p:cNvSpPr/>
                <p:nvPr/>
              </p:nvSpPr>
              <p:spPr>
                <a:xfrm rot="7260207" flipV="1">
                  <a:off x="1407567" y="3360281"/>
                  <a:ext cx="283148" cy="8159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  <p:sp>
              <p:nvSpPr>
                <p:cNvPr id="43" name="Rounded Rectangle 42"/>
                <p:cNvSpPr/>
                <p:nvPr/>
              </p:nvSpPr>
              <p:spPr>
                <a:xfrm rot="31185" flipV="1">
                  <a:off x="1636807" y="3798337"/>
                  <a:ext cx="283148" cy="75695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</p:grpSp>
        </p:grpSp>
        <p:grpSp>
          <p:nvGrpSpPr>
            <p:cNvPr id="24586" name="Group 45"/>
            <p:cNvGrpSpPr>
              <a:grpSpLocks/>
            </p:cNvGrpSpPr>
            <p:nvPr/>
          </p:nvGrpSpPr>
          <p:grpSpPr bwMode="auto">
            <a:xfrm>
              <a:off x="3078747" y="1065213"/>
              <a:ext cx="1009060" cy="2352675"/>
              <a:chOff x="863540" y="1917700"/>
              <a:chExt cx="1238626" cy="2887925"/>
            </a:xfrm>
          </p:grpSpPr>
          <p:sp>
            <p:nvSpPr>
              <p:cNvPr id="25" name="Rounded Rectangle 24"/>
              <p:cNvSpPr/>
              <p:nvPr/>
            </p:nvSpPr>
            <p:spPr>
              <a:xfrm rot="791456" flipV="1">
                <a:off x="1021293" y="3424019"/>
                <a:ext cx="282393" cy="1381606"/>
              </a:xfrm>
              <a:prstGeom prst="roundRect">
                <a:avLst>
                  <a:gd name="adj" fmla="val 50000"/>
                </a:avLst>
              </a:prstGeom>
              <a:solidFill>
                <a:srgbClr val="A4D3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029083" y="1917700"/>
                <a:ext cx="570627" cy="570959"/>
              </a:xfrm>
              <a:prstGeom prst="ellipse">
                <a:avLst/>
              </a:prstGeom>
              <a:solidFill>
                <a:srgbClr val="A4D3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 rot="2347845" flipH="1">
                <a:off x="863544" y="2539324"/>
                <a:ext cx="259021" cy="1081511"/>
              </a:xfrm>
              <a:prstGeom prst="roundRect">
                <a:avLst>
                  <a:gd name="adj" fmla="val 50000"/>
                </a:avLst>
              </a:prstGeom>
              <a:solidFill>
                <a:srgbClr val="A4D3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1142040" y="2589990"/>
                <a:ext cx="348609" cy="1134124"/>
              </a:xfrm>
              <a:prstGeom prst="roundRect">
                <a:avLst>
                  <a:gd name="adj" fmla="val 41057"/>
                </a:avLst>
              </a:prstGeom>
              <a:solidFill>
                <a:srgbClr val="A4D3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24591" name="Group 249"/>
              <p:cNvGrpSpPr>
                <a:grpSpLocks/>
              </p:cNvGrpSpPr>
              <p:nvPr/>
            </p:nvGrpSpPr>
            <p:grpSpPr bwMode="auto">
              <a:xfrm>
                <a:off x="1340684" y="2603631"/>
                <a:ext cx="761482" cy="728802"/>
                <a:chOff x="1340683" y="2637497"/>
                <a:chExt cx="761482" cy="728802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 rot="19770978">
                  <a:off x="1340687" y="2637497"/>
                  <a:ext cx="284340" cy="7288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 rot="5400000">
                  <a:off x="1635655" y="2868604"/>
                  <a:ext cx="284506" cy="6485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  <p:grpSp>
            <p:nvGrpSpPr>
              <p:cNvPr id="24592" name="Group 250"/>
              <p:cNvGrpSpPr>
                <a:grpSpLocks/>
              </p:cNvGrpSpPr>
              <p:nvPr/>
            </p:nvGrpSpPr>
            <p:grpSpPr bwMode="auto">
              <a:xfrm rot="-1073377">
                <a:off x="1236582" y="3503696"/>
                <a:ext cx="812118" cy="936549"/>
                <a:chOff x="1147751" y="3611892"/>
                <a:chExt cx="812118" cy="936549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 rot="7260207" flipV="1">
                  <a:off x="1412539" y="3347111"/>
                  <a:ext cx="282556" cy="81211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 rot="31185" flipV="1">
                  <a:off x="1637351" y="3790599"/>
                  <a:ext cx="282392" cy="75218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</p:grpSp>
      </p:grpSp>
      <p:sp>
        <p:nvSpPr>
          <p:cNvPr id="46" name="Rektangel 76"/>
          <p:cNvSpPr>
            <a:spLocks noChangeArrowheads="1"/>
          </p:cNvSpPr>
          <p:nvPr/>
        </p:nvSpPr>
        <p:spPr bwMode="auto">
          <a:xfrm>
            <a:off x="3576644" y="2691452"/>
            <a:ext cx="3929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fa-IR" sz="2000" b="1" noProof="1" smtClean="0">
                <a:solidFill>
                  <a:srgbClr val="151616"/>
                </a:solidFill>
                <a:latin typeface="+mn-lt"/>
                <a:cs typeface="B Nazanin" pitchFamily="2" charset="-78"/>
              </a:rPr>
              <a:t>1. انجام تحقیق</a:t>
            </a:r>
          </a:p>
        </p:txBody>
      </p:sp>
      <p:sp>
        <p:nvSpPr>
          <p:cNvPr id="47" name="Tekstboks 43"/>
          <p:cNvSpPr txBox="1">
            <a:spLocks noChangeArrowheads="1"/>
          </p:cNvSpPr>
          <p:nvPr/>
        </p:nvSpPr>
        <p:spPr bwMode="auto">
          <a:xfrm>
            <a:off x="3400425" y="5372100"/>
            <a:ext cx="655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da-DK" sz="14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698" y="1400919"/>
            <a:ext cx="9144000" cy="5493657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2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805 0.12037 L -4.44444E-6 3.7037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3" y="-601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06538" y="4705350"/>
            <a:ext cx="2900362" cy="1428750"/>
            <a:chOff x="1811338" y="3028743"/>
            <a:chExt cx="2900360" cy="1428957"/>
          </a:xfrm>
        </p:grpSpPr>
        <p:grpSp>
          <p:nvGrpSpPr>
            <p:cNvPr id="3" name="Grupper 78"/>
            <p:cNvGrpSpPr/>
            <p:nvPr/>
          </p:nvGrpSpPr>
          <p:grpSpPr bwMode="auto">
            <a:xfrm>
              <a:off x="1824566" y="3028746"/>
              <a:ext cx="2887132" cy="1428958"/>
              <a:chOff x="3498112" y="2552532"/>
              <a:chExt cx="3753591" cy="1857354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5" name="Kombinationstegning 37"/>
              <p:cNvSpPr/>
              <p:nvPr/>
            </p:nvSpPr>
            <p:spPr>
              <a:xfrm>
                <a:off x="3517902" y="2552701"/>
                <a:ext cx="3721101" cy="825502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6" name="Kombinationstegning 38"/>
              <p:cNvSpPr/>
              <p:nvPr/>
            </p:nvSpPr>
            <p:spPr>
              <a:xfrm>
                <a:off x="3498112" y="2552532"/>
                <a:ext cx="1251533" cy="1300857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7" name="Rektangel 39"/>
              <p:cNvSpPr/>
              <p:nvPr/>
            </p:nvSpPr>
            <p:spPr>
              <a:xfrm>
                <a:off x="4762497" y="3369632"/>
                <a:ext cx="2487249" cy="4953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8" name="Rektangel 39"/>
              <p:cNvSpPr/>
              <p:nvPr/>
            </p:nvSpPr>
            <p:spPr>
              <a:xfrm>
                <a:off x="4762495" y="3864858"/>
                <a:ext cx="2489208" cy="545028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10000"/>
                      <a:alpha val="22000"/>
                    </a:schemeClr>
                  </a:gs>
                  <a:gs pos="82000">
                    <a:srgbClr val="FFFFFF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</p:grpSp>
        <p:sp>
          <p:nvSpPr>
            <p:cNvPr id="4" name="Freeform 3"/>
            <p:cNvSpPr/>
            <p:nvPr/>
          </p:nvSpPr>
          <p:spPr bwMode="auto">
            <a:xfrm>
              <a:off x="1811338" y="3428851"/>
              <a:ext cx="987424" cy="1016147"/>
            </a:xfrm>
            <a:custGeom>
              <a:avLst/>
              <a:gdLst>
                <a:gd name="connsiteX0" fmla="*/ 4233 w 986366"/>
                <a:gd name="connsiteY0" fmla="*/ 0 h 1016000"/>
                <a:gd name="connsiteX1" fmla="*/ 0 w 986366"/>
                <a:gd name="connsiteY1" fmla="*/ 321733 h 1016000"/>
                <a:gd name="connsiteX2" fmla="*/ 986366 w 986366"/>
                <a:gd name="connsiteY2" fmla="*/ 1016000 h 1016000"/>
                <a:gd name="connsiteX3" fmla="*/ 986366 w 986366"/>
                <a:gd name="connsiteY3" fmla="*/ 609600 h 1016000"/>
                <a:gd name="connsiteX4" fmla="*/ 4233 w 986366"/>
                <a:gd name="connsiteY4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366" h="1016000">
                  <a:moveTo>
                    <a:pt x="4233" y="0"/>
                  </a:moveTo>
                  <a:lnTo>
                    <a:pt x="0" y="321733"/>
                  </a:lnTo>
                  <a:lnTo>
                    <a:pt x="986366" y="1016000"/>
                  </a:lnTo>
                  <a:lnTo>
                    <a:pt x="986366" y="609600"/>
                  </a:lnTo>
                  <a:lnTo>
                    <a:pt x="4233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10000"/>
                    <a:alpha val="86000"/>
                  </a:schemeClr>
                </a:gs>
                <a:gs pos="56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756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sp>
        <p:nvSpPr>
          <p:cNvPr id="9" name="Tekstboks 43"/>
          <p:cNvSpPr txBox="1">
            <a:spLocks noChangeArrowheads="1"/>
          </p:cNvSpPr>
          <p:nvPr/>
        </p:nvSpPr>
        <p:spPr bwMode="auto">
          <a:xfrm>
            <a:off x="3095625" y="5372100"/>
            <a:ext cx="655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da-DK" sz="1400">
                <a:solidFill>
                  <a:srgbClr val="151616"/>
                </a:solidFill>
              </a:rPr>
              <a:t>1</a:t>
            </a:r>
          </a:p>
        </p:txBody>
      </p:sp>
      <p:grpSp>
        <p:nvGrpSpPr>
          <p:cNvPr id="10" name="Group 1"/>
          <p:cNvGrpSpPr>
            <a:grpSpLocks/>
          </p:cNvGrpSpPr>
          <p:nvPr/>
        </p:nvGrpSpPr>
        <p:grpSpPr bwMode="auto">
          <a:xfrm>
            <a:off x="2795588" y="4313238"/>
            <a:ext cx="2886075" cy="1009650"/>
            <a:chOff x="3100811" y="2636059"/>
            <a:chExt cx="2885629" cy="1009702"/>
          </a:xfrm>
        </p:grpSpPr>
        <p:grpSp>
          <p:nvGrpSpPr>
            <p:cNvPr id="11" name="Grupper 78"/>
            <p:cNvGrpSpPr/>
            <p:nvPr/>
          </p:nvGrpSpPr>
          <p:grpSpPr bwMode="auto">
            <a:xfrm>
              <a:off x="3100811" y="2636062"/>
              <a:ext cx="2885629" cy="1009704"/>
              <a:chOff x="3498110" y="2552529"/>
              <a:chExt cx="3751636" cy="1312403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13" name="Kombinationstegning 37"/>
              <p:cNvSpPr/>
              <p:nvPr/>
            </p:nvSpPr>
            <p:spPr>
              <a:xfrm>
                <a:off x="3517902" y="2552701"/>
                <a:ext cx="3721101" cy="825502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tx2">
                  <a:lumMod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14" name="Kombinationstegning 38"/>
              <p:cNvSpPr/>
              <p:nvPr/>
            </p:nvSpPr>
            <p:spPr>
              <a:xfrm>
                <a:off x="3498110" y="2552529"/>
                <a:ext cx="1251533" cy="1300855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chemeClr val="tx2">
                  <a:lumMod val="10000"/>
                </a:schemeClr>
              </a:solidFill>
              <a:ln>
                <a:solidFill>
                  <a:schemeClr val="tx2">
                    <a:lumMod val="1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15" name="Rektangel 39"/>
              <p:cNvSpPr/>
              <p:nvPr/>
            </p:nvSpPr>
            <p:spPr>
              <a:xfrm>
                <a:off x="4762497" y="3369632"/>
                <a:ext cx="2487249" cy="495300"/>
              </a:xfrm>
              <a:prstGeom prst="rect">
                <a:avLst/>
              </a:prstGeom>
              <a:solidFill>
                <a:schemeClr val="tx2">
                  <a:lumMod val="10000"/>
                </a:schemeClr>
              </a:solidFill>
              <a:ln>
                <a:solidFill>
                  <a:schemeClr val="tx2">
                    <a:lumMod val="1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</p:grpSp>
        <p:sp>
          <p:nvSpPr>
            <p:cNvPr id="25624" name="Tekstboks 43"/>
            <p:cNvSpPr txBox="1">
              <a:spLocks noChangeArrowheads="1"/>
            </p:cNvSpPr>
            <p:nvPr/>
          </p:nvSpPr>
          <p:spPr bwMode="auto">
            <a:xfrm>
              <a:off x="4808538" y="3298831"/>
              <a:ext cx="654050" cy="307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da-DK" sz="1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4006850" y="3905250"/>
            <a:ext cx="2914650" cy="1065213"/>
            <a:chOff x="4311650" y="2228853"/>
            <a:chExt cx="2914650" cy="1065216"/>
          </a:xfrm>
        </p:grpSpPr>
        <p:grpSp>
          <p:nvGrpSpPr>
            <p:cNvPr id="16" name="Grupper 78"/>
            <p:cNvGrpSpPr/>
            <p:nvPr/>
          </p:nvGrpSpPr>
          <p:grpSpPr bwMode="auto">
            <a:xfrm>
              <a:off x="4311650" y="2228851"/>
              <a:ext cx="2914650" cy="1024217"/>
              <a:chOff x="3476892" y="2533662"/>
              <a:chExt cx="3789366" cy="1331270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19" name="Kombinationstegning 37"/>
              <p:cNvSpPr/>
              <p:nvPr/>
            </p:nvSpPr>
            <p:spPr>
              <a:xfrm>
                <a:off x="3476892" y="2533662"/>
                <a:ext cx="3789366" cy="844540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20" name="Kombinationstegning 38"/>
              <p:cNvSpPr/>
              <p:nvPr/>
            </p:nvSpPr>
            <p:spPr>
              <a:xfrm>
                <a:off x="3498110" y="2552529"/>
                <a:ext cx="1251533" cy="1300855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21" name="Rektangel 39"/>
              <p:cNvSpPr/>
              <p:nvPr/>
            </p:nvSpPr>
            <p:spPr>
              <a:xfrm>
                <a:off x="4762497" y="3369632"/>
                <a:ext cx="2487249" cy="4953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</p:grpSp>
        <p:sp>
          <p:nvSpPr>
            <p:cNvPr id="25622" name="Tekstboks 43"/>
            <p:cNvSpPr txBox="1">
              <a:spLocks noChangeArrowheads="1"/>
            </p:cNvSpPr>
            <p:nvPr/>
          </p:nvSpPr>
          <p:spPr bwMode="auto">
            <a:xfrm>
              <a:off x="6035675" y="2897193"/>
              <a:ext cx="654050" cy="396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da-DK" sz="1400">
                  <a:solidFill>
                    <a:srgbClr val="151616"/>
                  </a:solidFill>
                </a:rPr>
                <a:t>3</a:t>
              </a:r>
            </a:p>
          </p:txBody>
        </p:sp>
      </p:grpSp>
      <p:grpSp>
        <p:nvGrpSpPr>
          <p:cNvPr id="17" name="Group 60"/>
          <p:cNvGrpSpPr>
            <a:grpSpLocks/>
          </p:cNvGrpSpPr>
          <p:nvPr/>
        </p:nvGrpSpPr>
        <p:grpSpPr bwMode="auto">
          <a:xfrm>
            <a:off x="3965575" y="2360613"/>
            <a:ext cx="1074738" cy="2352675"/>
            <a:chOff x="3013700" y="1065213"/>
            <a:chExt cx="1074113" cy="2352675"/>
          </a:xfrm>
        </p:grpSpPr>
        <p:grpSp>
          <p:nvGrpSpPr>
            <p:cNvPr id="18" name="Group 78"/>
            <p:cNvGrpSpPr/>
            <p:nvPr/>
          </p:nvGrpSpPr>
          <p:grpSpPr bwMode="auto">
            <a:xfrm>
              <a:off x="3013700" y="1070669"/>
              <a:ext cx="992168" cy="2315058"/>
              <a:chOff x="864038" y="1917700"/>
              <a:chExt cx="1237975" cy="2888616"/>
            </a:xfrm>
            <a:effectLst>
              <a:outerShdw blurRad="50800" dist="25400" dir="19620000">
                <a:srgbClr val="000000">
                  <a:alpha val="43000"/>
                </a:srgbClr>
              </a:outerShdw>
            </a:effectLst>
          </p:grpSpPr>
          <p:sp>
            <p:nvSpPr>
              <p:cNvPr id="35" name="Rounded Rectangle 34"/>
              <p:cNvSpPr/>
              <p:nvPr/>
            </p:nvSpPr>
            <p:spPr>
              <a:xfrm rot="791456" flipV="1">
                <a:off x="1020805" y="3425128"/>
                <a:ext cx="283149" cy="1381188"/>
              </a:xfrm>
              <a:prstGeom prst="roundRect">
                <a:avLst>
                  <a:gd name="adj" fmla="val 50000"/>
                </a:avLst>
              </a:prstGeom>
              <a:solidFill>
                <a:srgbClr val="73951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028700" y="1917700"/>
                <a:ext cx="571500" cy="571500"/>
              </a:xfrm>
              <a:prstGeom prst="ellipse">
                <a:avLst/>
              </a:prstGeom>
              <a:solidFill>
                <a:srgbClr val="73951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 rot="2347845" flipH="1">
                <a:off x="864038" y="2539461"/>
                <a:ext cx="257921" cy="1081547"/>
              </a:xfrm>
              <a:prstGeom prst="roundRect">
                <a:avLst>
                  <a:gd name="adj" fmla="val 50000"/>
                </a:avLst>
              </a:prstGeom>
              <a:solidFill>
                <a:srgbClr val="73951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1143000" y="2590800"/>
                <a:ext cx="347133" cy="1134533"/>
              </a:xfrm>
              <a:prstGeom prst="roundRect">
                <a:avLst>
                  <a:gd name="adj" fmla="val 41057"/>
                </a:avLst>
              </a:prstGeom>
              <a:solidFill>
                <a:srgbClr val="73951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grpSp>
            <p:nvGrpSpPr>
              <p:cNvPr id="22" name="Group 249"/>
              <p:cNvGrpSpPr/>
              <p:nvPr/>
            </p:nvGrpSpPr>
            <p:grpSpPr>
              <a:xfrm>
                <a:off x="1341666" y="2603541"/>
                <a:ext cx="760347" cy="728354"/>
                <a:chOff x="1341665" y="2637407"/>
                <a:chExt cx="760347" cy="728354"/>
              </a:xfrm>
              <a:effectLst/>
            </p:grpSpPr>
            <p:sp>
              <p:nvSpPr>
                <p:cNvPr id="43" name="Rounded Rectangle 42"/>
                <p:cNvSpPr/>
                <p:nvPr/>
              </p:nvSpPr>
              <p:spPr>
                <a:xfrm rot="19770978">
                  <a:off x="1341665" y="2637407"/>
                  <a:ext cx="283148" cy="72835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 rot="5400000">
                  <a:off x="1636688" y="2868776"/>
                  <a:ext cx="283148" cy="6475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</p:grpSp>
          <p:grpSp>
            <p:nvGrpSpPr>
              <p:cNvPr id="23" name="Group 250"/>
              <p:cNvGrpSpPr/>
              <p:nvPr/>
            </p:nvGrpSpPr>
            <p:grpSpPr>
              <a:xfrm rot="20526623">
                <a:off x="1233559" y="3519382"/>
                <a:ext cx="815920" cy="928621"/>
                <a:chOff x="1141181" y="3626667"/>
                <a:chExt cx="815920" cy="928621"/>
              </a:xfrm>
              <a:effectLst/>
            </p:grpSpPr>
            <p:sp>
              <p:nvSpPr>
                <p:cNvPr id="41" name="Rounded Rectangle 40"/>
                <p:cNvSpPr/>
                <p:nvPr/>
              </p:nvSpPr>
              <p:spPr>
                <a:xfrm rot="7260207" flipV="1">
                  <a:off x="1407567" y="3360281"/>
                  <a:ext cx="283148" cy="8159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 rot="31185" flipV="1">
                  <a:off x="1636807" y="3798337"/>
                  <a:ext cx="283148" cy="75695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</p:grpSp>
        </p:grpSp>
        <p:grpSp>
          <p:nvGrpSpPr>
            <p:cNvPr id="25610" name="Group 45"/>
            <p:cNvGrpSpPr>
              <a:grpSpLocks/>
            </p:cNvGrpSpPr>
            <p:nvPr/>
          </p:nvGrpSpPr>
          <p:grpSpPr bwMode="auto">
            <a:xfrm>
              <a:off x="3078747" y="1065213"/>
              <a:ext cx="1009060" cy="2352675"/>
              <a:chOff x="863540" y="1917700"/>
              <a:chExt cx="1238626" cy="2887925"/>
            </a:xfrm>
          </p:grpSpPr>
          <p:sp>
            <p:nvSpPr>
              <p:cNvPr id="25" name="Rounded Rectangle 24"/>
              <p:cNvSpPr/>
              <p:nvPr/>
            </p:nvSpPr>
            <p:spPr>
              <a:xfrm rot="791456" flipV="1">
                <a:off x="1021293" y="3424019"/>
                <a:ext cx="282393" cy="1381606"/>
              </a:xfrm>
              <a:prstGeom prst="roundRect">
                <a:avLst>
                  <a:gd name="adj" fmla="val 50000"/>
                </a:avLst>
              </a:prstGeom>
              <a:solidFill>
                <a:srgbClr val="A4D3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029083" y="1917700"/>
                <a:ext cx="570627" cy="570959"/>
              </a:xfrm>
              <a:prstGeom prst="ellipse">
                <a:avLst/>
              </a:prstGeom>
              <a:solidFill>
                <a:srgbClr val="A4D3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 rot="2347845" flipH="1">
                <a:off x="863544" y="2539324"/>
                <a:ext cx="259021" cy="1081511"/>
              </a:xfrm>
              <a:prstGeom prst="roundRect">
                <a:avLst>
                  <a:gd name="adj" fmla="val 50000"/>
                </a:avLst>
              </a:prstGeom>
              <a:solidFill>
                <a:srgbClr val="A4D3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1142040" y="2589990"/>
                <a:ext cx="348609" cy="1134124"/>
              </a:xfrm>
              <a:prstGeom prst="roundRect">
                <a:avLst>
                  <a:gd name="adj" fmla="val 41057"/>
                </a:avLst>
              </a:prstGeom>
              <a:solidFill>
                <a:srgbClr val="A4D3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25615" name="Group 249"/>
              <p:cNvGrpSpPr>
                <a:grpSpLocks/>
              </p:cNvGrpSpPr>
              <p:nvPr/>
            </p:nvGrpSpPr>
            <p:grpSpPr bwMode="auto">
              <a:xfrm>
                <a:off x="1340684" y="2603631"/>
                <a:ext cx="761482" cy="728802"/>
                <a:chOff x="1340683" y="2637497"/>
                <a:chExt cx="761482" cy="728802"/>
              </a:xfrm>
            </p:grpSpPr>
            <p:sp>
              <p:nvSpPr>
                <p:cNvPr id="33" name="Rounded Rectangle 32"/>
                <p:cNvSpPr/>
                <p:nvPr/>
              </p:nvSpPr>
              <p:spPr>
                <a:xfrm rot="19770978">
                  <a:off x="1340687" y="2637497"/>
                  <a:ext cx="284340" cy="7288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 rot="5400000">
                  <a:off x="1635655" y="2868604"/>
                  <a:ext cx="284506" cy="6485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  <p:grpSp>
            <p:nvGrpSpPr>
              <p:cNvPr id="25616" name="Group 250"/>
              <p:cNvGrpSpPr>
                <a:grpSpLocks/>
              </p:cNvGrpSpPr>
              <p:nvPr/>
            </p:nvGrpSpPr>
            <p:grpSpPr bwMode="auto">
              <a:xfrm rot="-1073377">
                <a:off x="1236582" y="3503696"/>
                <a:ext cx="812118" cy="936549"/>
                <a:chOff x="1147751" y="3611892"/>
                <a:chExt cx="812118" cy="936549"/>
              </a:xfrm>
            </p:grpSpPr>
            <p:sp>
              <p:nvSpPr>
                <p:cNvPr id="31" name="Rounded Rectangle 30"/>
                <p:cNvSpPr/>
                <p:nvPr/>
              </p:nvSpPr>
              <p:spPr>
                <a:xfrm rot="7260207" flipV="1">
                  <a:off x="1412539" y="3347111"/>
                  <a:ext cx="282556" cy="81211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 rot="31185" flipV="1">
                  <a:off x="1637351" y="3790599"/>
                  <a:ext cx="282392" cy="75218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</p:grpSp>
      </p:grpSp>
      <p:sp>
        <p:nvSpPr>
          <p:cNvPr id="45" name="Rektangel 76"/>
          <p:cNvSpPr>
            <a:spLocks noChangeArrowheads="1"/>
          </p:cNvSpPr>
          <p:nvPr/>
        </p:nvSpPr>
        <p:spPr bwMode="auto">
          <a:xfrm>
            <a:off x="4665216" y="2463792"/>
            <a:ext cx="41449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fa-IR" sz="2000" b="1" dirty="0" smtClean="0">
                <a:solidFill>
                  <a:srgbClr val="151616"/>
                </a:solidFill>
                <a:latin typeface="+mn-lt"/>
                <a:cs typeface="B Nazanin" pitchFamily="2" charset="-78"/>
              </a:rPr>
              <a:t>2. انتقال نتایج حاصل از تحقیق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91772" y="367753"/>
            <a:ext cx="60456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sz="28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مراحل فرآیند تجاری سازی فناوری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698" y="1378857"/>
            <a:ext cx="9144000" cy="4336047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4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805 0.12037 L -4.44444E-6 3.7037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3" y="-601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58938" y="4870450"/>
            <a:ext cx="2900362" cy="1428750"/>
            <a:chOff x="1811338" y="3028743"/>
            <a:chExt cx="2900360" cy="1428957"/>
          </a:xfrm>
        </p:grpSpPr>
        <p:grpSp>
          <p:nvGrpSpPr>
            <p:cNvPr id="3" name="Grupper 78"/>
            <p:cNvGrpSpPr/>
            <p:nvPr/>
          </p:nvGrpSpPr>
          <p:grpSpPr bwMode="auto">
            <a:xfrm>
              <a:off x="1824566" y="3028746"/>
              <a:ext cx="2887132" cy="1428958"/>
              <a:chOff x="3498112" y="2552532"/>
              <a:chExt cx="3753591" cy="1857354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5" name="Kombinationstegning 37"/>
              <p:cNvSpPr/>
              <p:nvPr/>
            </p:nvSpPr>
            <p:spPr>
              <a:xfrm>
                <a:off x="3517902" y="2552701"/>
                <a:ext cx="3721101" cy="825502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6" name="Kombinationstegning 38"/>
              <p:cNvSpPr/>
              <p:nvPr/>
            </p:nvSpPr>
            <p:spPr>
              <a:xfrm>
                <a:off x="3498112" y="2552532"/>
                <a:ext cx="1251533" cy="1300857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7" name="Rektangel 39"/>
              <p:cNvSpPr/>
              <p:nvPr/>
            </p:nvSpPr>
            <p:spPr>
              <a:xfrm>
                <a:off x="4762497" y="3369632"/>
                <a:ext cx="2487249" cy="4953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8" name="Rektangel 39"/>
              <p:cNvSpPr/>
              <p:nvPr/>
            </p:nvSpPr>
            <p:spPr>
              <a:xfrm>
                <a:off x="4762495" y="3864858"/>
                <a:ext cx="2489208" cy="545028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10000"/>
                      <a:alpha val="22000"/>
                    </a:schemeClr>
                  </a:gs>
                  <a:gs pos="82000">
                    <a:srgbClr val="FFFFFF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</p:grpSp>
        <p:sp>
          <p:nvSpPr>
            <p:cNvPr id="4" name="Freeform 3"/>
            <p:cNvSpPr/>
            <p:nvPr/>
          </p:nvSpPr>
          <p:spPr bwMode="auto">
            <a:xfrm>
              <a:off x="1811338" y="3428851"/>
              <a:ext cx="987424" cy="1016147"/>
            </a:xfrm>
            <a:custGeom>
              <a:avLst/>
              <a:gdLst>
                <a:gd name="connsiteX0" fmla="*/ 4233 w 986366"/>
                <a:gd name="connsiteY0" fmla="*/ 0 h 1016000"/>
                <a:gd name="connsiteX1" fmla="*/ 0 w 986366"/>
                <a:gd name="connsiteY1" fmla="*/ 321733 h 1016000"/>
                <a:gd name="connsiteX2" fmla="*/ 986366 w 986366"/>
                <a:gd name="connsiteY2" fmla="*/ 1016000 h 1016000"/>
                <a:gd name="connsiteX3" fmla="*/ 986366 w 986366"/>
                <a:gd name="connsiteY3" fmla="*/ 609600 h 1016000"/>
                <a:gd name="connsiteX4" fmla="*/ 4233 w 986366"/>
                <a:gd name="connsiteY4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366" h="1016000">
                  <a:moveTo>
                    <a:pt x="4233" y="0"/>
                  </a:moveTo>
                  <a:lnTo>
                    <a:pt x="0" y="321733"/>
                  </a:lnTo>
                  <a:lnTo>
                    <a:pt x="986366" y="1016000"/>
                  </a:lnTo>
                  <a:lnTo>
                    <a:pt x="986366" y="609600"/>
                  </a:lnTo>
                  <a:lnTo>
                    <a:pt x="4233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10000"/>
                    <a:alpha val="86000"/>
                  </a:schemeClr>
                </a:gs>
                <a:gs pos="56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756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sp>
        <p:nvSpPr>
          <p:cNvPr id="9" name="Tekstboks 43"/>
          <p:cNvSpPr txBox="1">
            <a:spLocks noChangeArrowheads="1"/>
          </p:cNvSpPr>
          <p:nvPr/>
        </p:nvSpPr>
        <p:spPr bwMode="auto">
          <a:xfrm>
            <a:off x="3248025" y="5537200"/>
            <a:ext cx="655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da-DK" sz="1400">
                <a:solidFill>
                  <a:srgbClr val="151616"/>
                </a:solidFill>
              </a:rPr>
              <a:t>1</a:t>
            </a:r>
          </a:p>
        </p:txBody>
      </p:sp>
      <p:grpSp>
        <p:nvGrpSpPr>
          <p:cNvPr id="10" name="Group 1"/>
          <p:cNvGrpSpPr>
            <a:grpSpLocks/>
          </p:cNvGrpSpPr>
          <p:nvPr/>
        </p:nvGrpSpPr>
        <p:grpSpPr bwMode="auto">
          <a:xfrm>
            <a:off x="2947988" y="4478338"/>
            <a:ext cx="2886075" cy="1009650"/>
            <a:chOff x="3100811" y="2636059"/>
            <a:chExt cx="2885629" cy="1009702"/>
          </a:xfrm>
        </p:grpSpPr>
        <p:grpSp>
          <p:nvGrpSpPr>
            <p:cNvPr id="11" name="Grupper 78"/>
            <p:cNvGrpSpPr/>
            <p:nvPr/>
          </p:nvGrpSpPr>
          <p:grpSpPr bwMode="auto">
            <a:xfrm>
              <a:off x="3100811" y="2636062"/>
              <a:ext cx="2885629" cy="1009704"/>
              <a:chOff x="3498110" y="2552529"/>
              <a:chExt cx="3751636" cy="1312403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13" name="Kombinationstegning 37"/>
              <p:cNvSpPr/>
              <p:nvPr/>
            </p:nvSpPr>
            <p:spPr>
              <a:xfrm>
                <a:off x="3517902" y="2552701"/>
                <a:ext cx="3721101" cy="825502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14" name="Kombinationstegning 38"/>
              <p:cNvSpPr/>
              <p:nvPr/>
            </p:nvSpPr>
            <p:spPr>
              <a:xfrm>
                <a:off x="3498110" y="2552529"/>
                <a:ext cx="1251533" cy="1300855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15" name="Rektangel 39"/>
              <p:cNvSpPr/>
              <p:nvPr/>
            </p:nvSpPr>
            <p:spPr>
              <a:xfrm>
                <a:off x="4762497" y="3369632"/>
                <a:ext cx="2487249" cy="4953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>
                  <a:solidFill>
                    <a:schemeClr val="tx2">
                      <a:lumMod val="10000"/>
                    </a:schemeClr>
                  </a:solidFill>
                </a:endParaRPr>
              </a:p>
            </p:txBody>
          </p:sp>
        </p:grpSp>
        <p:sp>
          <p:nvSpPr>
            <p:cNvPr id="26651" name="Tekstboks 43"/>
            <p:cNvSpPr txBox="1">
              <a:spLocks noChangeArrowheads="1"/>
            </p:cNvSpPr>
            <p:nvPr/>
          </p:nvSpPr>
          <p:spPr bwMode="auto">
            <a:xfrm>
              <a:off x="4808538" y="3298831"/>
              <a:ext cx="654050" cy="307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da-DK" sz="1400">
                  <a:solidFill>
                    <a:srgbClr val="151616"/>
                  </a:solidFill>
                </a:rPr>
                <a:t>2</a:t>
              </a:r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4159250" y="4070350"/>
            <a:ext cx="2914650" cy="1023938"/>
            <a:chOff x="4311650" y="2228853"/>
            <a:chExt cx="2914650" cy="1024218"/>
          </a:xfrm>
        </p:grpSpPr>
        <p:grpSp>
          <p:nvGrpSpPr>
            <p:cNvPr id="16" name="Grupper 78"/>
            <p:cNvGrpSpPr/>
            <p:nvPr/>
          </p:nvGrpSpPr>
          <p:grpSpPr bwMode="auto">
            <a:xfrm>
              <a:off x="4311650" y="2228851"/>
              <a:ext cx="2914650" cy="1024217"/>
              <a:chOff x="3476892" y="2533662"/>
              <a:chExt cx="3789366" cy="1331270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19" name="Kombinationstegning 37"/>
              <p:cNvSpPr/>
              <p:nvPr/>
            </p:nvSpPr>
            <p:spPr>
              <a:xfrm>
                <a:off x="3476892" y="2533662"/>
                <a:ext cx="3789366" cy="844540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tx2">
                  <a:lumMod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20" name="Kombinationstegning 38"/>
              <p:cNvSpPr/>
              <p:nvPr/>
            </p:nvSpPr>
            <p:spPr>
              <a:xfrm>
                <a:off x="3498110" y="2552529"/>
                <a:ext cx="1251533" cy="1300855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rgbClr val="151616"/>
              </a:solidFill>
              <a:ln>
                <a:solidFill>
                  <a:srgbClr val="15161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21" name="Rektangel 39"/>
              <p:cNvSpPr/>
              <p:nvPr/>
            </p:nvSpPr>
            <p:spPr>
              <a:xfrm>
                <a:off x="4762497" y="3369632"/>
                <a:ext cx="2487249" cy="495300"/>
              </a:xfrm>
              <a:prstGeom prst="rect">
                <a:avLst/>
              </a:prstGeom>
              <a:solidFill>
                <a:schemeClr val="tx2">
                  <a:lumMod val="10000"/>
                </a:schemeClr>
              </a:solidFill>
              <a:ln>
                <a:solidFill>
                  <a:schemeClr val="tx2">
                    <a:lumMod val="1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</p:grpSp>
        <p:sp>
          <p:nvSpPr>
            <p:cNvPr id="26649" name="Tekstboks 43"/>
            <p:cNvSpPr txBox="1">
              <a:spLocks noChangeArrowheads="1"/>
            </p:cNvSpPr>
            <p:nvPr/>
          </p:nvSpPr>
          <p:spPr bwMode="auto">
            <a:xfrm>
              <a:off x="6035675" y="2897193"/>
              <a:ext cx="6540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da-DK" sz="1400"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22" name="Rektangel 76"/>
          <p:cNvSpPr>
            <a:spLocks noChangeArrowheads="1"/>
          </p:cNvSpPr>
          <p:nvPr/>
        </p:nvSpPr>
        <p:spPr bwMode="auto">
          <a:xfrm>
            <a:off x="6040438" y="2247900"/>
            <a:ext cx="3105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a-IR" sz="1800" b="1" noProof="1" smtClean="0">
                <a:solidFill>
                  <a:srgbClr val="151616"/>
                </a:solidFill>
                <a:latin typeface="+mn-lt"/>
                <a:cs typeface="B Nazanin" pitchFamily="2" charset="-78"/>
              </a:rPr>
              <a:t>3. مرحله پس از انتقال تجاری سازی</a:t>
            </a:r>
            <a:endParaRPr lang="da-DK" sz="1800" dirty="0">
              <a:solidFill>
                <a:srgbClr val="151616"/>
              </a:solidFill>
              <a:latin typeface="+mn-lt"/>
              <a:cs typeface="B Nazanin" pitchFamily="2" charset="-78"/>
            </a:endParaRPr>
          </a:p>
        </p:txBody>
      </p:sp>
      <p:grpSp>
        <p:nvGrpSpPr>
          <p:cNvPr id="17" name="Group 66"/>
          <p:cNvGrpSpPr>
            <a:grpSpLocks/>
          </p:cNvGrpSpPr>
          <p:nvPr/>
        </p:nvGrpSpPr>
        <p:grpSpPr bwMode="auto">
          <a:xfrm>
            <a:off x="5032375" y="2235200"/>
            <a:ext cx="1143000" cy="2316163"/>
            <a:chOff x="5260881" y="457200"/>
            <a:chExt cx="1142561" cy="2315443"/>
          </a:xfrm>
        </p:grpSpPr>
        <p:sp>
          <p:nvSpPr>
            <p:cNvPr id="24" name="Ellipse 98"/>
            <p:cNvSpPr/>
            <p:nvPr/>
          </p:nvSpPr>
          <p:spPr bwMode="auto">
            <a:xfrm>
              <a:off x="5260881" y="2650486"/>
              <a:ext cx="698061" cy="12215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1000">
                  <a:srgbClr val="E6E6E6">
                    <a:lumMod val="10000"/>
                    <a:alpha val="6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sz="1800" dirty="0" smtClean="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5" name="Ellipse 98"/>
            <p:cNvSpPr/>
            <p:nvPr/>
          </p:nvSpPr>
          <p:spPr bwMode="auto">
            <a:xfrm>
              <a:off x="5705381" y="2612386"/>
              <a:ext cx="698061" cy="12215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1000">
                  <a:srgbClr val="E6E6E6">
                    <a:lumMod val="10000"/>
                    <a:alpha val="6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sz="1800" dirty="0" smtClean="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26639" name="Group 80"/>
            <p:cNvGrpSpPr>
              <a:grpSpLocks/>
            </p:cNvGrpSpPr>
            <p:nvPr/>
          </p:nvGrpSpPr>
          <p:grpSpPr bwMode="auto">
            <a:xfrm>
              <a:off x="5440357" y="457200"/>
              <a:ext cx="731392" cy="2271007"/>
              <a:chOff x="5416354" y="328928"/>
              <a:chExt cx="793816" cy="2463991"/>
            </a:xfrm>
          </p:grpSpPr>
          <p:grpSp>
            <p:nvGrpSpPr>
              <p:cNvPr id="23" name="Group 73"/>
              <p:cNvGrpSpPr/>
              <p:nvPr/>
            </p:nvGrpSpPr>
            <p:grpSpPr>
              <a:xfrm>
                <a:off x="5416354" y="328928"/>
                <a:ext cx="730798" cy="2429230"/>
                <a:chOff x="5327454" y="341628"/>
                <a:chExt cx="730798" cy="2429230"/>
              </a:xfrm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grpSpPr>
            <p:sp>
              <p:nvSpPr>
                <p:cNvPr id="35" name="Rounded Rectangle 34"/>
                <p:cNvSpPr/>
                <p:nvPr/>
              </p:nvSpPr>
              <p:spPr>
                <a:xfrm rot="791456" flipV="1">
                  <a:off x="5442453" y="1645765"/>
                  <a:ext cx="230648" cy="112509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5461585" y="341628"/>
                  <a:ext cx="465533" cy="465534"/>
                </a:xfrm>
                <a:prstGeom prst="ellipse">
                  <a:avLst/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>
                <a:xfrm rot="2347845" flipH="1">
                  <a:off x="5327454" y="848104"/>
                  <a:ext cx="210098" cy="88101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>
                <a:xfrm>
                  <a:off x="5554691" y="889924"/>
                  <a:ext cx="282768" cy="924171"/>
                </a:xfrm>
                <a:prstGeom prst="roundRect">
                  <a:avLst>
                    <a:gd name="adj" fmla="val 41057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  <p:sp>
              <p:nvSpPr>
                <p:cNvPr id="39" name="Rounded Rectangle 38"/>
                <p:cNvSpPr/>
                <p:nvPr/>
              </p:nvSpPr>
              <p:spPr>
                <a:xfrm rot="19252155">
                  <a:off x="5848154" y="835403"/>
                  <a:ext cx="210098" cy="88101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 rot="20808544" flipH="1" flipV="1">
                  <a:off x="5730076" y="1568603"/>
                  <a:ext cx="230648" cy="119710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3951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</p:grpSp>
          <p:grpSp>
            <p:nvGrpSpPr>
              <p:cNvPr id="26641" name="Group 66"/>
              <p:cNvGrpSpPr>
                <a:grpSpLocks/>
              </p:cNvGrpSpPr>
              <p:nvPr/>
            </p:nvGrpSpPr>
            <p:grpSpPr bwMode="auto">
              <a:xfrm>
                <a:off x="5479902" y="328928"/>
                <a:ext cx="730268" cy="2463991"/>
                <a:chOff x="5327502" y="341628"/>
                <a:chExt cx="730268" cy="2463991"/>
              </a:xfrm>
            </p:grpSpPr>
            <p:sp>
              <p:nvSpPr>
                <p:cNvPr id="29" name="Rounded Rectangle 28"/>
                <p:cNvSpPr/>
                <p:nvPr/>
              </p:nvSpPr>
              <p:spPr>
                <a:xfrm rot="791456" flipV="1">
                  <a:off x="5437739" y="1645081"/>
                  <a:ext cx="232515" cy="11605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5460130" y="341628"/>
                  <a:ext cx="465029" cy="464904"/>
                </a:xfrm>
                <a:prstGeom prst="ellipse">
                  <a:avLst/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 rot="2347845" flipH="1">
                  <a:off x="5327510" y="847857"/>
                  <a:ext cx="210124" cy="88159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5554857" y="889181"/>
                  <a:ext cx="282462" cy="924643"/>
                </a:xfrm>
                <a:prstGeom prst="roundRect">
                  <a:avLst>
                    <a:gd name="adj" fmla="val 41057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 rot="19252155">
                  <a:off x="5847653" y="835804"/>
                  <a:ext cx="210124" cy="87987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 rot="20808544" flipH="1" flipV="1">
                  <a:off x="5728813" y="1567597"/>
                  <a:ext cx="230792" cy="119669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A4D32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</p:grpSp>
      </p:grpSp>
      <p:sp>
        <p:nvSpPr>
          <p:cNvPr id="42" name="TextBox 41"/>
          <p:cNvSpPr txBox="1"/>
          <p:nvPr/>
        </p:nvSpPr>
        <p:spPr>
          <a:xfrm>
            <a:off x="1291772" y="367753"/>
            <a:ext cx="60456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sz="28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مراحل فرآیند تجاری سازی فناوری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698" y="1320800"/>
            <a:ext cx="9144000" cy="3725400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0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5 0.0537 L 2.77778E-6 3.33333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-268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360363" y="276225"/>
            <a:ext cx="2586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>
                <a:solidFill>
                  <a:srgbClr val="FFFFFF"/>
                </a:solidFill>
              </a:rPr>
              <a:t>SWOT</a:t>
            </a:r>
            <a:r>
              <a:rPr lang="en-US" sz="1800">
                <a:solidFill>
                  <a:srgbClr val="FFFFFF"/>
                </a:solidFill>
              </a:rPr>
              <a:t> ANALYSIS - THREAT</a:t>
            </a:r>
          </a:p>
        </p:txBody>
      </p:sp>
      <p:grpSp>
        <p:nvGrpSpPr>
          <p:cNvPr id="2" name="Group 28"/>
          <p:cNvGrpSpPr/>
          <p:nvPr/>
        </p:nvGrpSpPr>
        <p:grpSpPr>
          <a:xfrm>
            <a:off x="4823980" y="2372490"/>
            <a:ext cx="2038644" cy="3215840"/>
            <a:chOff x="5719655" y="1562090"/>
            <a:chExt cx="2470111" cy="3896455"/>
          </a:xfr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0"/>
            <a:tileRect/>
          </a:gradFill>
          <a:effectLst>
            <a:outerShdw dist="76200" dir="21300000" algn="tl" rotWithShape="0">
              <a:srgbClr val="000000"/>
            </a:outerShdw>
            <a:reflection stA="34000" endPos="29000" dist="12700" dir="5400000" sy="-100000" algn="bl" rotWithShape="0"/>
          </a:effectLst>
        </p:grpSpPr>
        <p:sp>
          <p:nvSpPr>
            <p:cNvPr id="30" name="Oval 29"/>
            <p:cNvSpPr/>
            <p:nvPr/>
          </p:nvSpPr>
          <p:spPr>
            <a:xfrm>
              <a:off x="7474561" y="1562090"/>
              <a:ext cx="715205" cy="76480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31" name="Rounded Rectangle 30"/>
            <p:cNvSpPr/>
            <p:nvPr/>
          </p:nvSpPr>
          <p:spPr>
            <a:xfrm rot="899540">
              <a:off x="6554734" y="2143034"/>
              <a:ext cx="989399" cy="1712831"/>
            </a:xfrm>
            <a:prstGeom prst="roundRect">
              <a:avLst>
                <a:gd name="adj" fmla="val 29794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514849" y="3550378"/>
              <a:ext cx="361165" cy="190816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996976" y="3550378"/>
              <a:ext cx="361165" cy="190816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34" name="Rounded Rectangle 33"/>
            <p:cNvSpPr/>
            <p:nvPr/>
          </p:nvSpPr>
          <p:spPr>
            <a:xfrm rot="14157995">
              <a:off x="6322453" y="1848921"/>
              <a:ext cx="361165" cy="15667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</p:grpSp>
      <p:sp>
        <p:nvSpPr>
          <p:cNvPr id="35" name="Oval 34"/>
          <p:cNvSpPr/>
          <p:nvPr/>
        </p:nvSpPr>
        <p:spPr>
          <a:xfrm>
            <a:off x="6383267" y="5129972"/>
            <a:ext cx="2281376" cy="64936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3000">
                <a:schemeClr val="bg1">
                  <a:lumMod val="6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  <a:effectLst>
            <a:innerShdw blurRad="193675" dist="139700" dir="15060000">
              <a:srgbClr val="000000">
                <a:alpha val="77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36" name="Can 35"/>
          <p:cNvSpPr/>
          <p:nvPr/>
        </p:nvSpPr>
        <p:spPr>
          <a:xfrm rot="362865">
            <a:off x="7464425" y="4565650"/>
            <a:ext cx="131763" cy="1209675"/>
          </a:xfrm>
          <a:prstGeom prst="can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7" name="Isosceles Triangle 36"/>
          <p:cNvSpPr/>
          <p:nvPr/>
        </p:nvSpPr>
        <p:spPr>
          <a:xfrm>
            <a:off x="7021169" y="4086036"/>
            <a:ext cx="1104784" cy="952400"/>
          </a:xfrm>
          <a:prstGeom prst="triangle">
            <a:avLst/>
          </a:prstGeom>
          <a:gradFill>
            <a:gsLst>
              <a:gs pos="100000">
                <a:srgbClr val="E6FF00"/>
              </a:gs>
              <a:gs pos="0">
                <a:srgbClr val="FF8D00"/>
              </a:gs>
            </a:gsLst>
          </a:gradFill>
          <a:ln>
            <a:noFill/>
          </a:ln>
          <a:effectLst/>
          <a:scene3d>
            <a:camera prst="perspectiveFront">
              <a:rot lat="0" lon="2699977" rev="20999999"/>
            </a:camera>
            <a:lightRig rig="threePt" dir="t"/>
          </a:scene3d>
          <a:sp3d extrusionH="133350" contourW="12700">
            <a:extrusionClr>
              <a:schemeClr val="bg1"/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19471" name="TextBox 3"/>
          <p:cNvSpPr txBox="1">
            <a:spLocks noChangeArrowheads="1"/>
          </p:cNvSpPr>
          <p:nvPr/>
        </p:nvSpPr>
        <p:spPr bwMode="auto">
          <a:xfrm>
            <a:off x="6618288" y="1725613"/>
            <a:ext cx="3603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420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09639" y="1131626"/>
            <a:ext cx="3765549" cy="538528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 w="3175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16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500" dirty="0"/>
          </a:p>
        </p:txBody>
      </p:sp>
      <p:sp>
        <p:nvSpPr>
          <p:cNvPr id="24" name="Round Same Side Corner Rectangle 23"/>
          <p:cNvSpPr>
            <a:spLocks noChangeArrowheads="1"/>
          </p:cNvSpPr>
          <p:nvPr/>
        </p:nvSpPr>
        <p:spPr bwMode="auto">
          <a:xfrm>
            <a:off x="909638" y="1077913"/>
            <a:ext cx="3765550" cy="384175"/>
          </a:xfrm>
          <a:custGeom>
            <a:avLst/>
            <a:gdLst>
              <a:gd name="T0" fmla="*/ 7725173 w 3261463"/>
              <a:gd name="T1" fmla="*/ 313061 h 348420"/>
              <a:gd name="T2" fmla="*/ 3862588 w 3261463"/>
              <a:gd name="T3" fmla="*/ 626123 h 348420"/>
              <a:gd name="T4" fmla="*/ 0 w 3261463"/>
              <a:gd name="T5" fmla="*/ 313061 h 348420"/>
              <a:gd name="T6" fmla="*/ 3862588 w 3261463"/>
              <a:gd name="T7" fmla="*/ 0 h 348420"/>
              <a:gd name="T8" fmla="*/ 0 60000 65536"/>
              <a:gd name="T9" fmla="*/ 0 60000 65536"/>
              <a:gd name="T10" fmla="*/ 0 60000 65536"/>
              <a:gd name="T11" fmla="*/ 0 60000 65536"/>
              <a:gd name="T12" fmla="*/ 17008 w 3261463"/>
              <a:gd name="T13" fmla="*/ 17008 h 348420"/>
              <a:gd name="T14" fmla="*/ 3244455 w 3261463"/>
              <a:gd name="T15" fmla="*/ 348420 h 3484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1463" h="348420">
                <a:moveTo>
                  <a:pt x="58071" y="0"/>
                </a:moveTo>
                <a:lnTo>
                  <a:pt x="3203392" y="0"/>
                </a:lnTo>
                <a:lnTo>
                  <a:pt x="3203391" y="0"/>
                </a:lnTo>
                <a:cubicBezTo>
                  <a:pt x="3235463" y="0"/>
                  <a:pt x="3261463" y="25999"/>
                  <a:pt x="3261463" y="58071"/>
                </a:cubicBezTo>
                <a:lnTo>
                  <a:pt x="3261463" y="348420"/>
                </a:lnTo>
                <a:lnTo>
                  <a:pt x="0" y="348420"/>
                </a:lnTo>
                <a:lnTo>
                  <a:pt x="0" y="58071"/>
                </a:lnTo>
                <a:cubicBezTo>
                  <a:pt x="0" y="25999"/>
                  <a:pt x="25999" y="0"/>
                  <a:pt x="58070" y="0"/>
                </a:cubicBezTo>
                <a:lnTo>
                  <a:pt x="58071" y="0"/>
                </a:lnTo>
                <a:close/>
              </a:path>
            </a:pathLst>
          </a:custGeom>
          <a:gradFill rotWithShape="1">
            <a:gsLst>
              <a:gs pos="0">
                <a:srgbClr val="BD2400"/>
              </a:gs>
              <a:gs pos="100000">
                <a:srgbClr val="892523"/>
              </a:gs>
            </a:gsLst>
            <a:lin ang="5400000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a-IR" sz="1800" b="1" dirty="0" smtClean="0">
                <a:solidFill>
                  <a:schemeClr val="bg1"/>
                </a:solidFill>
              </a:rPr>
              <a:t>مشکلات دستاورد های پژوهشی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0" name="TextBox 54"/>
          <p:cNvSpPr txBox="1">
            <a:spLocks noChangeArrowheads="1"/>
          </p:cNvSpPr>
          <p:nvPr/>
        </p:nvSpPr>
        <p:spPr bwMode="auto">
          <a:xfrm>
            <a:off x="785813" y="258763"/>
            <a:ext cx="708093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چالش های تجاری سازی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1387475" y="1555750"/>
            <a:ext cx="3287713" cy="52322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400" dirty="0" smtClean="0"/>
              <a:t>عدم تعریف درست پروژه های پژوهشی با هدف تجاری سازی ومتناسب با نیاز صنعت و جامعه</a:t>
            </a:r>
            <a:endParaRPr lang="en-US" sz="1400" dirty="0"/>
          </a:p>
        </p:txBody>
      </p:sp>
      <p:sp>
        <p:nvSpPr>
          <p:cNvPr id="42" name="TextBox 40"/>
          <p:cNvSpPr txBox="1">
            <a:spLocks noChangeArrowheads="1"/>
          </p:cNvSpPr>
          <p:nvPr/>
        </p:nvSpPr>
        <p:spPr bwMode="auto">
          <a:xfrm>
            <a:off x="1401989" y="2129303"/>
            <a:ext cx="3223986" cy="523220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400" dirty="0" smtClean="0">
                <a:solidFill>
                  <a:schemeClr val="bg1"/>
                </a:solidFill>
              </a:rPr>
              <a:t>جهت گیری اندک پروژه های موجود برای پاسخ گویی به نیاز نهفته در بازار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8" name="TextBox 41"/>
          <p:cNvSpPr txBox="1">
            <a:spLocks noChangeArrowheads="1"/>
          </p:cNvSpPr>
          <p:nvPr/>
        </p:nvSpPr>
        <p:spPr bwMode="auto">
          <a:xfrm>
            <a:off x="1387475" y="2730518"/>
            <a:ext cx="3238500" cy="30777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400" dirty="0" smtClean="0"/>
              <a:t>کمبود احساس نیاز بخش تولید و خدمات به نوآوری</a:t>
            </a:r>
            <a:endParaRPr lang="en-US" sz="1400" dirty="0"/>
          </a:p>
        </p:txBody>
      </p:sp>
      <p:sp>
        <p:nvSpPr>
          <p:cNvPr id="50" name="TextBox 43"/>
          <p:cNvSpPr txBox="1">
            <a:spLocks noChangeArrowheads="1"/>
          </p:cNvSpPr>
          <p:nvPr/>
        </p:nvSpPr>
        <p:spPr bwMode="auto">
          <a:xfrm>
            <a:off x="1401989" y="3199520"/>
            <a:ext cx="3287713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400" dirty="0" smtClean="0"/>
              <a:t>کمبود تجربه و توان تخصصی برای تجاری سازی دستاوردها</a:t>
            </a:r>
            <a:endParaRPr lang="en-US" sz="1400" dirty="0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044575" y="1628775"/>
            <a:ext cx="250825" cy="250825"/>
            <a:chOff x="530225" y="5016500"/>
            <a:chExt cx="393700" cy="393700"/>
          </a:xfrm>
        </p:grpSpPr>
        <p:sp>
          <p:nvSpPr>
            <p:cNvPr id="8223" name="Oval 17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1055914" y="2202328"/>
            <a:ext cx="250825" cy="250825"/>
            <a:chOff x="530225" y="5016500"/>
            <a:chExt cx="393700" cy="393700"/>
          </a:xfrm>
        </p:grpSpPr>
        <p:sp>
          <p:nvSpPr>
            <p:cNvPr id="8221" name="Oval 43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60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038225" y="2827356"/>
            <a:ext cx="250825" cy="250825"/>
            <a:chOff x="530225" y="5016500"/>
            <a:chExt cx="393700" cy="393700"/>
          </a:xfrm>
        </p:grpSpPr>
        <p:sp>
          <p:nvSpPr>
            <p:cNvPr id="8219" name="Oval 47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1047977" y="3294770"/>
            <a:ext cx="250825" cy="250825"/>
            <a:chOff x="530225" y="5016500"/>
            <a:chExt cx="393700" cy="393700"/>
          </a:xfrm>
        </p:grpSpPr>
        <p:sp>
          <p:nvSpPr>
            <p:cNvPr id="8217" name="Oval 5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sp>
        <p:nvSpPr>
          <p:cNvPr id="52" name="TextBox 43"/>
          <p:cNvSpPr txBox="1">
            <a:spLocks noChangeArrowheads="1"/>
          </p:cNvSpPr>
          <p:nvPr/>
        </p:nvSpPr>
        <p:spPr bwMode="auto">
          <a:xfrm>
            <a:off x="1394735" y="3743798"/>
            <a:ext cx="3287713" cy="52322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400" dirty="0" smtClean="0"/>
              <a:t>مشخص نبودن نقش پژوهشگران در فرآیند تجاری سازی</a:t>
            </a:r>
            <a:endParaRPr lang="en-US" sz="1400" dirty="0"/>
          </a:p>
        </p:txBody>
      </p:sp>
      <p:grpSp>
        <p:nvGrpSpPr>
          <p:cNvPr id="53" name="Group 19"/>
          <p:cNvGrpSpPr>
            <a:grpSpLocks/>
          </p:cNvGrpSpPr>
          <p:nvPr/>
        </p:nvGrpSpPr>
        <p:grpSpPr bwMode="auto">
          <a:xfrm>
            <a:off x="1040723" y="3839048"/>
            <a:ext cx="250825" cy="250825"/>
            <a:chOff x="530225" y="5016500"/>
            <a:chExt cx="393700" cy="393700"/>
          </a:xfrm>
        </p:grpSpPr>
        <p:sp>
          <p:nvSpPr>
            <p:cNvPr id="54" name="Oval 5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sp>
        <p:nvSpPr>
          <p:cNvPr id="56" name="TextBox 43"/>
          <p:cNvSpPr txBox="1">
            <a:spLocks noChangeArrowheads="1"/>
          </p:cNvSpPr>
          <p:nvPr/>
        </p:nvSpPr>
        <p:spPr bwMode="auto">
          <a:xfrm>
            <a:off x="1394735" y="4251788"/>
            <a:ext cx="3287713" cy="52322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400" dirty="0" smtClean="0"/>
              <a:t>کمبود انگیزه پژوهشگران برای حضور در عرصه تجاری سازی</a:t>
            </a:r>
          </a:p>
        </p:txBody>
      </p:sp>
      <p:grpSp>
        <p:nvGrpSpPr>
          <p:cNvPr id="57" name="Group 19"/>
          <p:cNvGrpSpPr>
            <a:grpSpLocks/>
          </p:cNvGrpSpPr>
          <p:nvPr/>
        </p:nvGrpSpPr>
        <p:grpSpPr bwMode="auto">
          <a:xfrm>
            <a:off x="1040723" y="4347038"/>
            <a:ext cx="250825" cy="250825"/>
            <a:chOff x="530225" y="5016500"/>
            <a:chExt cx="393700" cy="393700"/>
          </a:xfrm>
        </p:grpSpPr>
        <p:sp>
          <p:nvSpPr>
            <p:cNvPr id="59" name="Oval 5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sp>
        <p:nvSpPr>
          <p:cNvPr id="62" name="TextBox 43"/>
          <p:cNvSpPr txBox="1">
            <a:spLocks noChangeArrowheads="1"/>
          </p:cNvSpPr>
          <p:nvPr/>
        </p:nvSpPr>
        <p:spPr bwMode="auto">
          <a:xfrm>
            <a:off x="1394735" y="4846862"/>
            <a:ext cx="3287713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400" dirty="0" smtClean="0"/>
              <a:t>اعمال مدیریت کلان بر تجاری سازی یافته های دانشگاهی</a:t>
            </a:r>
            <a:endParaRPr lang="en-US" sz="1400" dirty="0"/>
          </a:p>
        </p:txBody>
      </p:sp>
      <p:grpSp>
        <p:nvGrpSpPr>
          <p:cNvPr id="63" name="Group 19"/>
          <p:cNvGrpSpPr>
            <a:grpSpLocks/>
          </p:cNvGrpSpPr>
          <p:nvPr/>
        </p:nvGrpSpPr>
        <p:grpSpPr bwMode="auto">
          <a:xfrm>
            <a:off x="1040723" y="4942112"/>
            <a:ext cx="250825" cy="250825"/>
            <a:chOff x="530225" y="5016500"/>
            <a:chExt cx="393700" cy="393700"/>
          </a:xfrm>
        </p:grpSpPr>
        <p:sp>
          <p:nvSpPr>
            <p:cNvPr id="65" name="Oval 5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66" name="Isosceles Triangle 65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sp>
        <p:nvSpPr>
          <p:cNvPr id="68" name="TextBox 43"/>
          <p:cNvSpPr txBox="1">
            <a:spLocks noChangeArrowheads="1"/>
          </p:cNvSpPr>
          <p:nvPr/>
        </p:nvSpPr>
        <p:spPr bwMode="auto">
          <a:xfrm>
            <a:off x="1394735" y="5398394"/>
            <a:ext cx="3287713" cy="30777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400" dirty="0" smtClean="0"/>
              <a:t>عدم توجه دانشگاه ها به تجاری سازی</a:t>
            </a:r>
            <a:endParaRPr lang="en-US" sz="1400" dirty="0"/>
          </a:p>
        </p:txBody>
      </p:sp>
      <p:grpSp>
        <p:nvGrpSpPr>
          <p:cNvPr id="69" name="Group 19"/>
          <p:cNvGrpSpPr>
            <a:grpSpLocks/>
          </p:cNvGrpSpPr>
          <p:nvPr/>
        </p:nvGrpSpPr>
        <p:grpSpPr bwMode="auto">
          <a:xfrm>
            <a:off x="1040723" y="5493644"/>
            <a:ext cx="250825" cy="250825"/>
            <a:chOff x="530225" y="5016500"/>
            <a:chExt cx="393700" cy="393700"/>
          </a:xfrm>
        </p:grpSpPr>
        <p:sp>
          <p:nvSpPr>
            <p:cNvPr id="70" name="Oval 5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71" name="Isosceles Triangle 70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sp>
        <p:nvSpPr>
          <p:cNvPr id="72" name="TextBox 43"/>
          <p:cNvSpPr txBox="1">
            <a:spLocks noChangeArrowheads="1"/>
          </p:cNvSpPr>
          <p:nvPr/>
        </p:nvSpPr>
        <p:spPr bwMode="auto">
          <a:xfrm>
            <a:off x="1380221" y="5891870"/>
            <a:ext cx="3287713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400" dirty="0" smtClean="0"/>
              <a:t>عدم وجود روابط فعال میان سازمان های علمی و تجاری</a:t>
            </a:r>
            <a:endParaRPr lang="en-US" sz="1400" dirty="0"/>
          </a:p>
        </p:txBody>
      </p:sp>
      <p:grpSp>
        <p:nvGrpSpPr>
          <p:cNvPr id="73" name="Group 19"/>
          <p:cNvGrpSpPr>
            <a:grpSpLocks/>
          </p:cNvGrpSpPr>
          <p:nvPr/>
        </p:nvGrpSpPr>
        <p:grpSpPr bwMode="auto">
          <a:xfrm>
            <a:off x="1026209" y="5987120"/>
            <a:ext cx="250825" cy="250825"/>
            <a:chOff x="530225" y="5016500"/>
            <a:chExt cx="393700" cy="393700"/>
          </a:xfrm>
        </p:grpSpPr>
        <p:sp>
          <p:nvSpPr>
            <p:cNvPr id="74" name="Oval 5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33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9471" grpId="0"/>
      <p:bldP spid="24" grpId="0" animBg="1"/>
      <p:bldP spid="24" grpId="1" animBg="1"/>
      <p:bldP spid="41" grpId="0" animBg="1"/>
      <p:bldP spid="42" grpId="0" animBg="1"/>
      <p:bldP spid="48" grpId="0" animBg="1"/>
      <p:bldP spid="50" grpId="0" animBg="1"/>
      <p:bldP spid="52" grpId="0" animBg="1"/>
      <p:bldP spid="56" grpId="0" animBg="1"/>
      <p:bldP spid="62" grpId="0" animBg="1"/>
      <p:bldP spid="68" grpId="0" animBg="1"/>
      <p:bldP spid="7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360363" y="276225"/>
            <a:ext cx="2586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>
                <a:solidFill>
                  <a:srgbClr val="FFFFFF"/>
                </a:solidFill>
              </a:rPr>
              <a:t>SWOT</a:t>
            </a:r>
            <a:r>
              <a:rPr lang="en-US" sz="1800">
                <a:solidFill>
                  <a:srgbClr val="FFFFFF"/>
                </a:solidFill>
              </a:rPr>
              <a:t> ANALYSIS - THREAT</a:t>
            </a:r>
          </a:p>
        </p:txBody>
      </p:sp>
      <p:grpSp>
        <p:nvGrpSpPr>
          <p:cNvPr id="2" name="Group 28"/>
          <p:cNvGrpSpPr/>
          <p:nvPr/>
        </p:nvGrpSpPr>
        <p:grpSpPr>
          <a:xfrm>
            <a:off x="4823980" y="2372490"/>
            <a:ext cx="2038644" cy="3215840"/>
            <a:chOff x="5719655" y="1562090"/>
            <a:chExt cx="2470111" cy="3896455"/>
          </a:xfr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0"/>
            <a:tileRect/>
          </a:gradFill>
          <a:effectLst>
            <a:outerShdw dist="76200" dir="21300000" algn="tl" rotWithShape="0">
              <a:srgbClr val="000000"/>
            </a:outerShdw>
            <a:reflection stA="34000" endPos="29000" dist="12700" dir="5400000" sy="-100000" algn="bl" rotWithShape="0"/>
          </a:effectLst>
        </p:grpSpPr>
        <p:sp>
          <p:nvSpPr>
            <p:cNvPr id="30" name="Oval 29"/>
            <p:cNvSpPr/>
            <p:nvPr/>
          </p:nvSpPr>
          <p:spPr>
            <a:xfrm>
              <a:off x="7474561" y="1562090"/>
              <a:ext cx="715205" cy="76480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31" name="Rounded Rectangle 30"/>
            <p:cNvSpPr/>
            <p:nvPr/>
          </p:nvSpPr>
          <p:spPr>
            <a:xfrm rot="899540">
              <a:off x="6554734" y="2143034"/>
              <a:ext cx="989399" cy="1712831"/>
            </a:xfrm>
            <a:prstGeom prst="roundRect">
              <a:avLst>
                <a:gd name="adj" fmla="val 29794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514849" y="3550378"/>
              <a:ext cx="361165" cy="190816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996976" y="3550378"/>
              <a:ext cx="361165" cy="190816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34" name="Rounded Rectangle 33"/>
            <p:cNvSpPr/>
            <p:nvPr/>
          </p:nvSpPr>
          <p:spPr>
            <a:xfrm rot="14157995">
              <a:off x="6322453" y="1848921"/>
              <a:ext cx="361165" cy="15667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</p:grpSp>
      <p:sp>
        <p:nvSpPr>
          <p:cNvPr id="35" name="Oval 34"/>
          <p:cNvSpPr/>
          <p:nvPr/>
        </p:nvSpPr>
        <p:spPr>
          <a:xfrm>
            <a:off x="6383267" y="5129972"/>
            <a:ext cx="2281376" cy="64936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3000">
                <a:schemeClr val="bg1">
                  <a:lumMod val="6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  <a:effectLst>
            <a:innerShdw blurRad="193675" dist="139700" dir="15060000">
              <a:srgbClr val="000000">
                <a:alpha val="77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36" name="Can 35"/>
          <p:cNvSpPr/>
          <p:nvPr/>
        </p:nvSpPr>
        <p:spPr>
          <a:xfrm rot="362865">
            <a:off x="7464425" y="4565650"/>
            <a:ext cx="131763" cy="1209675"/>
          </a:xfrm>
          <a:prstGeom prst="can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7" name="Isosceles Triangle 36"/>
          <p:cNvSpPr/>
          <p:nvPr/>
        </p:nvSpPr>
        <p:spPr>
          <a:xfrm>
            <a:off x="7021169" y="4086036"/>
            <a:ext cx="1104784" cy="952400"/>
          </a:xfrm>
          <a:prstGeom prst="triangle">
            <a:avLst/>
          </a:prstGeom>
          <a:gradFill>
            <a:gsLst>
              <a:gs pos="100000">
                <a:srgbClr val="E6FF00"/>
              </a:gs>
              <a:gs pos="0">
                <a:srgbClr val="FF8D00"/>
              </a:gs>
            </a:gsLst>
          </a:gradFill>
          <a:ln>
            <a:noFill/>
          </a:ln>
          <a:effectLst/>
          <a:scene3d>
            <a:camera prst="perspectiveFront">
              <a:rot lat="0" lon="2699977" rev="20999999"/>
            </a:camera>
            <a:lightRig rig="threePt" dir="t"/>
          </a:scene3d>
          <a:sp3d extrusionH="133350" contourW="12700">
            <a:extrusionClr>
              <a:schemeClr val="bg1"/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19471" name="TextBox 3"/>
          <p:cNvSpPr txBox="1">
            <a:spLocks noChangeArrowheads="1"/>
          </p:cNvSpPr>
          <p:nvPr/>
        </p:nvSpPr>
        <p:spPr bwMode="auto">
          <a:xfrm>
            <a:off x="6618288" y="1725613"/>
            <a:ext cx="3603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420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09639" y="1131626"/>
            <a:ext cx="3765549" cy="4920831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 w="3175" cmpd="sng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16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500" dirty="0"/>
          </a:p>
        </p:txBody>
      </p:sp>
      <p:sp>
        <p:nvSpPr>
          <p:cNvPr id="24" name="Round Same Side Corner Rectangle 23"/>
          <p:cNvSpPr>
            <a:spLocks noChangeArrowheads="1"/>
          </p:cNvSpPr>
          <p:nvPr/>
        </p:nvSpPr>
        <p:spPr bwMode="auto">
          <a:xfrm>
            <a:off x="909638" y="1077913"/>
            <a:ext cx="3765550" cy="384175"/>
          </a:xfrm>
          <a:custGeom>
            <a:avLst/>
            <a:gdLst>
              <a:gd name="T0" fmla="*/ 7725173 w 3261463"/>
              <a:gd name="T1" fmla="*/ 313061 h 348420"/>
              <a:gd name="T2" fmla="*/ 3862588 w 3261463"/>
              <a:gd name="T3" fmla="*/ 626123 h 348420"/>
              <a:gd name="T4" fmla="*/ 0 w 3261463"/>
              <a:gd name="T5" fmla="*/ 313061 h 348420"/>
              <a:gd name="T6" fmla="*/ 3862588 w 3261463"/>
              <a:gd name="T7" fmla="*/ 0 h 348420"/>
              <a:gd name="T8" fmla="*/ 0 60000 65536"/>
              <a:gd name="T9" fmla="*/ 0 60000 65536"/>
              <a:gd name="T10" fmla="*/ 0 60000 65536"/>
              <a:gd name="T11" fmla="*/ 0 60000 65536"/>
              <a:gd name="T12" fmla="*/ 17008 w 3261463"/>
              <a:gd name="T13" fmla="*/ 17008 h 348420"/>
              <a:gd name="T14" fmla="*/ 3244455 w 3261463"/>
              <a:gd name="T15" fmla="*/ 348420 h 3484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1463" h="348420">
                <a:moveTo>
                  <a:pt x="58071" y="0"/>
                </a:moveTo>
                <a:lnTo>
                  <a:pt x="3203392" y="0"/>
                </a:lnTo>
                <a:lnTo>
                  <a:pt x="3203391" y="0"/>
                </a:lnTo>
                <a:cubicBezTo>
                  <a:pt x="3235463" y="0"/>
                  <a:pt x="3261463" y="25999"/>
                  <a:pt x="3261463" y="58071"/>
                </a:cubicBezTo>
                <a:lnTo>
                  <a:pt x="3261463" y="348420"/>
                </a:lnTo>
                <a:lnTo>
                  <a:pt x="0" y="348420"/>
                </a:lnTo>
                <a:lnTo>
                  <a:pt x="0" y="58071"/>
                </a:lnTo>
                <a:cubicBezTo>
                  <a:pt x="0" y="25999"/>
                  <a:pt x="25999" y="0"/>
                  <a:pt x="58070" y="0"/>
                </a:cubicBezTo>
                <a:lnTo>
                  <a:pt x="58071" y="0"/>
                </a:lnTo>
                <a:close/>
              </a:path>
            </a:pathLst>
          </a:custGeom>
          <a:gradFill rotWithShape="1">
            <a:gsLst>
              <a:gs pos="0">
                <a:srgbClr val="BD2400"/>
              </a:gs>
              <a:gs pos="100000">
                <a:srgbClr val="892523"/>
              </a:gs>
            </a:gsLst>
            <a:lin ang="5400000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fa-IR" sz="1800" b="1" dirty="0" smtClean="0">
                <a:solidFill>
                  <a:schemeClr val="bg1"/>
                </a:solidFill>
              </a:rPr>
              <a:t>موانع روابط صنعت و دانشگاه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0" name="TextBox 54"/>
          <p:cNvSpPr txBox="1">
            <a:spLocks noChangeArrowheads="1"/>
          </p:cNvSpPr>
          <p:nvPr/>
        </p:nvSpPr>
        <p:spPr bwMode="auto">
          <a:xfrm>
            <a:off x="785813" y="258763"/>
            <a:ext cx="708093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چالش های تجاری سازی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1387475" y="1555750"/>
            <a:ext cx="328771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600" dirty="0" smtClean="0"/>
              <a:t>عدم اشراف صاحبان صنایع به ماهیت تحقیق دانشگاهی</a:t>
            </a:r>
            <a:endParaRPr lang="en-US" sz="1600" dirty="0"/>
          </a:p>
        </p:txBody>
      </p:sp>
      <p:sp>
        <p:nvSpPr>
          <p:cNvPr id="42" name="TextBox 40"/>
          <p:cNvSpPr txBox="1">
            <a:spLocks noChangeArrowheads="1"/>
          </p:cNvSpPr>
          <p:nvPr/>
        </p:nvSpPr>
        <p:spPr bwMode="auto">
          <a:xfrm>
            <a:off x="1387475" y="2347013"/>
            <a:ext cx="32385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600" dirty="0" smtClean="0"/>
              <a:t>فقدان سرمایه و اعتبار کافی برای پروژه های کوچک با ریسک بالا</a:t>
            </a:r>
            <a:endParaRPr lang="en-US" sz="1600" dirty="0"/>
          </a:p>
        </p:txBody>
      </p:sp>
      <p:sp>
        <p:nvSpPr>
          <p:cNvPr id="48" name="TextBox 41"/>
          <p:cNvSpPr txBox="1">
            <a:spLocks noChangeArrowheads="1"/>
          </p:cNvSpPr>
          <p:nvPr/>
        </p:nvSpPr>
        <p:spPr bwMode="auto">
          <a:xfrm>
            <a:off x="1387475" y="3325592"/>
            <a:ext cx="3238500" cy="5847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600" dirty="0" smtClean="0"/>
              <a:t>کم اهمیتی به تجاری کردن واحد های دانشگاهی</a:t>
            </a:r>
            <a:endParaRPr lang="en-US" sz="1600" dirty="0"/>
          </a:p>
        </p:txBody>
      </p:sp>
      <p:sp>
        <p:nvSpPr>
          <p:cNvPr id="50" name="TextBox 43"/>
          <p:cNvSpPr txBox="1">
            <a:spLocks noChangeArrowheads="1"/>
          </p:cNvSpPr>
          <p:nvPr/>
        </p:nvSpPr>
        <p:spPr bwMode="auto">
          <a:xfrm>
            <a:off x="1401989" y="4099388"/>
            <a:ext cx="3287713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600" dirty="0" smtClean="0"/>
              <a:t>ضعف اهتمام به تجارت در بخش دانشگاهی</a:t>
            </a:r>
            <a:endParaRPr lang="en-US" sz="1600" dirty="0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044575" y="1628775"/>
            <a:ext cx="250825" cy="250825"/>
            <a:chOff x="530225" y="5016500"/>
            <a:chExt cx="393700" cy="393700"/>
          </a:xfrm>
        </p:grpSpPr>
        <p:sp>
          <p:nvSpPr>
            <p:cNvPr id="8223" name="Oval 17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1041400" y="2420038"/>
            <a:ext cx="250825" cy="250825"/>
            <a:chOff x="530225" y="5016500"/>
            <a:chExt cx="393700" cy="393700"/>
          </a:xfrm>
        </p:grpSpPr>
        <p:sp>
          <p:nvSpPr>
            <p:cNvPr id="8221" name="Oval 43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60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038225" y="3422430"/>
            <a:ext cx="250825" cy="250825"/>
            <a:chOff x="530225" y="5016500"/>
            <a:chExt cx="393700" cy="393700"/>
          </a:xfrm>
        </p:grpSpPr>
        <p:sp>
          <p:nvSpPr>
            <p:cNvPr id="8219" name="Oval 47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1047977" y="4194638"/>
            <a:ext cx="250825" cy="250825"/>
            <a:chOff x="530225" y="5016500"/>
            <a:chExt cx="393700" cy="393700"/>
          </a:xfrm>
        </p:grpSpPr>
        <p:sp>
          <p:nvSpPr>
            <p:cNvPr id="8217" name="Oval 5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  <p:sp>
        <p:nvSpPr>
          <p:cNvPr id="52" name="TextBox 43"/>
          <p:cNvSpPr txBox="1">
            <a:spLocks noChangeArrowheads="1"/>
          </p:cNvSpPr>
          <p:nvPr/>
        </p:nvSpPr>
        <p:spPr bwMode="auto">
          <a:xfrm>
            <a:off x="1394735" y="4933946"/>
            <a:ext cx="3287713" cy="338554"/>
          </a:xfrm>
          <a:prstGeom prst="rect">
            <a:avLst/>
          </a:prstGeom>
          <a:solidFill>
            <a:srgbClr val="C7B9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600" dirty="0" smtClean="0"/>
              <a:t>بی اطلاعی از نیازهای صنعت توسط دانشگاه</a:t>
            </a:r>
            <a:endParaRPr lang="en-US" sz="1600" dirty="0"/>
          </a:p>
        </p:txBody>
      </p:sp>
      <p:grpSp>
        <p:nvGrpSpPr>
          <p:cNvPr id="53" name="Group 19"/>
          <p:cNvGrpSpPr>
            <a:grpSpLocks/>
          </p:cNvGrpSpPr>
          <p:nvPr/>
        </p:nvGrpSpPr>
        <p:grpSpPr bwMode="auto">
          <a:xfrm>
            <a:off x="1040723" y="5029196"/>
            <a:ext cx="250825" cy="250825"/>
            <a:chOff x="530225" y="5016500"/>
            <a:chExt cx="393700" cy="393700"/>
          </a:xfrm>
        </p:grpSpPr>
        <p:sp>
          <p:nvSpPr>
            <p:cNvPr id="54" name="Oval 51"/>
            <p:cNvSpPr>
              <a:spLocks noChangeArrowheads="1"/>
            </p:cNvSpPr>
            <p:nvPr/>
          </p:nvSpPr>
          <p:spPr bwMode="auto">
            <a:xfrm>
              <a:off x="530225" y="5016500"/>
              <a:ext cx="393700" cy="393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  <a:ea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996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9471" grpId="0"/>
      <p:bldP spid="24" grpId="0" animBg="1"/>
      <p:bldP spid="24" grpId="1" animBg="1"/>
      <p:bldP spid="41" grpId="0" animBg="1"/>
      <p:bldP spid="42" grpId="0" animBg="1"/>
      <p:bldP spid="48" grpId="0" animBg="1"/>
      <p:bldP spid="50" grpId="0" animBg="1"/>
      <p:bldP spid="5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9128" y="1444629"/>
            <a:ext cx="6819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موانع تسهیل تجاری سازی در ایران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2686" y="3308818"/>
            <a:ext cx="7299325" cy="1079500"/>
            <a:chOff x="762000" y="2784475"/>
            <a:chExt cx="7299325" cy="1079967"/>
          </a:xfrm>
        </p:grpSpPr>
        <p:sp>
          <p:nvSpPr>
            <p:cNvPr id="4" name="Rounded Rectangle 3"/>
            <p:cNvSpPr/>
            <p:nvPr/>
          </p:nvSpPr>
          <p:spPr>
            <a:xfrm rot="16200000" flipH="1">
              <a:off x="3871679" y="-325204"/>
              <a:ext cx="1079967" cy="7299325"/>
            </a:xfrm>
            <a:prstGeom prst="roundRect">
              <a:avLst>
                <a:gd name="adj" fmla="val 7869"/>
              </a:avLst>
            </a:prstGeom>
            <a:solidFill>
              <a:sysClr val="window" lastClr="FFFFFF"/>
            </a:solidFill>
            <a:ln w="6350" cap="flat" cmpd="sng" algn="ctr">
              <a:solidFill>
                <a:schemeClr val="tx1">
                  <a:lumMod val="7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6" name="Round Same Side Corner Rectangle 5"/>
            <p:cNvSpPr/>
            <p:nvPr/>
          </p:nvSpPr>
          <p:spPr>
            <a:xfrm>
              <a:off x="762000" y="2795593"/>
              <a:ext cx="7299325" cy="314461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7" name="Tekstboks 72"/>
            <p:cNvSpPr txBox="1">
              <a:spLocks noChangeArrowheads="1"/>
            </p:cNvSpPr>
            <p:nvPr/>
          </p:nvSpPr>
          <p:spPr bwMode="auto">
            <a:xfrm>
              <a:off x="908050" y="3235292"/>
              <a:ext cx="7092950" cy="585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در بیان ایده شرط اول احتیاط است. میزان حمایت از صاحبان ایده در کشور کم  </a:t>
              </a:r>
              <a:r>
                <a:rPr lang="fa-IR" sz="160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و سوء </a:t>
              </a: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استفاده از این افراد زیاد است</a:t>
              </a:r>
              <a:endParaRPr lang="en-US" sz="1600" dirty="0">
                <a:solidFill>
                  <a:schemeClr val="accent1">
                    <a:lumMod val="10000"/>
                  </a:schemeClr>
                </a:solidFill>
                <a:latin typeface="+mn-lt"/>
              </a:endParaRPr>
            </a:p>
          </p:txBody>
        </p:sp>
        <p:sp>
          <p:nvSpPr>
            <p:cNvPr id="34846" name="Rektangel 76"/>
            <p:cNvSpPr>
              <a:spLocks noChangeArrowheads="1"/>
            </p:cNvSpPr>
            <p:nvPr/>
          </p:nvSpPr>
          <p:spPr bwMode="auto">
            <a:xfrm>
              <a:off x="1658938" y="2810662"/>
              <a:ext cx="5656262" cy="33870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a-IR" sz="1600" b="1" dirty="0" smtClean="0">
                  <a:solidFill>
                    <a:schemeClr val="bg1"/>
                  </a:solidFill>
                  <a:latin typeface="Calibri" pitchFamily="34" charset="0"/>
                </a:rPr>
                <a:t>ضعف قانونی</a:t>
              </a:r>
              <a:endParaRPr lang="en-GB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7870825" y="3165475"/>
            <a:ext cx="1044575" cy="2878138"/>
            <a:chOff x="7506686" y="2831070"/>
            <a:chExt cx="1387777" cy="3341130"/>
          </a:xfrm>
        </p:grpSpPr>
        <p:sp>
          <p:nvSpPr>
            <p:cNvPr id="34839" name="Freeform 54"/>
            <p:cNvSpPr>
              <a:spLocks/>
            </p:cNvSpPr>
            <p:nvPr/>
          </p:nvSpPr>
          <p:spPr bwMode="auto">
            <a:xfrm flipH="1">
              <a:off x="7815260" y="2831070"/>
              <a:ext cx="328958" cy="438295"/>
            </a:xfrm>
            <a:custGeom>
              <a:avLst/>
              <a:gdLst>
                <a:gd name="T0" fmla="*/ 2147483647 w 232"/>
                <a:gd name="T1" fmla="*/ 0 h 286"/>
                <a:gd name="T2" fmla="*/ 2147483647 w 232"/>
                <a:gd name="T3" fmla="*/ 2147483647 h 286"/>
                <a:gd name="T4" fmla="*/ 2147483647 w 232"/>
                <a:gd name="T5" fmla="*/ 2147483647 h 286"/>
                <a:gd name="T6" fmla="*/ 2147483647 w 232"/>
                <a:gd name="T7" fmla="*/ 2147483647 h 286"/>
                <a:gd name="T8" fmla="*/ 2147483647 w 232"/>
                <a:gd name="T9" fmla="*/ 2147483647 h 286"/>
                <a:gd name="T10" fmla="*/ 2147483647 w 232"/>
                <a:gd name="T11" fmla="*/ 2147483647 h 286"/>
                <a:gd name="T12" fmla="*/ 2147483647 w 232"/>
                <a:gd name="T13" fmla="*/ 2147483647 h 286"/>
                <a:gd name="T14" fmla="*/ 2147483647 w 232"/>
                <a:gd name="T15" fmla="*/ 2147483647 h 286"/>
                <a:gd name="T16" fmla="*/ 2147483647 w 232"/>
                <a:gd name="T17" fmla="*/ 2147483647 h 286"/>
                <a:gd name="T18" fmla="*/ 2147483647 w 232"/>
                <a:gd name="T19" fmla="*/ 2147483647 h 286"/>
                <a:gd name="T20" fmla="*/ 2147483647 w 232"/>
                <a:gd name="T21" fmla="*/ 2147483647 h 286"/>
                <a:gd name="T22" fmla="*/ 2147483647 w 232"/>
                <a:gd name="T23" fmla="*/ 2147483647 h 286"/>
                <a:gd name="T24" fmla="*/ 2147483647 w 232"/>
                <a:gd name="T25" fmla="*/ 2147483647 h 286"/>
                <a:gd name="T26" fmla="*/ 2147483647 w 232"/>
                <a:gd name="T27" fmla="*/ 2147483647 h 286"/>
                <a:gd name="T28" fmla="*/ 2147483647 w 232"/>
                <a:gd name="T29" fmla="*/ 2147483647 h 286"/>
                <a:gd name="T30" fmla="*/ 2147483647 w 232"/>
                <a:gd name="T31" fmla="*/ 2147483647 h 286"/>
                <a:gd name="T32" fmla="*/ 2147483647 w 232"/>
                <a:gd name="T33" fmla="*/ 2147483647 h 286"/>
                <a:gd name="T34" fmla="*/ 2147483647 w 232"/>
                <a:gd name="T35" fmla="*/ 2147483647 h 286"/>
                <a:gd name="T36" fmla="*/ 2147483647 w 232"/>
                <a:gd name="T37" fmla="*/ 2147483647 h 286"/>
                <a:gd name="T38" fmla="*/ 2147483647 w 232"/>
                <a:gd name="T39" fmla="*/ 2147483647 h 286"/>
                <a:gd name="T40" fmla="*/ 2147483647 w 232"/>
                <a:gd name="T41" fmla="*/ 2147483647 h 286"/>
                <a:gd name="T42" fmla="*/ 2147483647 w 232"/>
                <a:gd name="T43" fmla="*/ 2147483647 h 286"/>
                <a:gd name="T44" fmla="*/ 2147483647 w 232"/>
                <a:gd name="T45" fmla="*/ 2147483647 h 286"/>
                <a:gd name="T46" fmla="*/ 2147483647 w 232"/>
                <a:gd name="T47" fmla="*/ 2147483647 h 286"/>
                <a:gd name="T48" fmla="*/ 2147483647 w 232"/>
                <a:gd name="T49" fmla="*/ 2147483647 h 286"/>
                <a:gd name="T50" fmla="*/ 2147483647 w 232"/>
                <a:gd name="T51" fmla="*/ 2147483647 h 286"/>
                <a:gd name="T52" fmla="*/ 2147483647 w 232"/>
                <a:gd name="T53" fmla="*/ 2147483647 h 286"/>
                <a:gd name="T54" fmla="*/ 2147483647 w 232"/>
                <a:gd name="T55" fmla="*/ 2147483647 h 286"/>
                <a:gd name="T56" fmla="*/ 2147483647 w 232"/>
                <a:gd name="T57" fmla="*/ 2147483647 h 286"/>
                <a:gd name="T58" fmla="*/ 2147483647 w 232"/>
                <a:gd name="T59" fmla="*/ 2147483647 h 286"/>
                <a:gd name="T60" fmla="*/ 2147483647 w 232"/>
                <a:gd name="T61" fmla="*/ 2147483647 h 286"/>
                <a:gd name="T62" fmla="*/ 2147483647 w 232"/>
                <a:gd name="T63" fmla="*/ 2147483647 h 286"/>
                <a:gd name="T64" fmla="*/ 2147483647 w 232"/>
                <a:gd name="T65" fmla="*/ 2147483647 h 286"/>
                <a:gd name="T66" fmla="*/ 2147483647 w 232"/>
                <a:gd name="T67" fmla="*/ 2147483647 h 286"/>
                <a:gd name="T68" fmla="*/ 0 w 232"/>
                <a:gd name="T69" fmla="*/ 2147483647 h 28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2"/>
                <a:gd name="T106" fmla="*/ 0 h 286"/>
                <a:gd name="T107" fmla="*/ 232 w 232"/>
                <a:gd name="T108" fmla="*/ 286 h 28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2" h="286">
                  <a:moveTo>
                    <a:pt x="32" y="0"/>
                  </a:moveTo>
                  <a:lnTo>
                    <a:pt x="32" y="0"/>
                  </a:lnTo>
                  <a:lnTo>
                    <a:pt x="90" y="50"/>
                  </a:lnTo>
                  <a:lnTo>
                    <a:pt x="134" y="86"/>
                  </a:lnTo>
                  <a:lnTo>
                    <a:pt x="154" y="100"/>
                  </a:lnTo>
                  <a:lnTo>
                    <a:pt x="166" y="108"/>
                  </a:lnTo>
                  <a:lnTo>
                    <a:pt x="190" y="86"/>
                  </a:lnTo>
                  <a:lnTo>
                    <a:pt x="206" y="68"/>
                  </a:lnTo>
                  <a:lnTo>
                    <a:pt x="216" y="58"/>
                  </a:lnTo>
                  <a:lnTo>
                    <a:pt x="218" y="58"/>
                  </a:lnTo>
                  <a:lnTo>
                    <a:pt x="220" y="60"/>
                  </a:lnTo>
                  <a:lnTo>
                    <a:pt x="222" y="66"/>
                  </a:lnTo>
                  <a:lnTo>
                    <a:pt x="222" y="82"/>
                  </a:lnTo>
                  <a:lnTo>
                    <a:pt x="220" y="108"/>
                  </a:lnTo>
                  <a:lnTo>
                    <a:pt x="218" y="138"/>
                  </a:lnTo>
                  <a:lnTo>
                    <a:pt x="208" y="136"/>
                  </a:lnTo>
                  <a:lnTo>
                    <a:pt x="214" y="172"/>
                  </a:lnTo>
                  <a:lnTo>
                    <a:pt x="222" y="194"/>
                  </a:lnTo>
                  <a:lnTo>
                    <a:pt x="226" y="218"/>
                  </a:lnTo>
                  <a:lnTo>
                    <a:pt x="230" y="248"/>
                  </a:lnTo>
                  <a:lnTo>
                    <a:pt x="232" y="286"/>
                  </a:lnTo>
                  <a:lnTo>
                    <a:pt x="222" y="230"/>
                  </a:lnTo>
                  <a:lnTo>
                    <a:pt x="212" y="188"/>
                  </a:lnTo>
                  <a:lnTo>
                    <a:pt x="206" y="170"/>
                  </a:lnTo>
                  <a:lnTo>
                    <a:pt x="198" y="160"/>
                  </a:lnTo>
                  <a:lnTo>
                    <a:pt x="198" y="126"/>
                  </a:lnTo>
                  <a:lnTo>
                    <a:pt x="188" y="120"/>
                  </a:lnTo>
                  <a:lnTo>
                    <a:pt x="178" y="114"/>
                  </a:lnTo>
                  <a:lnTo>
                    <a:pt x="168" y="112"/>
                  </a:lnTo>
                  <a:lnTo>
                    <a:pt x="164" y="112"/>
                  </a:lnTo>
                  <a:lnTo>
                    <a:pt x="160" y="114"/>
                  </a:lnTo>
                  <a:lnTo>
                    <a:pt x="148" y="122"/>
                  </a:lnTo>
                  <a:lnTo>
                    <a:pt x="138" y="132"/>
                  </a:lnTo>
                  <a:lnTo>
                    <a:pt x="126" y="142"/>
                  </a:lnTo>
                  <a:lnTo>
                    <a:pt x="112" y="154"/>
                  </a:lnTo>
                  <a:lnTo>
                    <a:pt x="122" y="148"/>
                  </a:lnTo>
                  <a:lnTo>
                    <a:pt x="138" y="140"/>
                  </a:lnTo>
                  <a:lnTo>
                    <a:pt x="144" y="138"/>
                  </a:lnTo>
                  <a:lnTo>
                    <a:pt x="146" y="136"/>
                  </a:lnTo>
                  <a:lnTo>
                    <a:pt x="170" y="158"/>
                  </a:lnTo>
                  <a:lnTo>
                    <a:pt x="168" y="162"/>
                  </a:lnTo>
                  <a:lnTo>
                    <a:pt x="164" y="170"/>
                  </a:lnTo>
                  <a:lnTo>
                    <a:pt x="162" y="182"/>
                  </a:lnTo>
                  <a:lnTo>
                    <a:pt x="158" y="196"/>
                  </a:lnTo>
                  <a:lnTo>
                    <a:pt x="158" y="218"/>
                  </a:lnTo>
                  <a:lnTo>
                    <a:pt x="158" y="244"/>
                  </a:lnTo>
                  <a:lnTo>
                    <a:pt x="162" y="276"/>
                  </a:lnTo>
                  <a:lnTo>
                    <a:pt x="134" y="216"/>
                  </a:lnTo>
                  <a:lnTo>
                    <a:pt x="112" y="172"/>
                  </a:lnTo>
                  <a:lnTo>
                    <a:pt x="102" y="156"/>
                  </a:lnTo>
                  <a:lnTo>
                    <a:pt x="96" y="146"/>
                  </a:lnTo>
                  <a:lnTo>
                    <a:pt x="52" y="98"/>
                  </a:lnTo>
                  <a:lnTo>
                    <a:pt x="28" y="72"/>
                  </a:lnTo>
                  <a:lnTo>
                    <a:pt x="16" y="56"/>
                  </a:lnTo>
                  <a:lnTo>
                    <a:pt x="12" y="50"/>
                  </a:lnTo>
                  <a:lnTo>
                    <a:pt x="8" y="40"/>
                  </a:lnTo>
                  <a:lnTo>
                    <a:pt x="0" y="3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" name="Ellipse 172"/>
            <p:cNvSpPr/>
            <p:nvPr/>
          </p:nvSpPr>
          <p:spPr bwMode="auto">
            <a:xfrm flipH="1">
              <a:off x="7506686" y="5922884"/>
              <a:ext cx="1387777" cy="249316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</p:grp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7542213" y="2692400"/>
            <a:ext cx="1373187" cy="3810000"/>
            <a:chOff x="7313313" y="1608138"/>
            <a:chExt cx="1581150" cy="4564062"/>
          </a:xfrm>
        </p:grpSpPr>
        <p:grpSp>
          <p:nvGrpSpPr>
            <p:cNvPr id="34832" name="Gruppe 49"/>
            <p:cNvGrpSpPr>
              <a:grpSpLocks/>
            </p:cNvGrpSpPr>
            <p:nvPr/>
          </p:nvGrpSpPr>
          <p:grpSpPr bwMode="auto">
            <a:xfrm flipH="1">
              <a:off x="7313313" y="1608138"/>
              <a:ext cx="1248468" cy="4510815"/>
              <a:chOff x="1623236" y="-2755900"/>
              <a:chExt cx="1397776" cy="4672709"/>
            </a:xfrm>
          </p:grpSpPr>
          <p:sp>
            <p:nvSpPr>
              <p:cNvPr id="15" name="Freeform 34"/>
              <p:cNvSpPr>
                <a:spLocks noEditPoints="1"/>
              </p:cNvSpPr>
              <p:nvPr/>
            </p:nvSpPr>
            <p:spPr bwMode="auto">
              <a:xfrm>
                <a:off x="1623235" y="-2755900"/>
                <a:ext cx="1397777" cy="4672709"/>
              </a:xfrm>
              <a:custGeom>
                <a:avLst/>
                <a:gdLst>
                  <a:gd name="T0" fmla="*/ 2147483647 w 880"/>
                  <a:gd name="T1" fmla="*/ 2147483647 h 2944"/>
                  <a:gd name="T2" fmla="*/ 2147483647 w 880"/>
                  <a:gd name="T3" fmla="*/ 2147483647 h 2944"/>
                  <a:gd name="T4" fmla="*/ 2147483647 w 880"/>
                  <a:gd name="T5" fmla="*/ 2147483647 h 2944"/>
                  <a:gd name="T6" fmla="*/ 2147483647 w 880"/>
                  <a:gd name="T7" fmla="*/ 2147483647 h 2944"/>
                  <a:gd name="T8" fmla="*/ 2147483647 w 880"/>
                  <a:gd name="T9" fmla="*/ 2147483647 h 2944"/>
                  <a:gd name="T10" fmla="*/ 2147483647 w 880"/>
                  <a:gd name="T11" fmla="*/ 2147483647 h 2944"/>
                  <a:gd name="T12" fmla="*/ 2147483647 w 880"/>
                  <a:gd name="T13" fmla="*/ 2147483647 h 2944"/>
                  <a:gd name="T14" fmla="*/ 2147483647 w 880"/>
                  <a:gd name="T15" fmla="*/ 2147483647 h 2944"/>
                  <a:gd name="T16" fmla="*/ 2147483647 w 880"/>
                  <a:gd name="T17" fmla="*/ 2147483647 h 2944"/>
                  <a:gd name="T18" fmla="*/ 2147483647 w 880"/>
                  <a:gd name="T19" fmla="*/ 2147483647 h 2944"/>
                  <a:gd name="T20" fmla="*/ 2147483647 w 880"/>
                  <a:gd name="T21" fmla="*/ 2147483647 h 2944"/>
                  <a:gd name="T22" fmla="*/ 2147483647 w 880"/>
                  <a:gd name="T23" fmla="*/ 2147483647 h 2944"/>
                  <a:gd name="T24" fmla="*/ 2147483647 w 880"/>
                  <a:gd name="T25" fmla="*/ 2147483647 h 2944"/>
                  <a:gd name="T26" fmla="*/ 2147483647 w 880"/>
                  <a:gd name="T27" fmla="*/ 2147483647 h 2944"/>
                  <a:gd name="T28" fmla="*/ 2147483647 w 880"/>
                  <a:gd name="T29" fmla="*/ 2147483647 h 2944"/>
                  <a:gd name="T30" fmla="*/ 2147483647 w 880"/>
                  <a:gd name="T31" fmla="*/ 2147483647 h 2944"/>
                  <a:gd name="T32" fmla="*/ 2147483647 w 880"/>
                  <a:gd name="T33" fmla="*/ 2147483647 h 2944"/>
                  <a:gd name="T34" fmla="*/ 2147483647 w 880"/>
                  <a:gd name="T35" fmla="*/ 2147483647 h 2944"/>
                  <a:gd name="T36" fmla="*/ 2147483647 w 880"/>
                  <a:gd name="T37" fmla="*/ 2147483647 h 2944"/>
                  <a:gd name="T38" fmla="*/ 2147483647 w 880"/>
                  <a:gd name="T39" fmla="*/ 2147483647 h 2944"/>
                  <a:gd name="T40" fmla="*/ 2147483647 w 880"/>
                  <a:gd name="T41" fmla="*/ 2147483647 h 2944"/>
                  <a:gd name="T42" fmla="*/ 2147483647 w 880"/>
                  <a:gd name="T43" fmla="*/ 2147483647 h 2944"/>
                  <a:gd name="T44" fmla="*/ 2147483647 w 880"/>
                  <a:gd name="T45" fmla="*/ 2147483647 h 2944"/>
                  <a:gd name="T46" fmla="*/ 2147483647 w 880"/>
                  <a:gd name="T47" fmla="*/ 2147483647 h 2944"/>
                  <a:gd name="T48" fmla="*/ 2147483647 w 880"/>
                  <a:gd name="T49" fmla="*/ 2147483647 h 2944"/>
                  <a:gd name="T50" fmla="*/ 2147483647 w 880"/>
                  <a:gd name="T51" fmla="*/ 2147483647 h 2944"/>
                  <a:gd name="T52" fmla="*/ 2147483647 w 880"/>
                  <a:gd name="T53" fmla="*/ 2147483647 h 2944"/>
                  <a:gd name="T54" fmla="*/ 2147483647 w 880"/>
                  <a:gd name="T55" fmla="*/ 2147483647 h 2944"/>
                  <a:gd name="T56" fmla="*/ 2147483647 w 880"/>
                  <a:gd name="T57" fmla="*/ 2147483647 h 2944"/>
                  <a:gd name="T58" fmla="*/ 2147483647 w 880"/>
                  <a:gd name="T59" fmla="*/ 2147483647 h 2944"/>
                  <a:gd name="T60" fmla="*/ 2147483647 w 880"/>
                  <a:gd name="T61" fmla="*/ 2147483647 h 2944"/>
                  <a:gd name="T62" fmla="*/ 2147483647 w 880"/>
                  <a:gd name="T63" fmla="*/ 2147483647 h 2944"/>
                  <a:gd name="T64" fmla="*/ 2147483647 w 880"/>
                  <a:gd name="T65" fmla="*/ 2147483647 h 2944"/>
                  <a:gd name="T66" fmla="*/ 2147483647 w 880"/>
                  <a:gd name="T67" fmla="*/ 2147483647 h 2944"/>
                  <a:gd name="T68" fmla="*/ 2147483647 w 880"/>
                  <a:gd name="T69" fmla="*/ 2147483647 h 2944"/>
                  <a:gd name="T70" fmla="*/ 2147483647 w 880"/>
                  <a:gd name="T71" fmla="*/ 2147483647 h 2944"/>
                  <a:gd name="T72" fmla="*/ 2147483647 w 880"/>
                  <a:gd name="T73" fmla="*/ 2147483647 h 2944"/>
                  <a:gd name="T74" fmla="*/ 2147483647 w 880"/>
                  <a:gd name="T75" fmla="*/ 2147483647 h 2944"/>
                  <a:gd name="T76" fmla="*/ 2147483647 w 880"/>
                  <a:gd name="T77" fmla="*/ 2147483647 h 2944"/>
                  <a:gd name="T78" fmla="*/ 2147483647 w 880"/>
                  <a:gd name="T79" fmla="*/ 2147483647 h 2944"/>
                  <a:gd name="T80" fmla="*/ 2147483647 w 880"/>
                  <a:gd name="T81" fmla="*/ 2147483647 h 2944"/>
                  <a:gd name="T82" fmla="*/ 2147483647 w 880"/>
                  <a:gd name="T83" fmla="*/ 2147483647 h 2944"/>
                  <a:gd name="T84" fmla="*/ 2147483647 w 880"/>
                  <a:gd name="T85" fmla="*/ 2147483647 h 2944"/>
                  <a:gd name="T86" fmla="*/ 2147483647 w 880"/>
                  <a:gd name="T87" fmla="*/ 2147483647 h 2944"/>
                  <a:gd name="T88" fmla="*/ 2147483647 w 880"/>
                  <a:gd name="T89" fmla="*/ 2147483647 h 2944"/>
                  <a:gd name="T90" fmla="*/ 2147483647 w 880"/>
                  <a:gd name="T91" fmla="*/ 2147483647 h 2944"/>
                  <a:gd name="T92" fmla="*/ 2147483647 w 880"/>
                  <a:gd name="T93" fmla="*/ 2147483647 h 2944"/>
                  <a:gd name="T94" fmla="*/ 2147483647 w 880"/>
                  <a:gd name="T95" fmla="*/ 2147483647 h 2944"/>
                  <a:gd name="T96" fmla="*/ 2147483647 w 880"/>
                  <a:gd name="T97" fmla="*/ 2147483647 h 2944"/>
                  <a:gd name="T98" fmla="*/ 2147483647 w 880"/>
                  <a:gd name="T99" fmla="*/ 2147483647 h 2944"/>
                  <a:gd name="T100" fmla="*/ 2147483647 w 880"/>
                  <a:gd name="T101" fmla="*/ 2147483647 h 2944"/>
                  <a:gd name="T102" fmla="*/ 2147483647 w 880"/>
                  <a:gd name="T103" fmla="*/ 2147483647 h 2944"/>
                  <a:gd name="T104" fmla="*/ 2147483647 w 880"/>
                  <a:gd name="T105" fmla="*/ 2147483647 h 2944"/>
                  <a:gd name="T106" fmla="*/ 2147483647 w 880"/>
                  <a:gd name="T107" fmla="*/ 2147483647 h 2944"/>
                  <a:gd name="T108" fmla="*/ 2147483647 w 880"/>
                  <a:gd name="T109" fmla="*/ 2147483647 h 2944"/>
                  <a:gd name="T110" fmla="*/ 2147483647 w 880"/>
                  <a:gd name="T111" fmla="*/ 2147483647 h 2944"/>
                  <a:gd name="T112" fmla="*/ 2147483647 w 880"/>
                  <a:gd name="T113" fmla="*/ 2147483647 h 2944"/>
                  <a:gd name="T114" fmla="*/ 2147483647 w 880"/>
                  <a:gd name="T115" fmla="*/ 2147483647 h 2944"/>
                  <a:gd name="T116" fmla="*/ 2147483647 w 880"/>
                  <a:gd name="T117" fmla="*/ 2147483647 h 2944"/>
                  <a:gd name="T118" fmla="*/ 2147483647 w 880"/>
                  <a:gd name="T119" fmla="*/ 2147483647 h 294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80"/>
                  <a:gd name="T181" fmla="*/ 0 h 2944"/>
                  <a:gd name="T182" fmla="*/ 880 w 880"/>
                  <a:gd name="T183" fmla="*/ 2944 h 294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80" h="2944">
                    <a:moveTo>
                      <a:pt x="878" y="1370"/>
                    </a:moveTo>
                    <a:lnTo>
                      <a:pt x="878" y="1370"/>
                    </a:lnTo>
                    <a:lnTo>
                      <a:pt x="848" y="1274"/>
                    </a:lnTo>
                    <a:lnTo>
                      <a:pt x="824" y="1204"/>
                    </a:lnTo>
                    <a:lnTo>
                      <a:pt x="808" y="1162"/>
                    </a:lnTo>
                    <a:lnTo>
                      <a:pt x="804" y="1154"/>
                    </a:lnTo>
                    <a:lnTo>
                      <a:pt x="796" y="1144"/>
                    </a:lnTo>
                    <a:lnTo>
                      <a:pt x="782" y="1126"/>
                    </a:lnTo>
                    <a:lnTo>
                      <a:pt x="762" y="1110"/>
                    </a:lnTo>
                    <a:lnTo>
                      <a:pt x="756" y="1092"/>
                    </a:lnTo>
                    <a:lnTo>
                      <a:pt x="748" y="1078"/>
                    </a:lnTo>
                    <a:lnTo>
                      <a:pt x="738" y="1066"/>
                    </a:lnTo>
                    <a:lnTo>
                      <a:pt x="724" y="1046"/>
                    </a:lnTo>
                    <a:lnTo>
                      <a:pt x="710" y="1022"/>
                    </a:lnTo>
                    <a:lnTo>
                      <a:pt x="694" y="990"/>
                    </a:lnTo>
                    <a:lnTo>
                      <a:pt x="684" y="974"/>
                    </a:lnTo>
                    <a:lnTo>
                      <a:pt x="674" y="958"/>
                    </a:lnTo>
                    <a:lnTo>
                      <a:pt x="652" y="932"/>
                    </a:lnTo>
                    <a:lnTo>
                      <a:pt x="636" y="912"/>
                    </a:lnTo>
                    <a:lnTo>
                      <a:pt x="626" y="900"/>
                    </a:lnTo>
                    <a:lnTo>
                      <a:pt x="596" y="842"/>
                    </a:lnTo>
                    <a:lnTo>
                      <a:pt x="598" y="838"/>
                    </a:lnTo>
                    <a:lnTo>
                      <a:pt x="604" y="822"/>
                    </a:lnTo>
                    <a:lnTo>
                      <a:pt x="614" y="802"/>
                    </a:lnTo>
                    <a:lnTo>
                      <a:pt x="630" y="772"/>
                    </a:lnTo>
                    <a:lnTo>
                      <a:pt x="646" y="740"/>
                    </a:lnTo>
                    <a:lnTo>
                      <a:pt x="658" y="718"/>
                    </a:lnTo>
                    <a:lnTo>
                      <a:pt x="664" y="700"/>
                    </a:lnTo>
                    <a:lnTo>
                      <a:pt x="670" y="678"/>
                    </a:lnTo>
                    <a:lnTo>
                      <a:pt x="678" y="632"/>
                    </a:lnTo>
                    <a:lnTo>
                      <a:pt x="684" y="596"/>
                    </a:lnTo>
                    <a:lnTo>
                      <a:pt x="688" y="568"/>
                    </a:lnTo>
                    <a:lnTo>
                      <a:pt x="700" y="522"/>
                    </a:lnTo>
                    <a:lnTo>
                      <a:pt x="714" y="476"/>
                    </a:lnTo>
                    <a:lnTo>
                      <a:pt x="728" y="434"/>
                    </a:lnTo>
                    <a:lnTo>
                      <a:pt x="738" y="400"/>
                    </a:lnTo>
                    <a:lnTo>
                      <a:pt x="738" y="392"/>
                    </a:lnTo>
                    <a:lnTo>
                      <a:pt x="738" y="390"/>
                    </a:lnTo>
                    <a:lnTo>
                      <a:pt x="740" y="382"/>
                    </a:lnTo>
                    <a:lnTo>
                      <a:pt x="746" y="364"/>
                    </a:lnTo>
                    <a:lnTo>
                      <a:pt x="756" y="338"/>
                    </a:lnTo>
                    <a:lnTo>
                      <a:pt x="764" y="314"/>
                    </a:lnTo>
                    <a:lnTo>
                      <a:pt x="760" y="308"/>
                    </a:lnTo>
                    <a:lnTo>
                      <a:pt x="754" y="302"/>
                    </a:lnTo>
                    <a:lnTo>
                      <a:pt x="742" y="294"/>
                    </a:lnTo>
                    <a:lnTo>
                      <a:pt x="750" y="232"/>
                    </a:lnTo>
                    <a:lnTo>
                      <a:pt x="754" y="230"/>
                    </a:lnTo>
                    <a:lnTo>
                      <a:pt x="762" y="224"/>
                    </a:lnTo>
                    <a:lnTo>
                      <a:pt x="768" y="218"/>
                    </a:lnTo>
                    <a:lnTo>
                      <a:pt x="772" y="208"/>
                    </a:lnTo>
                    <a:lnTo>
                      <a:pt x="778" y="186"/>
                    </a:lnTo>
                    <a:lnTo>
                      <a:pt x="782" y="168"/>
                    </a:lnTo>
                    <a:lnTo>
                      <a:pt x="786" y="154"/>
                    </a:lnTo>
                    <a:lnTo>
                      <a:pt x="790" y="138"/>
                    </a:lnTo>
                    <a:lnTo>
                      <a:pt x="790" y="128"/>
                    </a:lnTo>
                    <a:lnTo>
                      <a:pt x="796" y="122"/>
                    </a:lnTo>
                    <a:lnTo>
                      <a:pt x="804" y="114"/>
                    </a:lnTo>
                    <a:lnTo>
                      <a:pt x="810" y="104"/>
                    </a:lnTo>
                    <a:lnTo>
                      <a:pt x="814" y="100"/>
                    </a:lnTo>
                    <a:lnTo>
                      <a:pt x="820" y="94"/>
                    </a:lnTo>
                    <a:lnTo>
                      <a:pt x="824" y="86"/>
                    </a:lnTo>
                    <a:lnTo>
                      <a:pt x="830" y="80"/>
                    </a:lnTo>
                    <a:lnTo>
                      <a:pt x="834" y="74"/>
                    </a:lnTo>
                    <a:lnTo>
                      <a:pt x="836" y="70"/>
                    </a:lnTo>
                    <a:lnTo>
                      <a:pt x="836" y="64"/>
                    </a:lnTo>
                    <a:lnTo>
                      <a:pt x="834" y="64"/>
                    </a:lnTo>
                    <a:lnTo>
                      <a:pt x="832" y="64"/>
                    </a:lnTo>
                    <a:lnTo>
                      <a:pt x="826" y="66"/>
                    </a:lnTo>
                    <a:lnTo>
                      <a:pt x="820" y="70"/>
                    </a:lnTo>
                    <a:lnTo>
                      <a:pt x="812" y="74"/>
                    </a:lnTo>
                    <a:lnTo>
                      <a:pt x="806" y="78"/>
                    </a:lnTo>
                    <a:lnTo>
                      <a:pt x="800" y="82"/>
                    </a:lnTo>
                    <a:lnTo>
                      <a:pt x="782" y="100"/>
                    </a:lnTo>
                    <a:lnTo>
                      <a:pt x="770" y="110"/>
                    </a:lnTo>
                    <a:lnTo>
                      <a:pt x="768" y="108"/>
                    </a:lnTo>
                    <a:lnTo>
                      <a:pt x="780" y="86"/>
                    </a:lnTo>
                    <a:lnTo>
                      <a:pt x="788" y="76"/>
                    </a:lnTo>
                    <a:lnTo>
                      <a:pt x="794" y="66"/>
                    </a:lnTo>
                    <a:lnTo>
                      <a:pt x="798" y="62"/>
                    </a:lnTo>
                    <a:lnTo>
                      <a:pt x="802" y="56"/>
                    </a:lnTo>
                    <a:lnTo>
                      <a:pt x="806" y="50"/>
                    </a:lnTo>
                    <a:lnTo>
                      <a:pt x="812" y="46"/>
                    </a:lnTo>
                    <a:lnTo>
                      <a:pt x="816" y="40"/>
                    </a:lnTo>
                    <a:lnTo>
                      <a:pt x="818" y="32"/>
                    </a:lnTo>
                    <a:lnTo>
                      <a:pt x="818" y="30"/>
                    </a:lnTo>
                    <a:lnTo>
                      <a:pt x="816" y="28"/>
                    </a:lnTo>
                    <a:lnTo>
                      <a:pt x="812" y="26"/>
                    </a:lnTo>
                    <a:lnTo>
                      <a:pt x="808" y="26"/>
                    </a:lnTo>
                    <a:lnTo>
                      <a:pt x="800" y="30"/>
                    </a:lnTo>
                    <a:lnTo>
                      <a:pt x="780" y="50"/>
                    </a:lnTo>
                    <a:lnTo>
                      <a:pt x="758" y="76"/>
                    </a:lnTo>
                    <a:lnTo>
                      <a:pt x="758" y="62"/>
                    </a:lnTo>
                    <a:lnTo>
                      <a:pt x="762" y="56"/>
                    </a:lnTo>
                    <a:lnTo>
                      <a:pt x="768" y="48"/>
                    </a:lnTo>
                    <a:lnTo>
                      <a:pt x="772" y="38"/>
                    </a:lnTo>
                    <a:lnTo>
                      <a:pt x="776" y="34"/>
                    </a:lnTo>
                    <a:lnTo>
                      <a:pt x="780" y="30"/>
                    </a:lnTo>
                    <a:lnTo>
                      <a:pt x="786" y="24"/>
                    </a:lnTo>
                    <a:lnTo>
                      <a:pt x="790" y="16"/>
                    </a:lnTo>
                    <a:lnTo>
                      <a:pt x="792" y="10"/>
                    </a:lnTo>
                    <a:lnTo>
                      <a:pt x="790" y="6"/>
                    </a:lnTo>
                    <a:lnTo>
                      <a:pt x="788" y="4"/>
                    </a:lnTo>
                    <a:lnTo>
                      <a:pt x="784" y="4"/>
                    </a:lnTo>
                    <a:lnTo>
                      <a:pt x="780" y="4"/>
                    </a:lnTo>
                    <a:lnTo>
                      <a:pt x="770" y="10"/>
                    </a:lnTo>
                    <a:lnTo>
                      <a:pt x="756" y="22"/>
                    </a:lnTo>
                    <a:lnTo>
                      <a:pt x="760" y="16"/>
                    </a:lnTo>
                    <a:lnTo>
                      <a:pt x="760" y="8"/>
                    </a:lnTo>
                    <a:lnTo>
                      <a:pt x="760" y="4"/>
                    </a:lnTo>
                    <a:lnTo>
                      <a:pt x="756" y="0"/>
                    </a:lnTo>
                    <a:lnTo>
                      <a:pt x="752" y="0"/>
                    </a:lnTo>
                    <a:lnTo>
                      <a:pt x="748" y="2"/>
                    </a:lnTo>
                    <a:lnTo>
                      <a:pt x="746" y="4"/>
                    </a:lnTo>
                    <a:lnTo>
                      <a:pt x="734" y="16"/>
                    </a:lnTo>
                    <a:lnTo>
                      <a:pt x="728" y="28"/>
                    </a:lnTo>
                    <a:lnTo>
                      <a:pt x="714" y="54"/>
                    </a:lnTo>
                    <a:lnTo>
                      <a:pt x="710" y="54"/>
                    </a:lnTo>
                    <a:lnTo>
                      <a:pt x="704" y="60"/>
                    </a:lnTo>
                    <a:lnTo>
                      <a:pt x="700" y="68"/>
                    </a:lnTo>
                    <a:lnTo>
                      <a:pt x="686" y="118"/>
                    </a:lnTo>
                    <a:lnTo>
                      <a:pt x="686" y="126"/>
                    </a:lnTo>
                    <a:lnTo>
                      <a:pt x="686" y="134"/>
                    </a:lnTo>
                    <a:lnTo>
                      <a:pt x="688" y="146"/>
                    </a:lnTo>
                    <a:lnTo>
                      <a:pt x="690" y="168"/>
                    </a:lnTo>
                    <a:lnTo>
                      <a:pt x="692" y="188"/>
                    </a:lnTo>
                    <a:lnTo>
                      <a:pt x="692" y="202"/>
                    </a:lnTo>
                    <a:lnTo>
                      <a:pt x="692" y="212"/>
                    </a:lnTo>
                    <a:lnTo>
                      <a:pt x="682" y="242"/>
                    </a:lnTo>
                    <a:lnTo>
                      <a:pt x="674" y="260"/>
                    </a:lnTo>
                    <a:lnTo>
                      <a:pt x="670" y="260"/>
                    </a:lnTo>
                    <a:lnTo>
                      <a:pt x="666" y="260"/>
                    </a:lnTo>
                    <a:lnTo>
                      <a:pt x="660" y="272"/>
                    </a:lnTo>
                    <a:lnTo>
                      <a:pt x="652" y="294"/>
                    </a:lnTo>
                    <a:lnTo>
                      <a:pt x="638" y="326"/>
                    </a:lnTo>
                    <a:lnTo>
                      <a:pt x="636" y="326"/>
                    </a:lnTo>
                    <a:lnTo>
                      <a:pt x="630" y="332"/>
                    </a:lnTo>
                    <a:lnTo>
                      <a:pt x="628" y="336"/>
                    </a:lnTo>
                    <a:lnTo>
                      <a:pt x="626" y="342"/>
                    </a:lnTo>
                    <a:lnTo>
                      <a:pt x="620" y="360"/>
                    </a:lnTo>
                    <a:lnTo>
                      <a:pt x="580" y="472"/>
                    </a:lnTo>
                    <a:lnTo>
                      <a:pt x="560" y="538"/>
                    </a:lnTo>
                    <a:lnTo>
                      <a:pt x="544" y="594"/>
                    </a:lnTo>
                    <a:lnTo>
                      <a:pt x="542" y="600"/>
                    </a:lnTo>
                    <a:lnTo>
                      <a:pt x="538" y="606"/>
                    </a:lnTo>
                    <a:lnTo>
                      <a:pt x="526" y="626"/>
                    </a:lnTo>
                    <a:lnTo>
                      <a:pt x="520" y="640"/>
                    </a:lnTo>
                    <a:lnTo>
                      <a:pt x="518" y="650"/>
                    </a:lnTo>
                    <a:lnTo>
                      <a:pt x="514" y="662"/>
                    </a:lnTo>
                    <a:lnTo>
                      <a:pt x="512" y="658"/>
                    </a:lnTo>
                    <a:lnTo>
                      <a:pt x="508" y="654"/>
                    </a:lnTo>
                    <a:lnTo>
                      <a:pt x="504" y="652"/>
                    </a:lnTo>
                    <a:lnTo>
                      <a:pt x="500" y="640"/>
                    </a:lnTo>
                    <a:lnTo>
                      <a:pt x="504" y="636"/>
                    </a:lnTo>
                    <a:lnTo>
                      <a:pt x="506" y="630"/>
                    </a:lnTo>
                    <a:lnTo>
                      <a:pt x="508" y="622"/>
                    </a:lnTo>
                    <a:lnTo>
                      <a:pt x="506" y="620"/>
                    </a:lnTo>
                    <a:lnTo>
                      <a:pt x="500" y="616"/>
                    </a:lnTo>
                    <a:lnTo>
                      <a:pt x="482" y="608"/>
                    </a:lnTo>
                    <a:lnTo>
                      <a:pt x="454" y="598"/>
                    </a:lnTo>
                    <a:lnTo>
                      <a:pt x="450" y="582"/>
                    </a:lnTo>
                    <a:lnTo>
                      <a:pt x="448" y="578"/>
                    </a:lnTo>
                    <a:lnTo>
                      <a:pt x="446" y="574"/>
                    </a:lnTo>
                    <a:lnTo>
                      <a:pt x="440" y="568"/>
                    </a:lnTo>
                    <a:lnTo>
                      <a:pt x="434" y="560"/>
                    </a:lnTo>
                    <a:lnTo>
                      <a:pt x="432" y="556"/>
                    </a:lnTo>
                    <a:lnTo>
                      <a:pt x="426" y="552"/>
                    </a:lnTo>
                    <a:lnTo>
                      <a:pt x="424" y="548"/>
                    </a:lnTo>
                    <a:lnTo>
                      <a:pt x="422" y="544"/>
                    </a:lnTo>
                    <a:lnTo>
                      <a:pt x="424" y="538"/>
                    </a:lnTo>
                    <a:lnTo>
                      <a:pt x="422" y="534"/>
                    </a:lnTo>
                    <a:lnTo>
                      <a:pt x="420" y="526"/>
                    </a:lnTo>
                    <a:lnTo>
                      <a:pt x="414" y="518"/>
                    </a:lnTo>
                    <a:lnTo>
                      <a:pt x="404" y="514"/>
                    </a:lnTo>
                    <a:lnTo>
                      <a:pt x="392" y="512"/>
                    </a:lnTo>
                    <a:lnTo>
                      <a:pt x="374" y="510"/>
                    </a:lnTo>
                    <a:lnTo>
                      <a:pt x="354" y="510"/>
                    </a:lnTo>
                    <a:lnTo>
                      <a:pt x="344" y="510"/>
                    </a:lnTo>
                    <a:lnTo>
                      <a:pt x="332" y="514"/>
                    </a:lnTo>
                    <a:lnTo>
                      <a:pt x="322" y="518"/>
                    </a:lnTo>
                    <a:lnTo>
                      <a:pt x="310" y="524"/>
                    </a:lnTo>
                    <a:lnTo>
                      <a:pt x="298" y="532"/>
                    </a:lnTo>
                    <a:lnTo>
                      <a:pt x="284" y="540"/>
                    </a:lnTo>
                    <a:lnTo>
                      <a:pt x="258" y="562"/>
                    </a:lnTo>
                    <a:lnTo>
                      <a:pt x="236" y="582"/>
                    </a:lnTo>
                    <a:lnTo>
                      <a:pt x="218" y="604"/>
                    </a:lnTo>
                    <a:lnTo>
                      <a:pt x="212" y="612"/>
                    </a:lnTo>
                    <a:lnTo>
                      <a:pt x="206" y="622"/>
                    </a:lnTo>
                    <a:lnTo>
                      <a:pt x="204" y="632"/>
                    </a:lnTo>
                    <a:lnTo>
                      <a:pt x="202" y="642"/>
                    </a:lnTo>
                    <a:lnTo>
                      <a:pt x="200" y="662"/>
                    </a:lnTo>
                    <a:lnTo>
                      <a:pt x="202" y="680"/>
                    </a:lnTo>
                    <a:lnTo>
                      <a:pt x="206" y="696"/>
                    </a:lnTo>
                    <a:lnTo>
                      <a:pt x="210" y="712"/>
                    </a:lnTo>
                    <a:lnTo>
                      <a:pt x="216" y="728"/>
                    </a:lnTo>
                    <a:lnTo>
                      <a:pt x="230" y="758"/>
                    </a:lnTo>
                    <a:lnTo>
                      <a:pt x="242" y="784"/>
                    </a:lnTo>
                    <a:lnTo>
                      <a:pt x="256" y="808"/>
                    </a:lnTo>
                    <a:lnTo>
                      <a:pt x="262" y="814"/>
                    </a:lnTo>
                    <a:lnTo>
                      <a:pt x="270" y="820"/>
                    </a:lnTo>
                    <a:lnTo>
                      <a:pt x="280" y="824"/>
                    </a:lnTo>
                    <a:lnTo>
                      <a:pt x="282" y="824"/>
                    </a:lnTo>
                    <a:lnTo>
                      <a:pt x="280" y="824"/>
                    </a:lnTo>
                    <a:lnTo>
                      <a:pt x="276" y="824"/>
                    </a:lnTo>
                    <a:lnTo>
                      <a:pt x="272" y="826"/>
                    </a:lnTo>
                    <a:lnTo>
                      <a:pt x="264" y="830"/>
                    </a:lnTo>
                    <a:lnTo>
                      <a:pt x="254" y="840"/>
                    </a:lnTo>
                    <a:lnTo>
                      <a:pt x="248" y="846"/>
                    </a:lnTo>
                    <a:lnTo>
                      <a:pt x="242" y="844"/>
                    </a:lnTo>
                    <a:lnTo>
                      <a:pt x="158" y="882"/>
                    </a:lnTo>
                    <a:lnTo>
                      <a:pt x="116" y="902"/>
                    </a:lnTo>
                    <a:lnTo>
                      <a:pt x="100" y="912"/>
                    </a:lnTo>
                    <a:lnTo>
                      <a:pt x="92" y="918"/>
                    </a:lnTo>
                    <a:lnTo>
                      <a:pt x="88" y="924"/>
                    </a:lnTo>
                    <a:lnTo>
                      <a:pt x="84" y="932"/>
                    </a:lnTo>
                    <a:lnTo>
                      <a:pt x="80" y="954"/>
                    </a:lnTo>
                    <a:lnTo>
                      <a:pt x="70" y="988"/>
                    </a:lnTo>
                    <a:lnTo>
                      <a:pt x="64" y="1008"/>
                    </a:lnTo>
                    <a:lnTo>
                      <a:pt x="56" y="1022"/>
                    </a:lnTo>
                    <a:lnTo>
                      <a:pt x="50" y="1034"/>
                    </a:lnTo>
                    <a:lnTo>
                      <a:pt x="48" y="1044"/>
                    </a:lnTo>
                    <a:lnTo>
                      <a:pt x="46" y="1060"/>
                    </a:lnTo>
                    <a:lnTo>
                      <a:pt x="46" y="1086"/>
                    </a:lnTo>
                    <a:lnTo>
                      <a:pt x="48" y="1120"/>
                    </a:lnTo>
                    <a:lnTo>
                      <a:pt x="38" y="1144"/>
                    </a:lnTo>
                    <a:lnTo>
                      <a:pt x="32" y="1166"/>
                    </a:lnTo>
                    <a:lnTo>
                      <a:pt x="26" y="1186"/>
                    </a:lnTo>
                    <a:lnTo>
                      <a:pt x="24" y="1202"/>
                    </a:lnTo>
                    <a:lnTo>
                      <a:pt x="22" y="1228"/>
                    </a:lnTo>
                    <a:lnTo>
                      <a:pt x="20" y="1238"/>
                    </a:lnTo>
                    <a:lnTo>
                      <a:pt x="18" y="1244"/>
                    </a:lnTo>
                    <a:lnTo>
                      <a:pt x="18" y="1246"/>
                    </a:lnTo>
                    <a:lnTo>
                      <a:pt x="8" y="1288"/>
                    </a:lnTo>
                    <a:lnTo>
                      <a:pt x="2" y="1310"/>
                    </a:lnTo>
                    <a:lnTo>
                      <a:pt x="0" y="1324"/>
                    </a:lnTo>
                    <a:lnTo>
                      <a:pt x="2" y="1336"/>
                    </a:lnTo>
                    <a:lnTo>
                      <a:pt x="4" y="1340"/>
                    </a:lnTo>
                    <a:lnTo>
                      <a:pt x="12" y="1348"/>
                    </a:lnTo>
                    <a:lnTo>
                      <a:pt x="34" y="1370"/>
                    </a:lnTo>
                    <a:lnTo>
                      <a:pt x="48" y="1382"/>
                    </a:lnTo>
                    <a:lnTo>
                      <a:pt x="64" y="1394"/>
                    </a:lnTo>
                    <a:lnTo>
                      <a:pt x="172" y="1458"/>
                    </a:lnTo>
                    <a:lnTo>
                      <a:pt x="176" y="1460"/>
                    </a:lnTo>
                    <a:lnTo>
                      <a:pt x="178" y="1464"/>
                    </a:lnTo>
                    <a:lnTo>
                      <a:pt x="182" y="1470"/>
                    </a:lnTo>
                    <a:lnTo>
                      <a:pt x="184" y="1472"/>
                    </a:lnTo>
                    <a:lnTo>
                      <a:pt x="184" y="1476"/>
                    </a:lnTo>
                    <a:lnTo>
                      <a:pt x="172" y="1496"/>
                    </a:lnTo>
                    <a:lnTo>
                      <a:pt x="164" y="1514"/>
                    </a:lnTo>
                    <a:lnTo>
                      <a:pt x="156" y="1532"/>
                    </a:lnTo>
                    <a:lnTo>
                      <a:pt x="152" y="1548"/>
                    </a:lnTo>
                    <a:lnTo>
                      <a:pt x="150" y="1556"/>
                    </a:lnTo>
                    <a:lnTo>
                      <a:pt x="150" y="1570"/>
                    </a:lnTo>
                    <a:lnTo>
                      <a:pt x="136" y="1708"/>
                    </a:lnTo>
                    <a:lnTo>
                      <a:pt x="136" y="1718"/>
                    </a:lnTo>
                    <a:lnTo>
                      <a:pt x="136" y="1724"/>
                    </a:lnTo>
                    <a:lnTo>
                      <a:pt x="138" y="1730"/>
                    </a:lnTo>
                    <a:lnTo>
                      <a:pt x="140" y="1734"/>
                    </a:lnTo>
                    <a:lnTo>
                      <a:pt x="144" y="1736"/>
                    </a:lnTo>
                    <a:lnTo>
                      <a:pt x="146" y="1738"/>
                    </a:lnTo>
                    <a:lnTo>
                      <a:pt x="144" y="1750"/>
                    </a:lnTo>
                    <a:lnTo>
                      <a:pt x="144" y="1764"/>
                    </a:lnTo>
                    <a:lnTo>
                      <a:pt x="144" y="1780"/>
                    </a:lnTo>
                    <a:lnTo>
                      <a:pt x="144" y="1800"/>
                    </a:lnTo>
                    <a:lnTo>
                      <a:pt x="140" y="1826"/>
                    </a:lnTo>
                    <a:lnTo>
                      <a:pt x="136" y="1850"/>
                    </a:lnTo>
                    <a:lnTo>
                      <a:pt x="134" y="1872"/>
                    </a:lnTo>
                    <a:lnTo>
                      <a:pt x="130" y="1900"/>
                    </a:lnTo>
                    <a:lnTo>
                      <a:pt x="122" y="1936"/>
                    </a:lnTo>
                    <a:lnTo>
                      <a:pt x="116" y="1972"/>
                    </a:lnTo>
                    <a:lnTo>
                      <a:pt x="112" y="1998"/>
                    </a:lnTo>
                    <a:lnTo>
                      <a:pt x="106" y="2066"/>
                    </a:lnTo>
                    <a:lnTo>
                      <a:pt x="100" y="2126"/>
                    </a:lnTo>
                    <a:lnTo>
                      <a:pt x="100" y="2132"/>
                    </a:lnTo>
                    <a:lnTo>
                      <a:pt x="98" y="2136"/>
                    </a:lnTo>
                    <a:lnTo>
                      <a:pt x="96" y="2140"/>
                    </a:lnTo>
                    <a:lnTo>
                      <a:pt x="90" y="2150"/>
                    </a:lnTo>
                    <a:lnTo>
                      <a:pt x="76" y="2192"/>
                    </a:lnTo>
                    <a:lnTo>
                      <a:pt x="66" y="2222"/>
                    </a:lnTo>
                    <a:lnTo>
                      <a:pt x="58" y="2252"/>
                    </a:lnTo>
                    <a:lnTo>
                      <a:pt x="48" y="2296"/>
                    </a:lnTo>
                    <a:lnTo>
                      <a:pt x="48" y="2308"/>
                    </a:lnTo>
                    <a:lnTo>
                      <a:pt x="48" y="2318"/>
                    </a:lnTo>
                    <a:lnTo>
                      <a:pt x="50" y="2330"/>
                    </a:lnTo>
                    <a:lnTo>
                      <a:pt x="52" y="2344"/>
                    </a:lnTo>
                    <a:lnTo>
                      <a:pt x="50" y="2360"/>
                    </a:lnTo>
                    <a:lnTo>
                      <a:pt x="46" y="2376"/>
                    </a:lnTo>
                    <a:lnTo>
                      <a:pt x="42" y="2396"/>
                    </a:lnTo>
                    <a:lnTo>
                      <a:pt x="38" y="2414"/>
                    </a:lnTo>
                    <a:lnTo>
                      <a:pt x="38" y="2436"/>
                    </a:lnTo>
                    <a:lnTo>
                      <a:pt x="40" y="2462"/>
                    </a:lnTo>
                    <a:lnTo>
                      <a:pt x="40" y="2490"/>
                    </a:lnTo>
                    <a:lnTo>
                      <a:pt x="40" y="2516"/>
                    </a:lnTo>
                    <a:lnTo>
                      <a:pt x="32" y="2588"/>
                    </a:lnTo>
                    <a:lnTo>
                      <a:pt x="26" y="2646"/>
                    </a:lnTo>
                    <a:lnTo>
                      <a:pt x="14" y="2704"/>
                    </a:lnTo>
                    <a:lnTo>
                      <a:pt x="12" y="2706"/>
                    </a:lnTo>
                    <a:lnTo>
                      <a:pt x="8" y="2712"/>
                    </a:lnTo>
                    <a:lnTo>
                      <a:pt x="4" y="2734"/>
                    </a:lnTo>
                    <a:lnTo>
                      <a:pt x="0" y="2750"/>
                    </a:lnTo>
                    <a:lnTo>
                      <a:pt x="0" y="2774"/>
                    </a:lnTo>
                    <a:lnTo>
                      <a:pt x="2" y="2780"/>
                    </a:lnTo>
                    <a:lnTo>
                      <a:pt x="4" y="2786"/>
                    </a:lnTo>
                    <a:lnTo>
                      <a:pt x="10" y="2796"/>
                    </a:lnTo>
                    <a:lnTo>
                      <a:pt x="20" y="2808"/>
                    </a:lnTo>
                    <a:lnTo>
                      <a:pt x="24" y="2800"/>
                    </a:lnTo>
                    <a:lnTo>
                      <a:pt x="32" y="2826"/>
                    </a:lnTo>
                    <a:lnTo>
                      <a:pt x="34" y="2840"/>
                    </a:lnTo>
                    <a:lnTo>
                      <a:pt x="38" y="2862"/>
                    </a:lnTo>
                    <a:lnTo>
                      <a:pt x="42" y="2884"/>
                    </a:lnTo>
                    <a:lnTo>
                      <a:pt x="46" y="2900"/>
                    </a:lnTo>
                    <a:lnTo>
                      <a:pt x="52" y="2906"/>
                    </a:lnTo>
                    <a:lnTo>
                      <a:pt x="60" y="2912"/>
                    </a:lnTo>
                    <a:lnTo>
                      <a:pt x="84" y="2922"/>
                    </a:lnTo>
                    <a:lnTo>
                      <a:pt x="114" y="2932"/>
                    </a:lnTo>
                    <a:lnTo>
                      <a:pt x="144" y="2940"/>
                    </a:lnTo>
                    <a:lnTo>
                      <a:pt x="156" y="2944"/>
                    </a:lnTo>
                    <a:lnTo>
                      <a:pt x="168" y="2944"/>
                    </a:lnTo>
                    <a:lnTo>
                      <a:pt x="178" y="2944"/>
                    </a:lnTo>
                    <a:lnTo>
                      <a:pt x="188" y="2942"/>
                    </a:lnTo>
                    <a:lnTo>
                      <a:pt x="194" y="2940"/>
                    </a:lnTo>
                    <a:lnTo>
                      <a:pt x="200" y="2936"/>
                    </a:lnTo>
                    <a:lnTo>
                      <a:pt x="204" y="2932"/>
                    </a:lnTo>
                    <a:lnTo>
                      <a:pt x="206" y="2926"/>
                    </a:lnTo>
                    <a:lnTo>
                      <a:pt x="206" y="2922"/>
                    </a:lnTo>
                    <a:lnTo>
                      <a:pt x="206" y="2916"/>
                    </a:lnTo>
                    <a:lnTo>
                      <a:pt x="200" y="2904"/>
                    </a:lnTo>
                    <a:lnTo>
                      <a:pt x="186" y="2886"/>
                    </a:lnTo>
                    <a:lnTo>
                      <a:pt x="184" y="2882"/>
                    </a:lnTo>
                    <a:lnTo>
                      <a:pt x="184" y="2878"/>
                    </a:lnTo>
                    <a:lnTo>
                      <a:pt x="182" y="2868"/>
                    </a:lnTo>
                    <a:lnTo>
                      <a:pt x="178" y="2864"/>
                    </a:lnTo>
                    <a:lnTo>
                      <a:pt x="172" y="2860"/>
                    </a:lnTo>
                    <a:lnTo>
                      <a:pt x="166" y="2854"/>
                    </a:lnTo>
                    <a:lnTo>
                      <a:pt x="166" y="2852"/>
                    </a:lnTo>
                    <a:lnTo>
                      <a:pt x="164" y="2850"/>
                    </a:lnTo>
                    <a:lnTo>
                      <a:pt x="164" y="2838"/>
                    </a:lnTo>
                    <a:lnTo>
                      <a:pt x="158" y="2824"/>
                    </a:lnTo>
                    <a:lnTo>
                      <a:pt x="152" y="2808"/>
                    </a:lnTo>
                    <a:lnTo>
                      <a:pt x="150" y="2792"/>
                    </a:lnTo>
                    <a:lnTo>
                      <a:pt x="148" y="2786"/>
                    </a:lnTo>
                    <a:lnTo>
                      <a:pt x="146" y="2782"/>
                    </a:lnTo>
                    <a:lnTo>
                      <a:pt x="140" y="2776"/>
                    </a:lnTo>
                    <a:lnTo>
                      <a:pt x="140" y="2764"/>
                    </a:lnTo>
                    <a:lnTo>
                      <a:pt x="140" y="2756"/>
                    </a:lnTo>
                    <a:lnTo>
                      <a:pt x="144" y="2752"/>
                    </a:lnTo>
                    <a:lnTo>
                      <a:pt x="148" y="2748"/>
                    </a:lnTo>
                    <a:lnTo>
                      <a:pt x="152" y="2732"/>
                    </a:lnTo>
                    <a:lnTo>
                      <a:pt x="162" y="2656"/>
                    </a:lnTo>
                    <a:lnTo>
                      <a:pt x="180" y="2568"/>
                    </a:lnTo>
                    <a:lnTo>
                      <a:pt x="200" y="2476"/>
                    </a:lnTo>
                    <a:lnTo>
                      <a:pt x="212" y="2422"/>
                    </a:lnTo>
                    <a:lnTo>
                      <a:pt x="224" y="2366"/>
                    </a:lnTo>
                    <a:lnTo>
                      <a:pt x="234" y="2316"/>
                    </a:lnTo>
                    <a:lnTo>
                      <a:pt x="236" y="2294"/>
                    </a:lnTo>
                    <a:lnTo>
                      <a:pt x="238" y="2274"/>
                    </a:lnTo>
                    <a:lnTo>
                      <a:pt x="238" y="2256"/>
                    </a:lnTo>
                    <a:lnTo>
                      <a:pt x="242" y="2242"/>
                    </a:lnTo>
                    <a:lnTo>
                      <a:pt x="250" y="2212"/>
                    </a:lnTo>
                    <a:lnTo>
                      <a:pt x="254" y="2194"/>
                    </a:lnTo>
                    <a:lnTo>
                      <a:pt x="262" y="2176"/>
                    </a:lnTo>
                    <a:lnTo>
                      <a:pt x="272" y="2154"/>
                    </a:lnTo>
                    <a:lnTo>
                      <a:pt x="282" y="2130"/>
                    </a:lnTo>
                    <a:lnTo>
                      <a:pt x="316" y="2014"/>
                    </a:lnTo>
                    <a:lnTo>
                      <a:pt x="332" y="1956"/>
                    </a:lnTo>
                    <a:lnTo>
                      <a:pt x="338" y="1942"/>
                    </a:lnTo>
                    <a:lnTo>
                      <a:pt x="338" y="1940"/>
                    </a:lnTo>
                    <a:lnTo>
                      <a:pt x="338" y="1942"/>
                    </a:lnTo>
                    <a:lnTo>
                      <a:pt x="338" y="1944"/>
                    </a:lnTo>
                    <a:lnTo>
                      <a:pt x="338" y="1954"/>
                    </a:lnTo>
                    <a:lnTo>
                      <a:pt x="338" y="1968"/>
                    </a:lnTo>
                    <a:lnTo>
                      <a:pt x="344" y="2000"/>
                    </a:lnTo>
                    <a:lnTo>
                      <a:pt x="352" y="2036"/>
                    </a:lnTo>
                    <a:lnTo>
                      <a:pt x="344" y="2114"/>
                    </a:lnTo>
                    <a:lnTo>
                      <a:pt x="344" y="2136"/>
                    </a:lnTo>
                    <a:lnTo>
                      <a:pt x="346" y="2160"/>
                    </a:lnTo>
                    <a:lnTo>
                      <a:pt x="350" y="2192"/>
                    </a:lnTo>
                    <a:lnTo>
                      <a:pt x="348" y="2202"/>
                    </a:lnTo>
                    <a:lnTo>
                      <a:pt x="344" y="2218"/>
                    </a:lnTo>
                    <a:lnTo>
                      <a:pt x="336" y="2246"/>
                    </a:lnTo>
                    <a:lnTo>
                      <a:pt x="334" y="2260"/>
                    </a:lnTo>
                    <a:lnTo>
                      <a:pt x="334" y="2280"/>
                    </a:lnTo>
                    <a:lnTo>
                      <a:pt x="326" y="2322"/>
                    </a:lnTo>
                    <a:lnTo>
                      <a:pt x="320" y="2368"/>
                    </a:lnTo>
                    <a:lnTo>
                      <a:pt x="316" y="2408"/>
                    </a:lnTo>
                    <a:lnTo>
                      <a:pt x="314" y="2434"/>
                    </a:lnTo>
                    <a:lnTo>
                      <a:pt x="310" y="2468"/>
                    </a:lnTo>
                    <a:lnTo>
                      <a:pt x="294" y="2584"/>
                    </a:lnTo>
                    <a:lnTo>
                      <a:pt x="290" y="2592"/>
                    </a:lnTo>
                    <a:lnTo>
                      <a:pt x="286" y="2602"/>
                    </a:lnTo>
                    <a:lnTo>
                      <a:pt x="280" y="2616"/>
                    </a:lnTo>
                    <a:lnTo>
                      <a:pt x="276" y="2630"/>
                    </a:lnTo>
                    <a:lnTo>
                      <a:pt x="272" y="2652"/>
                    </a:lnTo>
                    <a:lnTo>
                      <a:pt x="272" y="2660"/>
                    </a:lnTo>
                    <a:lnTo>
                      <a:pt x="260" y="2680"/>
                    </a:lnTo>
                    <a:lnTo>
                      <a:pt x="254" y="2682"/>
                    </a:lnTo>
                    <a:lnTo>
                      <a:pt x="248" y="2698"/>
                    </a:lnTo>
                    <a:lnTo>
                      <a:pt x="264" y="2722"/>
                    </a:lnTo>
                    <a:lnTo>
                      <a:pt x="272" y="2730"/>
                    </a:lnTo>
                    <a:lnTo>
                      <a:pt x="284" y="2738"/>
                    </a:lnTo>
                    <a:lnTo>
                      <a:pt x="298" y="2748"/>
                    </a:lnTo>
                    <a:lnTo>
                      <a:pt x="310" y="2738"/>
                    </a:lnTo>
                    <a:lnTo>
                      <a:pt x="312" y="2742"/>
                    </a:lnTo>
                    <a:lnTo>
                      <a:pt x="316" y="2746"/>
                    </a:lnTo>
                    <a:lnTo>
                      <a:pt x="320" y="2752"/>
                    </a:lnTo>
                    <a:lnTo>
                      <a:pt x="328" y="2764"/>
                    </a:lnTo>
                    <a:lnTo>
                      <a:pt x="340" y="2784"/>
                    </a:lnTo>
                    <a:lnTo>
                      <a:pt x="354" y="2820"/>
                    </a:lnTo>
                    <a:lnTo>
                      <a:pt x="360" y="2828"/>
                    </a:lnTo>
                    <a:lnTo>
                      <a:pt x="368" y="2840"/>
                    </a:lnTo>
                    <a:lnTo>
                      <a:pt x="386" y="2862"/>
                    </a:lnTo>
                    <a:lnTo>
                      <a:pt x="392" y="2864"/>
                    </a:lnTo>
                    <a:lnTo>
                      <a:pt x="398" y="2868"/>
                    </a:lnTo>
                    <a:lnTo>
                      <a:pt x="414" y="2872"/>
                    </a:lnTo>
                    <a:lnTo>
                      <a:pt x="448" y="2878"/>
                    </a:lnTo>
                    <a:lnTo>
                      <a:pt x="462" y="2880"/>
                    </a:lnTo>
                    <a:lnTo>
                      <a:pt x="478" y="2880"/>
                    </a:lnTo>
                    <a:lnTo>
                      <a:pt x="498" y="2878"/>
                    </a:lnTo>
                    <a:lnTo>
                      <a:pt x="500" y="2876"/>
                    </a:lnTo>
                    <a:lnTo>
                      <a:pt x="500" y="2872"/>
                    </a:lnTo>
                    <a:lnTo>
                      <a:pt x="500" y="2864"/>
                    </a:lnTo>
                    <a:lnTo>
                      <a:pt x="498" y="2856"/>
                    </a:lnTo>
                    <a:lnTo>
                      <a:pt x="494" y="2848"/>
                    </a:lnTo>
                    <a:lnTo>
                      <a:pt x="486" y="2840"/>
                    </a:lnTo>
                    <a:lnTo>
                      <a:pt x="478" y="2832"/>
                    </a:lnTo>
                    <a:lnTo>
                      <a:pt x="466" y="2824"/>
                    </a:lnTo>
                    <a:lnTo>
                      <a:pt x="452" y="2818"/>
                    </a:lnTo>
                    <a:lnTo>
                      <a:pt x="436" y="2810"/>
                    </a:lnTo>
                    <a:lnTo>
                      <a:pt x="438" y="2786"/>
                    </a:lnTo>
                    <a:lnTo>
                      <a:pt x="438" y="2780"/>
                    </a:lnTo>
                    <a:lnTo>
                      <a:pt x="436" y="2776"/>
                    </a:lnTo>
                    <a:lnTo>
                      <a:pt x="432" y="2770"/>
                    </a:lnTo>
                    <a:lnTo>
                      <a:pt x="432" y="2766"/>
                    </a:lnTo>
                    <a:lnTo>
                      <a:pt x="432" y="2758"/>
                    </a:lnTo>
                    <a:lnTo>
                      <a:pt x="434" y="2744"/>
                    </a:lnTo>
                    <a:lnTo>
                      <a:pt x="434" y="2732"/>
                    </a:lnTo>
                    <a:lnTo>
                      <a:pt x="432" y="2720"/>
                    </a:lnTo>
                    <a:lnTo>
                      <a:pt x="432" y="2712"/>
                    </a:lnTo>
                    <a:lnTo>
                      <a:pt x="432" y="2706"/>
                    </a:lnTo>
                    <a:lnTo>
                      <a:pt x="434" y="2700"/>
                    </a:lnTo>
                    <a:lnTo>
                      <a:pt x="438" y="2686"/>
                    </a:lnTo>
                    <a:lnTo>
                      <a:pt x="440" y="2672"/>
                    </a:lnTo>
                    <a:lnTo>
                      <a:pt x="440" y="2656"/>
                    </a:lnTo>
                    <a:lnTo>
                      <a:pt x="440" y="2638"/>
                    </a:lnTo>
                    <a:lnTo>
                      <a:pt x="442" y="2614"/>
                    </a:lnTo>
                    <a:lnTo>
                      <a:pt x="454" y="2542"/>
                    </a:lnTo>
                    <a:lnTo>
                      <a:pt x="460" y="2496"/>
                    </a:lnTo>
                    <a:lnTo>
                      <a:pt x="470" y="2456"/>
                    </a:lnTo>
                    <a:lnTo>
                      <a:pt x="478" y="2418"/>
                    </a:lnTo>
                    <a:lnTo>
                      <a:pt x="484" y="2380"/>
                    </a:lnTo>
                    <a:lnTo>
                      <a:pt x="490" y="2328"/>
                    </a:lnTo>
                    <a:lnTo>
                      <a:pt x="492" y="2302"/>
                    </a:lnTo>
                    <a:lnTo>
                      <a:pt x="494" y="2282"/>
                    </a:lnTo>
                    <a:lnTo>
                      <a:pt x="504" y="2236"/>
                    </a:lnTo>
                    <a:lnTo>
                      <a:pt x="504" y="2228"/>
                    </a:lnTo>
                    <a:lnTo>
                      <a:pt x="504" y="2218"/>
                    </a:lnTo>
                    <a:lnTo>
                      <a:pt x="504" y="2202"/>
                    </a:lnTo>
                    <a:lnTo>
                      <a:pt x="504" y="2180"/>
                    </a:lnTo>
                    <a:lnTo>
                      <a:pt x="508" y="2154"/>
                    </a:lnTo>
                    <a:lnTo>
                      <a:pt x="514" y="2126"/>
                    </a:lnTo>
                    <a:lnTo>
                      <a:pt x="526" y="2082"/>
                    </a:lnTo>
                    <a:lnTo>
                      <a:pt x="544" y="1970"/>
                    </a:lnTo>
                    <a:lnTo>
                      <a:pt x="556" y="1916"/>
                    </a:lnTo>
                    <a:lnTo>
                      <a:pt x="562" y="1878"/>
                    </a:lnTo>
                    <a:lnTo>
                      <a:pt x="566" y="1832"/>
                    </a:lnTo>
                    <a:lnTo>
                      <a:pt x="570" y="1764"/>
                    </a:lnTo>
                    <a:lnTo>
                      <a:pt x="572" y="1758"/>
                    </a:lnTo>
                    <a:lnTo>
                      <a:pt x="568" y="1748"/>
                    </a:lnTo>
                    <a:lnTo>
                      <a:pt x="568" y="1740"/>
                    </a:lnTo>
                    <a:lnTo>
                      <a:pt x="568" y="1736"/>
                    </a:lnTo>
                    <a:lnTo>
                      <a:pt x="570" y="1724"/>
                    </a:lnTo>
                    <a:lnTo>
                      <a:pt x="570" y="1702"/>
                    </a:lnTo>
                    <a:lnTo>
                      <a:pt x="568" y="1660"/>
                    </a:lnTo>
                    <a:lnTo>
                      <a:pt x="568" y="1638"/>
                    </a:lnTo>
                    <a:lnTo>
                      <a:pt x="570" y="1626"/>
                    </a:lnTo>
                    <a:lnTo>
                      <a:pt x="572" y="1616"/>
                    </a:lnTo>
                    <a:lnTo>
                      <a:pt x="572" y="1602"/>
                    </a:lnTo>
                    <a:lnTo>
                      <a:pt x="568" y="1562"/>
                    </a:lnTo>
                    <a:lnTo>
                      <a:pt x="566" y="1540"/>
                    </a:lnTo>
                    <a:lnTo>
                      <a:pt x="572" y="1536"/>
                    </a:lnTo>
                    <a:lnTo>
                      <a:pt x="576" y="1528"/>
                    </a:lnTo>
                    <a:lnTo>
                      <a:pt x="580" y="1510"/>
                    </a:lnTo>
                    <a:lnTo>
                      <a:pt x="582" y="1496"/>
                    </a:lnTo>
                    <a:lnTo>
                      <a:pt x="582" y="1488"/>
                    </a:lnTo>
                    <a:lnTo>
                      <a:pt x="610" y="1484"/>
                    </a:lnTo>
                    <a:lnTo>
                      <a:pt x="616" y="1482"/>
                    </a:lnTo>
                    <a:lnTo>
                      <a:pt x="620" y="1476"/>
                    </a:lnTo>
                    <a:lnTo>
                      <a:pt x="624" y="1470"/>
                    </a:lnTo>
                    <a:lnTo>
                      <a:pt x="662" y="1468"/>
                    </a:lnTo>
                    <a:lnTo>
                      <a:pt x="720" y="1468"/>
                    </a:lnTo>
                    <a:lnTo>
                      <a:pt x="744" y="1468"/>
                    </a:lnTo>
                    <a:lnTo>
                      <a:pt x="774" y="1466"/>
                    </a:lnTo>
                    <a:lnTo>
                      <a:pt x="810" y="1462"/>
                    </a:lnTo>
                    <a:lnTo>
                      <a:pt x="828" y="1458"/>
                    </a:lnTo>
                    <a:lnTo>
                      <a:pt x="846" y="1452"/>
                    </a:lnTo>
                    <a:lnTo>
                      <a:pt x="854" y="1448"/>
                    </a:lnTo>
                    <a:lnTo>
                      <a:pt x="860" y="1442"/>
                    </a:lnTo>
                    <a:lnTo>
                      <a:pt x="866" y="1438"/>
                    </a:lnTo>
                    <a:lnTo>
                      <a:pt x="870" y="1430"/>
                    </a:lnTo>
                    <a:lnTo>
                      <a:pt x="876" y="1418"/>
                    </a:lnTo>
                    <a:lnTo>
                      <a:pt x="880" y="1404"/>
                    </a:lnTo>
                    <a:lnTo>
                      <a:pt x="880" y="1390"/>
                    </a:lnTo>
                    <a:lnTo>
                      <a:pt x="880" y="1380"/>
                    </a:lnTo>
                    <a:lnTo>
                      <a:pt x="878" y="1370"/>
                    </a:lnTo>
                    <a:close/>
                    <a:moveTo>
                      <a:pt x="192" y="1304"/>
                    </a:moveTo>
                    <a:lnTo>
                      <a:pt x="192" y="1304"/>
                    </a:lnTo>
                    <a:lnTo>
                      <a:pt x="180" y="1304"/>
                    </a:lnTo>
                    <a:lnTo>
                      <a:pt x="176" y="1302"/>
                    </a:lnTo>
                    <a:lnTo>
                      <a:pt x="174" y="1300"/>
                    </a:lnTo>
                    <a:lnTo>
                      <a:pt x="170" y="1294"/>
                    </a:lnTo>
                    <a:lnTo>
                      <a:pt x="168" y="1292"/>
                    </a:lnTo>
                    <a:lnTo>
                      <a:pt x="160" y="1286"/>
                    </a:lnTo>
                    <a:lnTo>
                      <a:pt x="158" y="1280"/>
                    </a:lnTo>
                    <a:lnTo>
                      <a:pt x="156" y="1276"/>
                    </a:lnTo>
                    <a:lnTo>
                      <a:pt x="152" y="1274"/>
                    </a:lnTo>
                    <a:lnTo>
                      <a:pt x="154" y="1270"/>
                    </a:lnTo>
                    <a:lnTo>
                      <a:pt x="154" y="1266"/>
                    </a:lnTo>
                    <a:lnTo>
                      <a:pt x="152" y="1260"/>
                    </a:lnTo>
                    <a:lnTo>
                      <a:pt x="146" y="1246"/>
                    </a:lnTo>
                    <a:lnTo>
                      <a:pt x="150" y="1224"/>
                    </a:lnTo>
                    <a:lnTo>
                      <a:pt x="160" y="1214"/>
                    </a:lnTo>
                    <a:lnTo>
                      <a:pt x="170" y="1204"/>
                    </a:lnTo>
                    <a:lnTo>
                      <a:pt x="172" y="1200"/>
                    </a:lnTo>
                    <a:lnTo>
                      <a:pt x="174" y="1194"/>
                    </a:lnTo>
                    <a:lnTo>
                      <a:pt x="186" y="1212"/>
                    </a:lnTo>
                    <a:lnTo>
                      <a:pt x="196" y="1228"/>
                    </a:lnTo>
                    <a:lnTo>
                      <a:pt x="202" y="1242"/>
                    </a:lnTo>
                    <a:lnTo>
                      <a:pt x="206" y="1264"/>
                    </a:lnTo>
                    <a:lnTo>
                      <a:pt x="208" y="1274"/>
                    </a:lnTo>
                    <a:lnTo>
                      <a:pt x="208" y="1288"/>
                    </a:lnTo>
                    <a:lnTo>
                      <a:pt x="208" y="1308"/>
                    </a:lnTo>
                    <a:lnTo>
                      <a:pt x="210" y="1312"/>
                    </a:lnTo>
                    <a:lnTo>
                      <a:pt x="204" y="1308"/>
                    </a:lnTo>
                    <a:lnTo>
                      <a:pt x="192" y="1304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837" name="Freeform 54"/>
              <p:cNvSpPr>
                <a:spLocks/>
              </p:cNvSpPr>
              <p:nvPr/>
            </p:nvSpPr>
            <p:spPr bwMode="auto">
              <a:xfrm>
                <a:off x="2090737" y="-1489075"/>
                <a:ext cx="368300" cy="454025"/>
              </a:xfrm>
              <a:custGeom>
                <a:avLst/>
                <a:gdLst>
                  <a:gd name="T0" fmla="*/ 2147483647 w 232"/>
                  <a:gd name="T1" fmla="*/ 0 h 286"/>
                  <a:gd name="T2" fmla="*/ 2147483647 w 232"/>
                  <a:gd name="T3" fmla="*/ 2147483647 h 286"/>
                  <a:gd name="T4" fmla="*/ 2147483647 w 232"/>
                  <a:gd name="T5" fmla="*/ 2147483647 h 286"/>
                  <a:gd name="T6" fmla="*/ 2147483647 w 232"/>
                  <a:gd name="T7" fmla="*/ 2147483647 h 286"/>
                  <a:gd name="T8" fmla="*/ 2147483647 w 232"/>
                  <a:gd name="T9" fmla="*/ 2147483647 h 286"/>
                  <a:gd name="T10" fmla="*/ 2147483647 w 232"/>
                  <a:gd name="T11" fmla="*/ 2147483647 h 286"/>
                  <a:gd name="T12" fmla="*/ 2147483647 w 232"/>
                  <a:gd name="T13" fmla="*/ 2147483647 h 286"/>
                  <a:gd name="T14" fmla="*/ 2147483647 w 232"/>
                  <a:gd name="T15" fmla="*/ 2147483647 h 286"/>
                  <a:gd name="T16" fmla="*/ 2147483647 w 232"/>
                  <a:gd name="T17" fmla="*/ 2147483647 h 286"/>
                  <a:gd name="T18" fmla="*/ 2147483647 w 232"/>
                  <a:gd name="T19" fmla="*/ 2147483647 h 286"/>
                  <a:gd name="T20" fmla="*/ 2147483647 w 232"/>
                  <a:gd name="T21" fmla="*/ 2147483647 h 286"/>
                  <a:gd name="T22" fmla="*/ 2147483647 w 232"/>
                  <a:gd name="T23" fmla="*/ 2147483647 h 286"/>
                  <a:gd name="T24" fmla="*/ 2147483647 w 232"/>
                  <a:gd name="T25" fmla="*/ 2147483647 h 286"/>
                  <a:gd name="T26" fmla="*/ 2147483647 w 232"/>
                  <a:gd name="T27" fmla="*/ 2147483647 h 286"/>
                  <a:gd name="T28" fmla="*/ 2147483647 w 232"/>
                  <a:gd name="T29" fmla="*/ 2147483647 h 286"/>
                  <a:gd name="T30" fmla="*/ 2147483647 w 232"/>
                  <a:gd name="T31" fmla="*/ 2147483647 h 286"/>
                  <a:gd name="T32" fmla="*/ 2147483647 w 232"/>
                  <a:gd name="T33" fmla="*/ 2147483647 h 286"/>
                  <a:gd name="T34" fmla="*/ 2147483647 w 232"/>
                  <a:gd name="T35" fmla="*/ 2147483647 h 286"/>
                  <a:gd name="T36" fmla="*/ 2147483647 w 232"/>
                  <a:gd name="T37" fmla="*/ 2147483647 h 286"/>
                  <a:gd name="T38" fmla="*/ 2147483647 w 232"/>
                  <a:gd name="T39" fmla="*/ 2147483647 h 286"/>
                  <a:gd name="T40" fmla="*/ 2147483647 w 232"/>
                  <a:gd name="T41" fmla="*/ 2147483647 h 286"/>
                  <a:gd name="T42" fmla="*/ 2147483647 w 232"/>
                  <a:gd name="T43" fmla="*/ 2147483647 h 286"/>
                  <a:gd name="T44" fmla="*/ 2147483647 w 232"/>
                  <a:gd name="T45" fmla="*/ 2147483647 h 286"/>
                  <a:gd name="T46" fmla="*/ 2147483647 w 232"/>
                  <a:gd name="T47" fmla="*/ 2147483647 h 286"/>
                  <a:gd name="T48" fmla="*/ 2147483647 w 232"/>
                  <a:gd name="T49" fmla="*/ 2147483647 h 286"/>
                  <a:gd name="T50" fmla="*/ 2147483647 w 232"/>
                  <a:gd name="T51" fmla="*/ 2147483647 h 286"/>
                  <a:gd name="T52" fmla="*/ 2147483647 w 232"/>
                  <a:gd name="T53" fmla="*/ 2147483647 h 286"/>
                  <a:gd name="T54" fmla="*/ 2147483647 w 232"/>
                  <a:gd name="T55" fmla="*/ 2147483647 h 286"/>
                  <a:gd name="T56" fmla="*/ 2147483647 w 232"/>
                  <a:gd name="T57" fmla="*/ 2147483647 h 286"/>
                  <a:gd name="T58" fmla="*/ 2147483647 w 232"/>
                  <a:gd name="T59" fmla="*/ 2147483647 h 286"/>
                  <a:gd name="T60" fmla="*/ 2147483647 w 232"/>
                  <a:gd name="T61" fmla="*/ 2147483647 h 286"/>
                  <a:gd name="T62" fmla="*/ 2147483647 w 232"/>
                  <a:gd name="T63" fmla="*/ 2147483647 h 286"/>
                  <a:gd name="T64" fmla="*/ 2147483647 w 232"/>
                  <a:gd name="T65" fmla="*/ 2147483647 h 286"/>
                  <a:gd name="T66" fmla="*/ 2147483647 w 232"/>
                  <a:gd name="T67" fmla="*/ 2147483647 h 286"/>
                  <a:gd name="T68" fmla="*/ 0 w 232"/>
                  <a:gd name="T69" fmla="*/ 2147483647 h 2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2"/>
                  <a:gd name="T106" fmla="*/ 0 h 286"/>
                  <a:gd name="T107" fmla="*/ 232 w 232"/>
                  <a:gd name="T108" fmla="*/ 286 h 28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2" h="286">
                    <a:moveTo>
                      <a:pt x="32" y="0"/>
                    </a:moveTo>
                    <a:lnTo>
                      <a:pt x="32" y="0"/>
                    </a:lnTo>
                    <a:lnTo>
                      <a:pt x="90" y="50"/>
                    </a:lnTo>
                    <a:lnTo>
                      <a:pt x="134" y="86"/>
                    </a:lnTo>
                    <a:lnTo>
                      <a:pt x="154" y="100"/>
                    </a:lnTo>
                    <a:lnTo>
                      <a:pt x="166" y="108"/>
                    </a:lnTo>
                    <a:lnTo>
                      <a:pt x="190" y="86"/>
                    </a:lnTo>
                    <a:lnTo>
                      <a:pt x="206" y="68"/>
                    </a:lnTo>
                    <a:lnTo>
                      <a:pt x="216" y="58"/>
                    </a:lnTo>
                    <a:lnTo>
                      <a:pt x="218" y="58"/>
                    </a:lnTo>
                    <a:lnTo>
                      <a:pt x="220" y="60"/>
                    </a:lnTo>
                    <a:lnTo>
                      <a:pt x="222" y="66"/>
                    </a:lnTo>
                    <a:lnTo>
                      <a:pt x="222" y="82"/>
                    </a:lnTo>
                    <a:lnTo>
                      <a:pt x="220" y="108"/>
                    </a:lnTo>
                    <a:lnTo>
                      <a:pt x="218" y="138"/>
                    </a:lnTo>
                    <a:lnTo>
                      <a:pt x="208" y="136"/>
                    </a:lnTo>
                    <a:lnTo>
                      <a:pt x="214" y="172"/>
                    </a:lnTo>
                    <a:lnTo>
                      <a:pt x="222" y="194"/>
                    </a:lnTo>
                    <a:lnTo>
                      <a:pt x="226" y="218"/>
                    </a:lnTo>
                    <a:lnTo>
                      <a:pt x="230" y="248"/>
                    </a:lnTo>
                    <a:lnTo>
                      <a:pt x="232" y="286"/>
                    </a:lnTo>
                    <a:lnTo>
                      <a:pt x="222" y="230"/>
                    </a:lnTo>
                    <a:lnTo>
                      <a:pt x="212" y="188"/>
                    </a:lnTo>
                    <a:lnTo>
                      <a:pt x="206" y="170"/>
                    </a:lnTo>
                    <a:lnTo>
                      <a:pt x="198" y="160"/>
                    </a:lnTo>
                    <a:lnTo>
                      <a:pt x="198" y="126"/>
                    </a:lnTo>
                    <a:lnTo>
                      <a:pt x="188" y="120"/>
                    </a:lnTo>
                    <a:lnTo>
                      <a:pt x="178" y="114"/>
                    </a:lnTo>
                    <a:lnTo>
                      <a:pt x="168" y="112"/>
                    </a:lnTo>
                    <a:lnTo>
                      <a:pt x="164" y="112"/>
                    </a:lnTo>
                    <a:lnTo>
                      <a:pt x="160" y="114"/>
                    </a:lnTo>
                    <a:lnTo>
                      <a:pt x="148" y="122"/>
                    </a:lnTo>
                    <a:lnTo>
                      <a:pt x="138" y="132"/>
                    </a:lnTo>
                    <a:lnTo>
                      <a:pt x="126" y="142"/>
                    </a:lnTo>
                    <a:lnTo>
                      <a:pt x="112" y="154"/>
                    </a:lnTo>
                    <a:lnTo>
                      <a:pt x="122" y="148"/>
                    </a:lnTo>
                    <a:lnTo>
                      <a:pt x="138" y="140"/>
                    </a:lnTo>
                    <a:lnTo>
                      <a:pt x="144" y="138"/>
                    </a:lnTo>
                    <a:lnTo>
                      <a:pt x="146" y="136"/>
                    </a:lnTo>
                    <a:lnTo>
                      <a:pt x="170" y="158"/>
                    </a:lnTo>
                    <a:lnTo>
                      <a:pt x="168" y="162"/>
                    </a:lnTo>
                    <a:lnTo>
                      <a:pt x="164" y="170"/>
                    </a:lnTo>
                    <a:lnTo>
                      <a:pt x="162" y="182"/>
                    </a:lnTo>
                    <a:lnTo>
                      <a:pt x="158" y="196"/>
                    </a:lnTo>
                    <a:lnTo>
                      <a:pt x="158" y="218"/>
                    </a:lnTo>
                    <a:lnTo>
                      <a:pt x="158" y="244"/>
                    </a:lnTo>
                    <a:lnTo>
                      <a:pt x="162" y="276"/>
                    </a:lnTo>
                    <a:lnTo>
                      <a:pt x="134" y="216"/>
                    </a:lnTo>
                    <a:lnTo>
                      <a:pt x="112" y="172"/>
                    </a:lnTo>
                    <a:lnTo>
                      <a:pt x="102" y="156"/>
                    </a:lnTo>
                    <a:lnTo>
                      <a:pt x="96" y="146"/>
                    </a:lnTo>
                    <a:lnTo>
                      <a:pt x="52" y="98"/>
                    </a:lnTo>
                    <a:lnTo>
                      <a:pt x="28" y="72"/>
                    </a:lnTo>
                    <a:lnTo>
                      <a:pt x="16" y="56"/>
                    </a:lnTo>
                    <a:lnTo>
                      <a:pt x="12" y="50"/>
                    </a:lnTo>
                    <a:lnTo>
                      <a:pt x="8" y="40"/>
                    </a:lnTo>
                    <a:lnTo>
                      <a:pt x="0" y="3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7" name="Freeform 55"/>
              <p:cNvSpPr>
                <a:spLocks/>
              </p:cNvSpPr>
              <p:nvPr/>
            </p:nvSpPr>
            <p:spPr bwMode="auto">
              <a:xfrm>
                <a:off x="2312914" y="-1309961"/>
                <a:ext cx="145304" cy="41762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32" y="46"/>
                  </a:cxn>
                  <a:cxn ang="0">
                    <a:pos x="32" y="46"/>
                  </a:cxn>
                  <a:cxn ang="0">
                    <a:pos x="28" y="58"/>
                  </a:cxn>
                  <a:cxn ang="0">
                    <a:pos x="20" y="86"/>
                  </a:cxn>
                  <a:cxn ang="0">
                    <a:pos x="18" y="104"/>
                  </a:cxn>
                  <a:cxn ang="0">
                    <a:pos x="18" y="124"/>
                  </a:cxn>
                  <a:cxn ang="0">
                    <a:pos x="20" y="144"/>
                  </a:cxn>
                  <a:cxn ang="0">
                    <a:pos x="24" y="164"/>
                  </a:cxn>
                  <a:cxn ang="0">
                    <a:pos x="74" y="266"/>
                  </a:cxn>
                  <a:cxn ang="0">
                    <a:pos x="94" y="174"/>
                  </a:cxn>
                  <a:cxn ang="0">
                    <a:pos x="60" y="48"/>
                  </a:cxn>
                  <a:cxn ang="0">
                    <a:pos x="60" y="14"/>
                  </a:cxn>
                  <a:cxn ang="0">
                    <a:pos x="60" y="14"/>
                  </a:cxn>
                  <a:cxn ang="0">
                    <a:pos x="56" y="10"/>
                  </a:cxn>
                  <a:cxn ang="0">
                    <a:pos x="50" y="6"/>
                  </a:cxn>
                  <a:cxn ang="0">
                    <a:pos x="42" y="2"/>
                  </a:cxn>
                  <a:cxn ang="0">
                    <a:pos x="3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94" h="266">
                    <a:moveTo>
                      <a:pt x="0" y="16"/>
                    </a:moveTo>
                    <a:lnTo>
                      <a:pt x="32" y="46"/>
                    </a:lnTo>
                    <a:lnTo>
                      <a:pt x="32" y="46"/>
                    </a:lnTo>
                    <a:lnTo>
                      <a:pt x="28" y="58"/>
                    </a:lnTo>
                    <a:lnTo>
                      <a:pt x="20" y="86"/>
                    </a:lnTo>
                    <a:lnTo>
                      <a:pt x="18" y="104"/>
                    </a:lnTo>
                    <a:lnTo>
                      <a:pt x="18" y="124"/>
                    </a:lnTo>
                    <a:lnTo>
                      <a:pt x="20" y="144"/>
                    </a:lnTo>
                    <a:lnTo>
                      <a:pt x="24" y="164"/>
                    </a:lnTo>
                    <a:lnTo>
                      <a:pt x="74" y="266"/>
                    </a:lnTo>
                    <a:lnTo>
                      <a:pt x="94" y="174"/>
                    </a:lnTo>
                    <a:lnTo>
                      <a:pt x="60" y="48"/>
                    </a:lnTo>
                    <a:lnTo>
                      <a:pt x="60" y="14"/>
                    </a:lnTo>
                    <a:lnTo>
                      <a:pt x="60" y="14"/>
                    </a:lnTo>
                    <a:lnTo>
                      <a:pt x="56" y="10"/>
                    </a:lnTo>
                    <a:lnTo>
                      <a:pt x="50" y="6"/>
                    </a:lnTo>
                    <a:lnTo>
                      <a:pt x="42" y="2"/>
                    </a:lnTo>
                    <a:lnTo>
                      <a:pt x="3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noProof="1">
                  <a:solidFill>
                    <a:srgbClr val="FFFFFF"/>
                  </a:solidFill>
                  <a:latin typeface="Arial Narrow" pitchFamily="34" charset="0"/>
                  <a:ea typeface="ＭＳ Ｐゴシック" charset="-128"/>
                </a:endParaRPr>
              </a:p>
            </p:txBody>
          </p:sp>
        </p:grpSp>
        <p:sp>
          <p:nvSpPr>
            <p:cNvPr id="14" name="Ellipse 172"/>
            <p:cNvSpPr/>
            <p:nvPr/>
          </p:nvSpPr>
          <p:spPr bwMode="auto">
            <a:xfrm flipH="1">
              <a:off x="7506686" y="5922884"/>
              <a:ext cx="1387777" cy="249316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42686" y="4443202"/>
            <a:ext cx="7315200" cy="1079500"/>
            <a:chOff x="762000" y="4064000"/>
            <a:chExt cx="7315200" cy="1079962"/>
          </a:xfrm>
        </p:grpSpPr>
        <p:sp>
          <p:nvSpPr>
            <p:cNvPr id="19" name="Rounded Rectangle 18"/>
            <p:cNvSpPr/>
            <p:nvPr/>
          </p:nvSpPr>
          <p:spPr>
            <a:xfrm rot="16200000" flipH="1">
              <a:off x="3871682" y="954318"/>
              <a:ext cx="1079962" cy="7299325"/>
            </a:xfrm>
            <a:prstGeom prst="roundRect">
              <a:avLst>
                <a:gd name="adj" fmla="val 7869"/>
              </a:avLst>
            </a:prstGeom>
            <a:solidFill>
              <a:sysClr val="window" lastClr="FFFFFF"/>
            </a:solidFill>
            <a:ln w="6350" cap="flat" cmpd="sng" algn="ctr">
              <a:solidFill>
                <a:schemeClr val="bg2">
                  <a:lumMod val="7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20" name="Round Same Side Corner Rectangle 19"/>
            <p:cNvSpPr/>
            <p:nvPr/>
          </p:nvSpPr>
          <p:spPr>
            <a:xfrm>
              <a:off x="762000" y="4086235"/>
              <a:ext cx="7299325" cy="314460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chemeClr val="accent4">
                <a:lumMod val="7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21" name="Tekstboks 72"/>
            <p:cNvSpPr txBox="1">
              <a:spLocks noChangeArrowheads="1"/>
            </p:cNvSpPr>
            <p:nvPr/>
          </p:nvSpPr>
          <p:spPr bwMode="auto">
            <a:xfrm>
              <a:off x="891382" y="4555605"/>
              <a:ext cx="7016750" cy="338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بین نوآور ، مخترع، مدیر و سرمایه گذار اختلاف وجود دارد</a:t>
              </a:r>
              <a:endParaRPr lang="da-DK" sz="1600" dirty="0">
                <a:solidFill>
                  <a:schemeClr val="accent1">
                    <a:lumMod val="10000"/>
                  </a:schemeClr>
                </a:solidFill>
                <a:latin typeface="+mn-lt"/>
              </a:endParaRPr>
            </a:p>
          </p:txBody>
        </p:sp>
        <p:sp>
          <p:nvSpPr>
            <p:cNvPr id="34831" name="Rektangel 76"/>
            <p:cNvSpPr>
              <a:spLocks noChangeArrowheads="1"/>
            </p:cNvSpPr>
            <p:nvPr/>
          </p:nvSpPr>
          <p:spPr bwMode="auto">
            <a:xfrm>
              <a:off x="896938" y="4086225"/>
              <a:ext cx="7180262" cy="338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a-IR" sz="1600" b="1" dirty="0" smtClean="0">
                  <a:solidFill>
                    <a:srgbClr val="FFFFFF"/>
                  </a:solidFill>
                  <a:latin typeface="Calibri" pitchFamily="34" charset="0"/>
                </a:rPr>
                <a:t>روند تغییرات مدیریت</a:t>
              </a:r>
              <a:endParaRPr lang="en-GB" sz="1600" b="1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4823" name="Group 31"/>
          <p:cNvGrpSpPr>
            <a:grpSpLocks/>
          </p:cNvGrpSpPr>
          <p:nvPr/>
        </p:nvGrpSpPr>
        <p:grpSpPr bwMode="auto">
          <a:xfrm>
            <a:off x="428172" y="2149259"/>
            <a:ext cx="7275513" cy="1111250"/>
            <a:chOff x="457200" y="2874963"/>
            <a:chExt cx="7275514" cy="1111345"/>
          </a:xfrm>
        </p:grpSpPr>
        <p:sp>
          <p:nvSpPr>
            <p:cNvPr id="34824" name="Rounded Rectangle 14"/>
            <p:cNvSpPr>
              <a:spLocks noChangeArrowheads="1"/>
            </p:cNvSpPr>
            <p:nvPr/>
          </p:nvSpPr>
          <p:spPr bwMode="auto">
            <a:xfrm rot="16200000" flipH="1">
              <a:off x="3555161" y="-191245"/>
              <a:ext cx="1079593" cy="7275513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5" name="Round Same Side Corner Rectangle 24"/>
            <p:cNvSpPr/>
            <p:nvPr/>
          </p:nvSpPr>
          <p:spPr bwMode="auto">
            <a:xfrm>
              <a:off x="457200" y="2890839"/>
              <a:ext cx="7275514" cy="288950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34826" name="Rektangel 76"/>
            <p:cNvSpPr>
              <a:spLocks noChangeArrowheads="1"/>
            </p:cNvSpPr>
            <p:nvPr/>
          </p:nvSpPr>
          <p:spPr bwMode="auto">
            <a:xfrm>
              <a:off x="592138" y="2874963"/>
              <a:ext cx="6938963" cy="33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a-IR" sz="1600" b="1" dirty="0" smtClean="0">
                  <a:solidFill>
                    <a:schemeClr val="bg1"/>
                  </a:solidFill>
                  <a:latin typeface="Calibri" pitchFamily="34" charset="0"/>
                </a:rPr>
                <a:t>مالکیت فکری و وضعیت ایران</a:t>
              </a:r>
              <a:endParaRPr lang="en-GB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7" name="Tekstboks 72"/>
            <p:cNvSpPr txBox="1">
              <a:spLocks noChangeArrowheads="1"/>
            </p:cNvSpPr>
            <p:nvPr/>
          </p:nvSpPr>
          <p:spPr bwMode="auto">
            <a:xfrm>
              <a:off x="603250" y="3351478"/>
              <a:ext cx="7016751" cy="58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این موضوع باعث محدودیت بیان در ایران شده است. خلاقیت بدون وجود زیر ساخت سودی نخواهد داشت</a:t>
              </a:r>
              <a:endParaRPr lang="da-DK" sz="16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449946" y="5597068"/>
            <a:ext cx="7315200" cy="1079500"/>
            <a:chOff x="762000" y="4064000"/>
            <a:chExt cx="7315200" cy="1079962"/>
          </a:xfrm>
        </p:grpSpPr>
        <p:sp>
          <p:nvSpPr>
            <p:cNvPr id="29" name="Rounded Rectangle 28"/>
            <p:cNvSpPr/>
            <p:nvPr/>
          </p:nvSpPr>
          <p:spPr>
            <a:xfrm rot="16200000" flipH="1">
              <a:off x="3871682" y="954318"/>
              <a:ext cx="1079962" cy="7299325"/>
            </a:xfrm>
            <a:prstGeom prst="roundRect">
              <a:avLst>
                <a:gd name="adj" fmla="val 7869"/>
              </a:avLst>
            </a:prstGeom>
            <a:solidFill>
              <a:sysClr val="window" lastClr="FFFFFF"/>
            </a:solidFill>
            <a:ln w="6350" cap="flat" cmpd="sng" algn="ctr">
              <a:solidFill>
                <a:schemeClr val="bg2">
                  <a:lumMod val="7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30" name="Round Same Side Corner Rectangle 29"/>
            <p:cNvSpPr/>
            <p:nvPr/>
          </p:nvSpPr>
          <p:spPr>
            <a:xfrm>
              <a:off x="762000" y="4086235"/>
              <a:ext cx="7299325" cy="314460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rgbClr val="0070C0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31" name="Tekstboks 72"/>
            <p:cNvSpPr txBox="1">
              <a:spLocks noChangeArrowheads="1"/>
            </p:cNvSpPr>
            <p:nvPr/>
          </p:nvSpPr>
          <p:spPr bwMode="auto">
            <a:xfrm>
              <a:off x="891382" y="4555605"/>
              <a:ext cx="7016750" cy="338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ساز و کار کسب و کاری در ایران دچار مخاطره است</a:t>
              </a:r>
              <a:endParaRPr lang="da-DK" sz="1600" dirty="0">
                <a:solidFill>
                  <a:schemeClr val="accent1">
                    <a:lumMod val="10000"/>
                  </a:schemeClr>
                </a:solidFill>
                <a:latin typeface="+mn-lt"/>
              </a:endParaRPr>
            </a:p>
          </p:txBody>
        </p:sp>
        <p:sp>
          <p:nvSpPr>
            <p:cNvPr id="32" name="Rektangel 76"/>
            <p:cNvSpPr>
              <a:spLocks noChangeArrowheads="1"/>
            </p:cNvSpPr>
            <p:nvPr/>
          </p:nvSpPr>
          <p:spPr bwMode="auto">
            <a:xfrm>
              <a:off x="896938" y="4086225"/>
              <a:ext cx="7180262" cy="338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a-IR" sz="1600" b="1" dirty="0" smtClean="0">
                  <a:solidFill>
                    <a:srgbClr val="FFFFFF"/>
                  </a:solidFill>
                  <a:latin typeface="Calibri" pitchFamily="34" charset="0"/>
                </a:rPr>
                <a:t>نبود پشتیبانی صحیح فناوری از کسب و کارهای فناوری</a:t>
              </a:r>
              <a:endParaRPr lang="en-GB" sz="1600" b="1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03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9128" y="1444629"/>
            <a:ext cx="6819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موانع تسهیل تجاری سازی در ایران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5602" y="4179658"/>
            <a:ext cx="7299325" cy="1079500"/>
            <a:chOff x="762000" y="2784475"/>
            <a:chExt cx="7299325" cy="1079967"/>
          </a:xfrm>
        </p:grpSpPr>
        <p:sp>
          <p:nvSpPr>
            <p:cNvPr id="4" name="Rounded Rectangle 3"/>
            <p:cNvSpPr/>
            <p:nvPr/>
          </p:nvSpPr>
          <p:spPr>
            <a:xfrm rot="16200000" flipH="1">
              <a:off x="3871679" y="-325204"/>
              <a:ext cx="1079967" cy="7299325"/>
            </a:xfrm>
            <a:prstGeom prst="roundRect">
              <a:avLst>
                <a:gd name="adj" fmla="val 7869"/>
              </a:avLst>
            </a:prstGeom>
            <a:solidFill>
              <a:sysClr val="window" lastClr="FFFFFF"/>
            </a:solidFill>
            <a:ln w="6350" cap="flat" cmpd="sng" algn="ctr">
              <a:solidFill>
                <a:schemeClr val="tx1">
                  <a:lumMod val="7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6" name="Round Same Side Corner Rectangle 5"/>
            <p:cNvSpPr/>
            <p:nvPr/>
          </p:nvSpPr>
          <p:spPr>
            <a:xfrm>
              <a:off x="762000" y="2795593"/>
              <a:ext cx="7299325" cy="314461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7" name="Tekstboks 72"/>
            <p:cNvSpPr txBox="1">
              <a:spLocks noChangeArrowheads="1"/>
            </p:cNvSpPr>
            <p:nvPr/>
          </p:nvSpPr>
          <p:spPr bwMode="auto">
            <a:xfrm>
              <a:off x="908050" y="3235292"/>
              <a:ext cx="7092950" cy="33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داشتن برند معتبر، تبلیغ بجا و ... از عوامل کلیدی ورود و حضور پایدار در بازار است</a:t>
              </a:r>
              <a:endParaRPr lang="en-US" sz="1600" dirty="0">
                <a:solidFill>
                  <a:schemeClr val="accent1">
                    <a:lumMod val="10000"/>
                  </a:schemeClr>
                </a:solidFill>
                <a:latin typeface="+mn-lt"/>
              </a:endParaRPr>
            </a:p>
          </p:txBody>
        </p:sp>
        <p:sp>
          <p:nvSpPr>
            <p:cNvPr id="34846" name="Rektangel 76"/>
            <p:cNvSpPr>
              <a:spLocks noChangeArrowheads="1"/>
            </p:cNvSpPr>
            <p:nvPr/>
          </p:nvSpPr>
          <p:spPr bwMode="auto">
            <a:xfrm>
              <a:off x="791030" y="2810662"/>
              <a:ext cx="7264396" cy="33870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fa-IR" sz="1600" b="1" dirty="0" smtClean="0">
                  <a:solidFill>
                    <a:schemeClr val="bg1"/>
                  </a:solidFill>
                  <a:latin typeface="Calibri" pitchFamily="34" charset="0"/>
                </a:rPr>
                <a:t>بازار یابی شرکت های فن آور</a:t>
              </a:r>
              <a:endParaRPr lang="en-GB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7870825" y="3165475"/>
            <a:ext cx="1044575" cy="2878138"/>
            <a:chOff x="7506686" y="2831070"/>
            <a:chExt cx="1387777" cy="3341130"/>
          </a:xfrm>
        </p:grpSpPr>
        <p:sp>
          <p:nvSpPr>
            <p:cNvPr id="34839" name="Freeform 54"/>
            <p:cNvSpPr>
              <a:spLocks/>
            </p:cNvSpPr>
            <p:nvPr/>
          </p:nvSpPr>
          <p:spPr bwMode="auto">
            <a:xfrm flipH="1">
              <a:off x="7815260" y="2831070"/>
              <a:ext cx="328958" cy="438295"/>
            </a:xfrm>
            <a:custGeom>
              <a:avLst/>
              <a:gdLst>
                <a:gd name="T0" fmla="*/ 2147483647 w 232"/>
                <a:gd name="T1" fmla="*/ 0 h 286"/>
                <a:gd name="T2" fmla="*/ 2147483647 w 232"/>
                <a:gd name="T3" fmla="*/ 2147483647 h 286"/>
                <a:gd name="T4" fmla="*/ 2147483647 w 232"/>
                <a:gd name="T5" fmla="*/ 2147483647 h 286"/>
                <a:gd name="T6" fmla="*/ 2147483647 w 232"/>
                <a:gd name="T7" fmla="*/ 2147483647 h 286"/>
                <a:gd name="T8" fmla="*/ 2147483647 w 232"/>
                <a:gd name="T9" fmla="*/ 2147483647 h 286"/>
                <a:gd name="T10" fmla="*/ 2147483647 w 232"/>
                <a:gd name="T11" fmla="*/ 2147483647 h 286"/>
                <a:gd name="T12" fmla="*/ 2147483647 w 232"/>
                <a:gd name="T13" fmla="*/ 2147483647 h 286"/>
                <a:gd name="T14" fmla="*/ 2147483647 w 232"/>
                <a:gd name="T15" fmla="*/ 2147483647 h 286"/>
                <a:gd name="T16" fmla="*/ 2147483647 w 232"/>
                <a:gd name="T17" fmla="*/ 2147483647 h 286"/>
                <a:gd name="T18" fmla="*/ 2147483647 w 232"/>
                <a:gd name="T19" fmla="*/ 2147483647 h 286"/>
                <a:gd name="T20" fmla="*/ 2147483647 w 232"/>
                <a:gd name="T21" fmla="*/ 2147483647 h 286"/>
                <a:gd name="T22" fmla="*/ 2147483647 w 232"/>
                <a:gd name="T23" fmla="*/ 2147483647 h 286"/>
                <a:gd name="T24" fmla="*/ 2147483647 w 232"/>
                <a:gd name="T25" fmla="*/ 2147483647 h 286"/>
                <a:gd name="T26" fmla="*/ 2147483647 w 232"/>
                <a:gd name="T27" fmla="*/ 2147483647 h 286"/>
                <a:gd name="T28" fmla="*/ 2147483647 w 232"/>
                <a:gd name="T29" fmla="*/ 2147483647 h 286"/>
                <a:gd name="T30" fmla="*/ 2147483647 w 232"/>
                <a:gd name="T31" fmla="*/ 2147483647 h 286"/>
                <a:gd name="T32" fmla="*/ 2147483647 w 232"/>
                <a:gd name="T33" fmla="*/ 2147483647 h 286"/>
                <a:gd name="T34" fmla="*/ 2147483647 w 232"/>
                <a:gd name="T35" fmla="*/ 2147483647 h 286"/>
                <a:gd name="T36" fmla="*/ 2147483647 w 232"/>
                <a:gd name="T37" fmla="*/ 2147483647 h 286"/>
                <a:gd name="T38" fmla="*/ 2147483647 w 232"/>
                <a:gd name="T39" fmla="*/ 2147483647 h 286"/>
                <a:gd name="T40" fmla="*/ 2147483647 w 232"/>
                <a:gd name="T41" fmla="*/ 2147483647 h 286"/>
                <a:gd name="T42" fmla="*/ 2147483647 w 232"/>
                <a:gd name="T43" fmla="*/ 2147483647 h 286"/>
                <a:gd name="T44" fmla="*/ 2147483647 w 232"/>
                <a:gd name="T45" fmla="*/ 2147483647 h 286"/>
                <a:gd name="T46" fmla="*/ 2147483647 w 232"/>
                <a:gd name="T47" fmla="*/ 2147483647 h 286"/>
                <a:gd name="T48" fmla="*/ 2147483647 w 232"/>
                <a:gd name="T49" fmla="*/ 2147483647 h 286"/>
                <a:gd name="T50" fmla="*/ 2147483647 w 232"/>
                <a:gd name="T51" fmla="*/ 2147483647 h 286"/>
                <a:gd name="T52" fmla="*/ 2147483647 w 232"/>
                <a:gd name="T53" fmla="*/ 2147483647 h 286"/>
                <a:gd name="T54" fmla="*/ 2147483647 w 232"/>
                <a:gd name="T55" fmla="*/ 2147483647 h 286"/>
                <a:gd name="T56" fmla="*/ 2147483647 w 232"/>
                <a:gd name="T57" fmla="*/ 2147483647 h 286"/>
                <a:gd name="T58" fmla="*/ 2147483647 w 232"/>
                <a:gd name="T59" fmla="*/ 2147483647 h 286"/>
                <a:gd name="T60" fmla="*/ 2147483647 w 232"/>
                <a:gd name="T61" fmla="*/ 2147483647 h 286"/>
                <a:gd name="T62" fmla="*/ 2147483647 w 232"/>
                <a:gd name="T63" fmla="*/ 2147483647 h 286"/>
                <a:gd name="T64" fmla="*/ 2147483647 w 232"/>
                <a:gd name="T65" fmla="*/ 2147483647 h 286"/>
                <a:gd name="T66" fmla="*/ 2147483647 w 232"/>
                <a:gd name="T67" fmla="*/ 2147483647 h 286"/>
                <a:gd name="T68" fmla="*/ 0 w 232"/>
                <a:gd name="T69" fmla="*/ 2147483647 h 28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2"/>
                <a:gd name="T106" fmla="*/ 0 h 286"/>
                <a:gd name="T107" fmla="*/ 232 w 232"/>
                <a:gd name="T108" fmla="*/ 286 h 28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2" h="286">
                  <a:moveTo>
                    <a:pt x="32" y="0"/>
                  </a:moveTo>
                  <a:lnTo>
                    <a:pt x="32" y="0"/>
                  </a:lnTo>
                  <a:lnTo>
                    <a:pt x="90" y="50"/>
                  </a:lnTo>
                  <a:lnTo>
                    <a:pt x="134" y="86"/>
                  </a:lnTo>
                  <a:lnTo>
                    <a:pt x="154" y="100"/>
                  </a:lnTo>
                  <a:lnTo>
                    <a:pt x="166" y="108"/>
                  </a:lnTo>
                  <a:lnTo>
                    <a:pt x="190" y="86"/>
                  </a:lnTo>
                  <a:lnTo>
                    <a:pt x="206" y="68"/>
                  </a:lnTo>
                  <a:lnTo>
                    <a:pt x="216" y="58"/>
                  </a:lnTo>
                  <a:lnTo>
                    <a:pt x="218" y="58"/>
                  </a:lnTo>
                  <a:lnTo>
                    <a:pt x="220" y="60"/>
                  </a:lnTo>
                  <a:lnTo>
                    <a:pt x="222" y="66"/>
                  </a:lnTo>
                  <a:lnTo>
                    <a:pt x="222" y="82"/>
                  </a:lnTo>
                  <a:lnTo>
                    <a:pt x="220" y="108"/>
                  </a:lnTo>
                  <a:lnTo>
                    <a:pt x="218" y="138"/>
                  </a:lnTo>
                  <a:lnTo>
                    <a:pt x="208" y="136"/>
                  </a:lnTo>
                  <a:lnTo>
                    <a:pt x="214" y="172"/>
                  </a:lnTo>
                  <a:lnTo>
                    <a:pt x="222" y="194"/>
                  </a:lnTo>
                  <a:lnTo>
                    <a:pt x="226" y="218"/>
                  </a:lnTo>
                  <a:lnTo>
                    <a:pt x="230" y="248"/>
                  </a:lnTo>
                  <a:lnTo>
                    <a:pt x="232" y="286"/>
                  </a:lnTo>
                  <a:lnTo>
                    <a:pt x="222" y="230"/>
                  </a:lnTo>
                  <a:lnTo>
                    <a:pt x="212" y="188"/>
                  </a:lnTo>
                  <a:lnTo>
                    <a:pt x="206" y="170"/>
                  </a:lnTo>
                  <a:lnTo>
                    <a:pt x="198" y="160"/>
                  </a:lnTo>
                  <a:lnTo>
                    <a:pt x="198" y="126"/>
                  </a:lnTo>
                  <a:lnTo>
                    <a:pt x="188" y="120"/>
                  </a:lnTo>
                  <a:lnTo>
                    <a:pt x="178" y="114"/>
                  </a:lnTo>
                  <a:lnTo>
                    <a:pt x="168" y="112"/>
                  </a:lnTo>
                  <a:lnTo>
                    <a:pt x="164" y="112"/>
                  </a:lnTo>
                  <a:lnTo>
                    <a:pt x="160" y="114"/>
                  </a:lnTo>
                  <a:lnTo>
                    <a:pt x="148" y="122"/>
                  </a:lnTo>
                  <a:lnTo>
                    <a:pt x="138" y="132"/>
                  </a:lnTo>
                  <a:lnTo>
                    <a:pt x="126" y="142"/>
                  </a:lnTo>
                  <a:lnTo>
                    <a:pt x="112" y="154"/>
                  </a:lnTo>
                  <a:lnTo>
                    <a:pt x="122" y="148"/>
                  </a:lnTo>
                  <a:lnTo>
                    <a:pt x="138" y="140"/>
                  </a:lnTo>
                  <a:lnTo>
                    <a:pt x="144" y="138"/>
                  </a:lnTo>
                  <a:lnTo>
                    <a:pt x="146" y="136"/>
                  </a:lnTo>
                  <a:lnTo>
                    <a:pt x="170" y="158"/>
                  </a:lnTo>
                  <a:lnTo>
                    <a:pt x="168" y="162"/>
                  </a:lnTo>
                  <a:lnTo>
                    <a:pt x="164" y="170"/>
                  </a:lnTo>
                  <a:lnTo>
                    <a:pt x="162" y="182"/>
                  </a:lnTo>
                  <a:lnTo>
                    <a:pt x="158" y="196"/>
                  </a:lnTo>
                  <a:lnTo>
                    <a:pt x="158" y="218"/>
                  </a:lnTo>
                  <a:lnTo>
                    <a:pt x="158" y="244"/>
                  </a:lnTo>
                  <a:lnTo>
                    <a:pt x="162" y="276"/>
                  </a:lnTo>
                  <a:lnTo>
                    <a:pt x="134" y="216"/>
                  </a:lnTo>
                  <a:lnTo>
                    <a:pt x="112" y="172"/>
                  </a:lnTo>
                  <a:lnTo>
                    <a:pt x="102" y="156"/>
                  </a:lnTo>
                  <a:lnTo>
                    <a:pt x="96" y="146"/>
                  </a:lnTo>
                  <a:lnTo>
                    <a:pt x="52" y="98"/>
                  </a:lnTo>
                  <a:lnTo>
                    <a:pt x="28" y="72"/>
                  </a:lnTo>
                  <a:lnTo>
                    <a:pt x="16" y="56"/>
                  </a:lnTo>
                  <a:lnTo>
                    <a:pt x="12" y="50"/>
                  </a:lnTo>
                  <a:lnTo>
                    <a:pt x="8" y="40"/>
                  </a:lnTo>
                  <a:lnTo>
                    <a:pt x="0" y="3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" name="Ellipse 172"/>
            <p:cNvSpPr/>
            <p:nvPr/>
          </p:nvSpPr>
          <p:spPr bwMode="auto">
            <a:xfrm flipH="1">
              <a:off x="7506686" y="5922884"/>
              <a:ext cx="1387777" cy="249316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</p:grp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7542213" y="2692400"/>
            <a:ext cx="1373187" cy="3810000"/>
            <a:chOff x="7313313" y="1608138"/>
            <a:chExt cx="1581150" cy="4564062"/>
          </a:xfrm>
        </p:grpSpPr>
        <p:grpSp>
          <p:nvGrpSpPr>
            <p:cNvPr id="34832" name="Gruppe 49"/>
            <p:cNvGrpSpPr>
              <a:grpSpLocks/>
            </p:cNvGrpSpPr>
            <p:nvPr/>
          </p:nvGrpSpPr>
          <p:grpSpPr bwMode="auto">
            <a:xfrm flipH="1">
              <a:off x="7313313" y="1608138"/>
              <a:ext cx="1248468" cy="4510815"/>
              <a:chOff x="1623236" y="-2755900"/>
              <a:chExt cx="1397776" cy="4672709"/>
            </a:xfrm>
          </p:grpSpPr>
          <p:sp>
            <p:nvSpPr>
              <p:cNvPr id="15" name="Freeform 34"/>
              <p:cNvSpPr>
                <a:spLocks noEditPoints="1"/>
              </p:cNvSpPr>
              <p:nvPr/>
            </p:nvSpPr>
            <p:spPr bwMode="auto">
              <a:xfrm>
                <a:off x="1623235" y="-2755900"/>
                <a:ext cx="1397777" cy="4672709"/>
              </a:xfrm>
              <a:custGeom>
                <a:avLst/>
                <a:gdLst>
                  <a:gd name="T0" fmla="*/ 2147483647 w 880"/>
                  <a:gd name="T1" fmla="*/ 2147483647 h 2944"/>
                  <a:gd name="T2" fmla="*/ 2147483647 w 880"/>
                  <a:gd name="T3" fmla="*/ 2147483647 h 2944"/>
                  <a:gd name="T4" fmla="*/ 2147483647 w 880"/>
                  <a:gd name="T5" fmla="*/ 2147483647 h 2944"/>
                  <a:gd name="T6" fmla="*/ 2147483647 w 880"/>
                  <a:gd name="T7" fmla="*/ 2147483647 h 2944"/>
                  <a:gd name="T8" fmla="*/ 2147483647 w 880"/>
                  <a:gd name="T9" fmla="*/ 2147483647 h 2944"/>
                  <a:gd name="T10" fmla="*/ 2147483647 w 880"/>
                  <a:gd name="T11" fmla="*/ 2147483647 h 2944"/>
                  <a:gd name="T12" fmla="*/ 2147483647 w 880"/>
                  <a:gd name="T13" fmla="*/ 2147483647 h 2944"/>
                  <a:gd name="T14" fmla="*/ 2147483647 w 880"/>
                  <a:gd name="T15" fmla="*/ 2147483647 h 2944"/>
                  <a:gd name="T16" fmla="*/ 2147483647 w 880"/>
                  <a:gd name="T17" fmla="*/ 2147483647 h 2944"/>
                  <a:gd name="T18" fmla="*/ 2147483647 w 880"/>
                  <a:gd name="T19" fmla="*/ 2147483647 h 2944"/>
                  <a:gd name="T20" fmla="*/ 2147483647 w 880"/>
                  <a:gd name="T21" fmla="*/ 2147483647 h 2944"/>
                  <a:gd name="T22" fmla="*/ 2147483647 w 880"/>
                  <a:gd name="T23" fmla="*/ 2147483647 h 2944"/>
                  <a:gd name="T24" fmla="*/ 2147483647 w 880"/>
                  <a:gd name="T25" fmla="*/ 2147483647 h 2944"/>
                  <a:gd name="T26" fmla="*/ 2147483647 w 880"/>
                  <a:gd name="T27" fmla="*/ 2147483647 h 2944"/>
                  <a:gd name="T28" fmla="*/ 2147483647 w 880"/>
                  <a:gd name="T29" fmla="*/ 2147483647 h 2944"/>
                  <a:gd name="T30" fmla="*/ 2147483647 w 880"/>
                  <a:gd name="T31" fmla="*/ 2147483647 h 2944"/>
                  <a:gd name="T32" fmla="*/ 2147483647 w 880"/>
                  <a:gd name="T33" fmla="*/ 2147483647 h 2944"/>
                  <a:gd name="T34" fmla="*/ 2147483647 w 880"/>
                  <a:gd name="T35" fmla="*/ 2147483647 h 2944"/>
                  <a:gd name="T36" fmla="*/ 2147483647 w 880"/>
                  <a:gd name="T37" fmla="*/ 2147483647 h 2944"/>
                  <a:gd name="T38" fmla="*/ 2147483647 w 880"/>
                  <a:gd name="T39" fmla="*/ 2147483647 h 2944"/>
                  <a:gd name="T40" fmla="*/ 2147483647 w 880"/>
                  <a:gd name="T41" fmla="*/ 2147483647 h 2944"/>
                  <a:gd name="T42" fmla="*/ 2147483647 w 880"/>
                  <a:gd name="T43" fmla="*/ 2147483647 h 2944"/>
                  <a:gd name="T44" fmla="*/ 2147483647 w 880"/>
                  <a:gd name="T45" fmla="*/ 2147483647 h 2944"/>
                  <a:gd name="T46" fmla="*/ 2147483647 w 880"/>
                  <a:gd name="T47" fmla="*/ 2147483647 h 2944"/>
                  <a:gd name="T48" fmla="*/ 2147483647 w 880"/>
                  <a:gd name="T49" fmla="*/ 2147483647 h 2944"/>
                  <a:gd name="T50" fmla="*/ 2147483647 w 880"/>
                  <a:gd name="T51" fmla="*/ 2147483647 h 2944"/>
                  <a:gd name="T52" fmla="*/ 2147483647 w 880"/>
                  <a:gd name="T53" fmla="*/ 2147483647 h 2944"/>
                  <a:gd name="T54" fmla="*/ 2147483647 w 880"/>
                  <a:gd name="T55" fmla="*/ 2147483647 h 2944"/>
                  <a:gd name="T56" fmla="*/ 2147483647 w 880"/>
                  <a:gd name="T57" fmla="*/ 2147483647 h 2944"/>
                  <a:gd name="T58" fmla="*/ 2147483647 w 880"/>
                  <a:gd name="T59" fmla="*/ 2147483647 h 2944"/>
                  <a:gd name="T60" fmla="*/ 2147483647 w 880"/>
                  <a:gd name="T61" fmla="*/ 2147483647 h 2944"/>
                  <a:gd name="T62" fmla="*/ 2147483647 w 880"/>
                  <a:gd name="T63" fmla="*/ 2147483647 h 2944"/>
                  <a:gd name="T64" fmla="*/ 2147483647 w 880"/>
                  <a:gd name="T65" fmla="*/ 2147483647 h 2944"/>
                  <a:gd name="T66" fmla="*/ 2147483647 w 880"/>
                  <a:gd name="T67" fmla="*/ 2147483647 h 2944"/>
                  <a:gd name="T68" fmla="*/ 2147483647 w 880"/>
                  <a:gd name="T69" fmla="*/ 2147483647 h 2944"/>
                  <a:gd name="T70" fmla="*/ 2147483647 w 880"/>
                  <a:gd name="T71" fmla="*/ 2147483647 h 2944"/>
                  <a:gd name="T72" fmla="*/ 2147483647 w 880"/>
                  <a:gd name="T73" fmla="*/ 2147483647 h 2944"/>
                  <a:gd name="T74" fmla="*/ 2147483647 w 880"/>
                  <a:gd name="T75" fmla="*/ 2147483647 h 2944"/>
                  <a:gd name="T76" fmla="*/ 2147483647 w 880"/>
                  <a:gd name="T77" fmla="*/ 2147483647 h 2944"/>
                  <a:gd name="T78" fmla="*/ 2147483647 w 880"/>
                  <a:gd name="T79" fmla="*/ 2147483647 h 2944"/>
                  <a:gd name="T80" fmla="*/ 2147483647 w 880"/>
                  <a:gd name="T81" fmla="*/ 2147483647 h 2944"/>
                  <a:gd name="T82" fmla="*/ 2147483647 w 880"/>
                  <a:gd name="T83" fmla="*/ 2147483647 h 2944"/>
                  <a:gd name="T84" fmla="*/ 2147483647 w 880"/>
                  <a:gd name="T85" fmla="*/ 2147483647 h 2944"/>
                  <a:gd name="T86" fmla="*/ 2147483647 w 880"/>
                  <a:gd name="T87" fmla="*/ 2147483647 h 2944"/>
                  <a:gd name="T88" fmla="*/ 2147483647 w 880"/>
                  <a:gd name="T89" fmla="*/ 2147483647 h 2944"/>
                  <a:gd name="T90" fmla="*/ 2147483647 w 880"/>
                  <a:gd name="T91" fmla="*/ 2147483647 h 2944"/>
                  <a:gd name="T92" fmla="*/ 2147483647 w 880"/>
                  <a:gd name="T93" fmla="*/ 2147483647 h 2944"/>
                  <a:gd name="T94" fmla="*/ 2147483647 w 880"/>
                  <a:gd name="T95" fmla="*/ 2147483647 h 2944"/>
                  <a:gd name="T96" fmla="*/ 2147483647 w 880"/>
                  <a:gd name="T97" fmla="*/ 2147483647 h 2944"/>
                  <a:gd name="T98" fmla="*/ 2147483647 w 880"/>
                  <a:gd name="T99" fmla="*/ 2147483647 h 2944"/>
                  <a:gd name="T100" fmla="*/ 2147483647 w 880"/>
                  <a:gd name="T101" fmla="*/ 2147483647 h 2944"/>
                  <a:gd name="T102" fmla="*/ 2147483647 w 880"/>
                  <a:gd name="T103" fmla="*/ 2147483647 h 2944"/>
                  <a:gd name="T104" fmla="*/ 2147483647 w 880"/>
                  <a:gd name="T105" fmla="*/ 2147483647 h 2944"/>
                  <a:gd name="T106" fmla="*/ 2147483647 w 880"/>
                  <a:gd name="T107" fmla="*/ 2147483647 h 2944"/>
                  <a:gd name="T108" fmla="*/ 2147483647 w 880"/>
                  <a:gd name="T109" fmla="*/ 2147483647 h 2944"/>
                  <a:gd name="T110" fmla="*/ 2147483647 w 880"/>
                  <a:gd name="T111" fmla="*/ 2147483647 h 2944"/>
                  <a:gd name="T112" fmla="*/ 2147483647 w 880"/>
                  <a:gd name="T113" fmla="*/ 2147483647 h 2944"/>
                  <a:gd name="T114" fmla="*/ 2147483647 w 880"/>
                  <a:gd name="T115" fmla="*/ 2147483647 h 2944"/>
                  <a:gd name="T116" fmla="*/ 2147483647 w 880"/>
                  <a:gd name="T117" fmla="*/ 2147483647 h 2944"/>
                  <a:gd name="T118" fmla="*/ 2147483647 w 880"/>
                  <a:gd name="T119" fmla="*/ 2147483647 h 294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80"/>
                  <a:gd name="T181" fmla="*/ 0 h 2944"/>
                  <a:gd name="T182" fmla="*/ 880 w 880"/>
                  <a:gd name="T183" fmla="*/ 2944 h 294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80" h="2944">
                    <a:moveTo>
                      <a:pt x="878" y="1370"/>
                    </a:moveTo>
                    <a:lnTo>
                      <a:pt x="878" y="1370"/>
                    </a:lnTo>
                    <a:lnTo>
                      <a:pt x="848" y="1274"/>
                    </a:lnTo>
                    <a:lnTo>
                      <a:pt x="824" y="1204"/>
                    </a:lnTo>
                    <a:lnTo>
                      <a:pt x="808" y="1162"/>
                    </a:lnTo>
                    <a:lnTo>
                      <a:pt x="804" y="1154"/>
                    </a:lnTo>
                    <a:lnTo>
                      <a:pt x="796" y="1144"/>
                    </a:lnTo>
                    <a:lnTo>
                      <a:pt x="782" y="1126"/>
                    </a:lnTo>
                    <a:lnTo>
                      <a:pt x="762" y="1110"/>
                    </a:lnTo>
                    <a:lnTo>
                      <a:pt x="756" y="1092"/>
                    </a:lnTo>
                    <a:lnTo>
                      <a:pt x="748" y="1078"/>
                    </a:lnTo>
                    <a:lnTo>
                      <a:pt x="738" y="1066"/>
                    </a:lnTo>
                    <a:lnTo>
                      <a:pt x="724" y="1046"/>
                    </a:lnTo>
                    <a:lnTo>
                      <a:pt x="710" y="1022"/>
                    </a:lnTo>
                    <a:lnTo>
                      <a:pt x="694" y="990"/>
                    </a:lnTo>
                    <a:lnTo>
                      <a:pt x="684" y="974"/>
                    </a:lnTo>
                    <a:lnTo>
                      <a:pt x="674" y="958"/>
                    </a:lnTo>
                    <a:lnTo>
                      <a:pt x="652" y="932"/>
                    </a:lnTo>
                    <a:lnTo>
                      <a:pt x="636" y="912"/>
                    </a:lnTo>
                    <a:lnTo>
                      <a:pt x="626" y="900"/>
                    </a:lnTo>
                    <a:lnTo>
                      <a:pt x="596" y="842"/>
                    </a:lnTo>
                    <a:lnTo>
                      <a:pt x="598" y="838"/>
                    </a:lnTo>
                    <a:lnTo>
                      <a:pt x="604" y="822"/>
                    </a:lnTo>
                    <a:lnTo>
                      <a:pt x="614" y="802"/>
                    </a:lnTo>
                    <a:lnTo>
                      <a:pt x="630" y="772"/>
                    </a:lnTo>
                    <a:lnTo>
                      <a:pt x="646" y="740"/>
                    </a:lnTo>
                    <a:lnTo>
                      <a:pt x="658" y="718"/>
                    </a:lnTo>
                    <a:lnTo>
                      <a:pt x="664" y="700"/>
                    </a:lnTo>
                    <a:lnTo>
                      <a:pt x="670" y="678"/>
                    </a:lnTo>
                    <a:lnTo>
                      <a:pt x="678" y="632"/>
                    </a:lnTo>
                    <a:lnTo>
                      <a:pt x="684" y="596"/>
                    </a:lnTo>
                    <a:lnTo>
                      <a:pt x="688" y="568"/>
                    </a:lnTo>
                    <a:lnTo>
                      <a:pt x="700" y="522"/>
                    </a:lnTo>
                    <a:lnTo>
                      <a:pt x="714" y="476"/>
                    </a:lnTo>
                    <a:lnTo>
                      <a:pt x="728" y="434"/>
                    </a:lnTo>
                    <a:lnTo>
                      <a:pt x="738" y="400"/>
                    </a:lnTo>
                    <a:lnTo>
                      <a:pt x="738" y="392"/>
                    </a:lnTo>
                    <a:lnTo>
                      <a:pt x="738" y="390"/>
                    </a:lnTo>
                    <a:lnTo>
                      <a:pt x="740" y="382"/>
                    </a:lnTo>
                    <a:lnTo>
                      <a:pt x="746" y="364"/>
                    </a:lnTo>
                    <a:lnTo>
                      <a:pt x="756" y="338"/>
                    </a:lnTo>
                    <a:lnTo>
                      <a:pt x="764" y="314"/>
                    </a:lnTo>
                    <a:lnTo>
                      <a:pt x="760" y="308"/>
                    </a:lnTo>
                    <a:lnTo>
                      <a:pt x="754" y="302"/>
                    </a:lnTo>
                    <a:lnTo>
                      <a:pt x="742" y="294"/>
                    </a:lnTo>
                    <a:lnTo>
                      <a:pt x="750" y="232"/>
                    </a:lnTo>
                    <a:lnTo>
                      <a:pt x="754" y="230"/>
                    </a:lnTo>
                    <a:lnTo>
                      <a:pt x="762" y="224"/>
                    </a:lnTo>
                    <a:lnTo>
                      <a:pt x="768" y="218"/>
                    </a:lnTo>
                    <a:lnTo>
                      <a:pt x="772" y="208"/>
                    </a:lnTo>
                    <a:lnTo>
                      <a:pt x="778" y="186"/>
                    </a:lnTo>
                    <a:lnTo>
                      <a:pt x="782" y="168"/>
                    </a:lnTo>
                    <a:lnTo>
                      <a:pt x="786" y="154"/>
                    </a:lnTo>
                    <a:lnTo>
                      <a:pt x="790" y="138"/>
                    </a:lnTo>
                    <a:lnTo>
                      <a:pt x="790" y="128"/>
                    </a:lnTo>
                    <a:lnTo>
                      <a:pt x="796" y="122"/>
                    </a:lnTo>
                    <a:lnTo>
                      <a:pt x="804" y="114"/>
                    </a:lnTo>
                    <a:lnTo>
                      <a:pt x="810" y="104"/>
                    </a:lnTo>
                    <a:lnTo>
                      <a:pt x="814" y="100"/>
                    </a:lnTo>
                    <a:lnTo>
                      <a:pt x="820" y="94"/>
                    </a:lnTo>
                    <a:lnTo>
                      <a:pt x="824" y="86"/>
                    </a:lnTo>
                    <a:lnTo>
                      <a:pt x="830" y="80"/>
                    </a:lnTo>
                    <a:lnTo>
                      <a:pt x="834" y="74"/>
                    </a:lnTo>
                    <a:lnTo>
                      <a:pt x="836" y="70"/>
                    </a:lnTo>
                    <a:lnTo>
                      <a:pt x="836" y="64"/>
                    </a:lnTo>
                    <a:lnTo>
                      <a:pt x="834" y="64"/>
                    </a:lnTo>
                    <a:lnTo>
                      <a:pt x="832" y="64"/>
                    </a:lnTo>
                    <a:lnTo>
                      <a:pt x="826" y="66"/>
                    </a:lnTo>
                    <a:lnTo>
                      <a:pt x="820" y="70"/>
                    </a:lnTo>
                    <a:lnTo>
                      <a:pt x="812" y="74"/>
                    </a:lnTo>
                    <a:lnTo>
                      <a:pt x="806" y="78"/>
                    </a:lnTo>
                    <a:lnTo>
                      <a:pt x="800" y="82"/>
                    </a:lnTo>
                    <a:lnTo>
                      <a:pt x="782" y="100"/>
                    </a:lnTo>
                    <a:lnTo>
                      <a:pt x="770" y="110"/>
                    </a:lnTo>
                    <a:lnTo>
                      <a:pt x="768" y="108"/>
                    </a:lnTo>
                    <a:lnTo>
                      <a:pt x="780" y="86"/>
                    </a:lnTo>
                    <a:lnTo>
                      <a:pt x="788" y="76"/>
                    </a:lnTo>
                    <a:lnTo>
                      <a:pt x="794" y="66"/>
                    </a:lnTo>
                    <a:lnTo>
                      <a:pt x="798" y="62"/>
                    </a:lnTo>
                    <a:lnTo>
                      <a:pt x="802" y="56"/>
                    </a:lnTo>
                    <a:lnTo>
                      <a:pt x="806" y="50"/>
                    </a:lnTo>
                    <a:lnTo>
                      <a:pt x="812" y="46"/>
                    </a:lnTo>
                    <a:lnTo>
                      <a:pt x="816" y="40"/>
                    </a:lnTo>
                    <a:lnTo>
                      <a:pt x="818" y="32"/>
                    </a:lnTo>
                    <a:lnTo>
                      <a:pt x="818" y="30"/>
                    </a:lnTo>
                    <a:lnTo>
                      <a:pt x="816" y="28"/>
                    </a:lnTo>
                    <a:lnTo>
                      <a:pt x="812" y="26"/>
                    </a:lnTo>
                    <a:lnTo>
                      <a:pt x="808" y="26"/>
                    </a:lnTo>
                    <a:lnTo>
                      <a:pt x="800" y="30"/>
                    </a:lnTo>
                    <a:lnTo>
                      <a:pt x="780" y="50"/>
                    </a:lnTo>
                    <a:lnTo>
                      <a:pt x="758" y="76"/>
                    </a:lnTo>
                    <a:lnTo>
                      <a:pt x="758" y="62"/>
                    </a:lnTo>
                    <a:lnTo>
                      <a:pt x="762" y="56"/>
                    </a:lnTo>
                    <a:lnTo>
                      <a:pt x="768" y="48"/>
                    </a:lnTo>
                    <a:lnTo>
                      <a:pt x="772" y="38"/>
                    </a:lnTo>
                    <a:lnTo>
                      <a:pt x="776" y="34"/>
                    </a:lnTo>
                    <a:lnTo>
                      <a:pt x="780" y="30"/>
                    </a:lnTo>
                    <a:lnTo>
                      <a:pt x="786" y="24"/>
                    </a:lnTo>
                    <a:lnTo>
                      <a:pt x="790" y="16"/>
                    </a:lnTo>
                    <a:lnTo>
                      <a:pt x="792" y="10"/>
                    </a:lnTo>
                    <a:lnTo>
                      <a:pt x="790" y="6"/>
                    </a:lnTo>
                    <a:lnTo>
                      <a:pt x="788" y="4"/>
                    </a:lnTo>
                    <a:lnTo>
                      <a:pt x="784" y="4"/>
                    </a:lnTo>
                    <a:lnTo>
                      <a:pt x="780" y="4"/>
                    </a:lnTo>
                    <a:lnTo>
                      <a:pt x="770" y="10"/>
                    </a:lnTo>
                    <a:lnTo>
                      <a:pt x="756" y="22"/>
                    </a:lnTo>
                    <a:lnTo>
                      <a:pt x="760" y="16"/>
                    </a:lnTo>
                    <a:lnTo>
                      <a:pt x="760" y="8"/>
                    </a:lnTo>
                    <a:lnTo>
                      <a:pt x="760" y="4"/>
                    </a:lnTo>
                    <a:lnTo>
                      <a:pt x="756" y="0"/>
                    </a:lnTo>
                    <a:lnTo>
                      <a:pt x="752" y="0"/>
                    </a:lnTo>
                    <a:lnTo>
                      <a:pt x="748" y="2"/>
                    </a:lnTo>
                    <a:lnTo>
                      <a:pt x="746" y="4"/>
                    </a:lnTo>
                    <a:lnTo>
                      <a:pt x="734" y="16"/>
                    </a:lnTo>
                    <a:lnTo>
                      <a:pt x="728" y="28"/>
                    </a:lnTo>
                    <a:lnTo>
                      <a:pt x="714" y="54"/>
                    </a:lnTo>
                    <a:lnTo>
                      <a:pt x="710" y="54"/>
                    </a:lnTo>
                    <a:lnTo>
                      <a:pt x="704" y="60"/>
                    </a:lnTo>
                    <a:lnTo>
                      <a:pt x="700" y="68"/>
                    </a:lnTo>
                    <a:lnTo>
                      <a:pt x="686" y="118"/>
                    </a:lnTo>
                    <a:lnTo>
                      <a:pt x="686" y="126"/>
                    </a:lnTo>
                    <a:lnTo>
                      <a:pt x="686" y="134"/>
                    </a:lnTo>
                    <a:lnTo>
                      <a:pt x="688" y="146"/>
                    </a:lnTo>
                    <a:lnTo>
                      <a:pt x="690" y="168"/>
                    </a:lnTo>
                    <a:lnTo>
                      <a:pt x="692" y="188"/>
                    </a:lnTo>
                    <a:lnTo>
                      <a:pt x="692" y="202"/>
                    </a:lnTo>
                    <a:lnTo>
                      <a:pt x="692" y="212"/>
                    </a:lnTo>
                    <a:lnTo>
                      <a:pt x="682" y="242"/>
                    </a:lnTo>
                    <a:lnTo>
                      <a:pt x="674" y="260"/>
                    </a:lnTo>
                    <a:lnTo>
                      <a:pt x="670" y="260"/>
                    </a:lnTo>
                    <a:lnTo>
                      <a:pt x="666" y="260"/>
                    </a:lnTo>
                    <a:lnTo>
                      <a:pt x="660" y="272"/>
                    </a:lnTo>
                    <a:lnTo>
                      <a:pt x="652" y="294"/>
                    </a:lnTo>
                    <a:lnTo>
                      <a:pt x="638" y="326"/>
                    </a:lnTo>
                    <a:lnTo>
                      <a:pt x="636" y="326"/>
                    </a:lnTo>
                    <a:lnTo>
                      <a:pt x="630" y="332"/>
                    </a:lnTo>
                    <a:lnTo>
                      <a:pt x="628" y="336"/>
                    </a:lnTo>
                    <a:lnTo>
                      <a:pt x="626" y="342"/>
                    </a:lnTo>
                    <a:lnTo>
                      <a:pt x="620" y="360"/>
                    </a:lnTo>
                    <a:lnTo>
                      <a:pt x="580" y="472"/>
                    </a:lnTo>
                    <a:lnTo>
                      <a:pt x="560" y="538"/>
                    </a:lnTo>
                    <a:lnTo>
                      <a:pt x="544" y="594"/>
                    </a:lnTo>
                    <a:lnTo>
                      <a:pt x="542" y="600"/>
                    </a:lnTo>
                    <a:lnTo>
                      <a:pt x="538" y="606"/>
                    </a:lnTo>
                    <a:lnTo>
                      <a:pt x="526" y="626"/>
                    </a:lnTo>
                    <a:lnTo>
                      <a:pt x="520" y="640"/>
                    </a:lnTo>
                    <a:lnTo>
                      <a:pt x="518" y="650"/>
                    </a:lnTo>
                    <a:lnTo>
                      <a:pt x="514" y="662"/>
                    </a:lnTo>
                    <a:lnTo>
                      <a:pt x="512" y="658"/>
                    </a:lnTo>
                    <a:lnTo>
                      <a:pt x="508" y="654"/>
                    </a:lnTo>
                    <a:lnTo>
                      <a:pt x="504" y="652"/>
                    </a:lnTo>
                    <a:lnTo>
                      <a:pt x="500" y="640"/>
                    </a:lnTo>
                    <a:lnTo>
                      <a:pt x="504" y="636"/>
                    </a:lnTo>
                    <a:lnTo>
                      <a:pt x="506" y="630"/>
                    </a:lnTo>
                    <a:lnTo>
                      <a:pt x="508" y="622"/>
                    </a:lnTo>
                    <a:lnTo>
                      <a:pt x="506" y="620"/>
                    </a:lnTo>
                    <a:lnTo>
                      <a:pt x="500" y="616"/>
                    </a:lnTo>
                    <a:lnTo>
                      <a:pt x="482" y="608"/>
                    </a:lnTo>
                    <a:lnTo>
                      <a:pt x="454" y="598"/>
                    </a:lnTo>
                    <a:lnTo>
                      <a:pt x="450" y="582"/>
                    </a:lnTo>
                    <a:lnTo>
                      <a:pt x="448" y="578"/>
                    </a:lnTo>
                    <a:lnTo>
                      <a:pt x="446" y="574"/>
                    </a:lnTo>
                    <a:lnTo>
                      <a:pt x="440" y="568"/>
                    </a:lnTo>
                    <a:lnTo>
                      <a:pt x="434" y="560"/>
                    </a:lnTo>
                    <a:lnTo>
                      <a:pt x="432" y="556"/>
                    </a:lnTo>
                    <a:lnTo>
                      <a:pt x="426" y="552"/>
                    </a:lnTo>
                    <a:lnTo>
                      <a:pt x="424" y="548"/>
                    </a:lnTo>
                    <a:lnTo>
                      <a:pt x="422" y="544"/>
                    </a:lnTo>
                    <a:lnTo>
                      <a:pt x="424" y="538"/>
                    </a:lnTo>
                    <a:lnTo>
                      <a:pt x="422" y="534"/>
                    </a:lnTo>
                    <a:lnTo>
                      <a:pt x="420" y="526"/>
                    </a:lnTo>
                    <a:lnTo>
                      <a:pt x="414" y="518"/>
                    </a:lnTo>
                    <a:lnTo>
                      <a:pt x="404" y="514"/>
                    </a:lnTo>
                    <a:lnTo>
                      <a:pt x="392" y="512"/>
                    </a:lnTo>
                    <a:lnTo>
                      <a:pt x="374" y="510"/>
                    </a:lnTo>
                    <a:lnTo>
                      <a:pt x="354" y="510"/>
                    </a:lnTo>
                    <a:lnTo>
                      <a:pt x="344" y="510"/>
                    </a:lnTo>
                    <a:lnTo>
                      <a:pt x="332" y="514"/>
                    </a:lnTo>
                    <a:lnTo>
                      <a:pt x="322" y="518"/>
                    </a:lnTo>
                    <a:lnTo>
                      <a:pt x="310" y="524"/>
                    </a:lnTo>
                    <a:lnTo>
                      <a:pt x="298" y="532"/>
                    </a:lnTo>
                    <a:lnTo>
                      <a:pt x="284" y="540"/>
                    </a:lnTo>
                    <a:lnTo>
                      <a:pt x="258" y="562"/>
                    </a:lnTo>
                    <a:lnTo>
                      <a:pt x="236" y="582"/>
                    </a:lnTo>
                    <a:lnTo>
                      <a:pt x="218" y="604"/>
                    </a:lnTo>
                    <a:lnTo>
                      <a:pt x="212" y="612"/>
                    </a:lnTo>
                    <a:lnTo>
                      <a:pt x="206" y="622"/>
                    </a:lnTo>
                    <a:lnTo>
                      <a:pt x="204" y="632"/>
                    </a:lnTo>
                    <a:lnTo>
                      <a:pt x="202" y="642"/>
                    </a:lnTo>
                    <a:lnTo>
                      <a:pt x="200" y="662"/>
                    </a:lnTo>
                    <a:lnTo>
                      <a:pt x="202" y="680"/>
                    </a:lnTo>
                    <a:lnTo>
                      <a:pt x="206" y="696"/>
                    </a:lnTo>
                    <a:lnTo>
                      <a:pt x="210" y="712"/>
                    </a:lnTo>
                    <a:lnTo>
                      <a:pt x="216" y="728"/>
                    </a:lnTo>
                    <a:lnTo>
                      <a:pt x="230" y="758"/>
                    </a:lnTo>
                    <a:lnTo>
                      <a:pt x="242" y="784"/>
                    </a:lnTo>
                    <a:lnTo>
                      <a:pt x="256" y="808"/>
                    </a:lnTo>
                    <a:lnTo>
                      <a:pt x="262" y="814"/>
                    </a:lnTo>
                    <a:lnTo>
                      <a:pt x="270" y="820"/>
                    </a:lnTo>
                    <a:lnTo>
                      <a:pt x="280" y="824"/>
                    </a:lnTo>
                    <a:lnTo>
                      <a:pt x="282" y="824"/>
                    </a:lnTo>
                    <a:lnTo>
                      <a:pt x="280" y="824"/>
                    </a:lnTo>
                    <a:lnTo>
                      <a:pt x="276" y="824"/>
                    </a:lnTo>
                    <a:lnTo>
                      <a:pt x="272" y="826"/>
                    </a:lnTo>
                    <a:lnTo>
                      <a:pt x="264" y="830"/>
                    </a:lnTo>
                    <a:lnTo>
                      <a:pt x="254" y="840"/>
                    </a:lnTo>
                    <a:lnTo>
                      <a:pt x="248" y="846"/>
                    </a:lnTo>
                    <a:lnTo>
                      <a:pt x="242" y="844"/>
                    </a:lnTo>
                    <a:lnTo>
                      <a:pt x="158" y="882"/>
                    </a:lnTo>
                    <a:lnTo>
                      <a:pt x="116" y="902"/>
                    </a:lnTo>
                    <a:lnTo>
                      <a:pt x="100" y="912"/>
                    </a:lnTo>
                    <a:lnTo>
                      <a:pt x="92" y="918"/>
                    </a:lnTo>
                    <a:lnTo>
                      <a:pt x="88" y="924"/>
                    </a:lnTo>
                    <a:lnTo>
                      <a:pt x="84" y="932"/>
                    </a:lnTo>
                    <a:lnTo>
                      <a:pt x="80" y="954"/>
                    </a:lnTo>
                    <a:lnTo>
                      <a:pt x="70" y="988"/>
                    </a:lnTo>
                    <a:lnTo>
                      <a:pt x="64" y="1008"/>
                    </a:lnTo>
                    <a:lnTo>
                      <a:pt x="56" y="1022"/>
                    </a:lnTo>
                    <a:lnTo>
                      <a:pt x="50" y="1034"/>
                    </a:lnTo>
                    <a:lnTo>
                      <a:pt x="48" y="1044"/>
                    </a:lnTo>
                    <a:lnTo>
                      <a:pt x="46" y="1060"/>
                    </a:lnTo>
                    <a:lnTo>
                      <a:pt x="46" y="1086"/>
                    </a:lnTo>
                    <a:lnTo>
                      <a:pt x="48" y="1120"/>
                    </a:lnTo>
                    <a:lnTo>
                      <a:pt x="38" y="1144"/>
                    </a:lnTo>
                    <a:lnTo>
                      <a:pt x="32" y="1166"/>
                    </a:lnTo>
                    <a:lnTo>
                      <a:pt x="26" y="1186"/>
                    </a:lnTo>
                    <a:lnTo>
                      <a:pt x="24" y="1202"/>
                    </a:lnTo>
                    <a:lnTo>
                      <a:pt x="22" y="1228"/>
                    </a:lnTo>
                    <a:lnTo>
                      <a:pt x="20" y="1238"/>
                    </a:lnTo>
                    <a:lnTo>
                      <a:pt x="18" y="1244"/>
                    </a:lnTo>
                    <a:lnTo>
                      <a:pt x="18" y="1246"/>
                    </a:lnTo>
                    <a:lnTo>
                      <a:pt x="8" y="1288"/>
                    </a:lnTo>
                    <a:lnTo>
                      <a:pt x="2" y="1310"/>
                    </a:lnTo>
                    <a:lnTo>
                      <a:pt x="0" y="1324"/>
                    </a:lnTo>
                    <a:lnTo>
                      <a:pt x="2" y="1336"/>
                    </a:lnTo>
                    <a:lnTo>
                      <a:pt x="4" y="1340"/>
                    </a:lnTo>
                    <a:lnTo>
                      <a:pt x="12" y="1348"/>
                    </a:lnTo>
                    <a:lnTo>
                      <a:pt x="34" y="1370"/>
                    </a:lnTo>
                    <a:lnTo>
                      <a:pt x="48" y="1382"/>
                    </a:lnTo>
                    <a:lnTo>
                      <a:pt x="64" y="1394"/>
                    </a:lnTo>
                    <a:lnTo>
                      <a:pt x="172" y="1458"/>
                    </a:lnTo>
                    <a:lnTo>
                      <a:pt x="176" y="1460"/>
                    </a:lnTo>
                    <a:lnTo>
                      <a:pt x="178" y="1464"/>
                    </a:lnTo>
                    <a:lnTo>
                      <a:pt x="182" y="1470"/>
                    </a:lnTo>
                    <a:lnTo>
                      <a:pt x="184" y="1472"/>
                    </a:lnTo>
                    <a:lnTo>
                      <a:pt x="184" y="1476"/>
                    </a:lnTo>
                    <a:lnTo>
                      <a:pt x="172" y="1496"/>
                    </a:lnTo>
                    <a:lnTo>
                      <a:pt x="164" y="1514"/>
                    </a:lnTo>
                    <a:lnTo>
                      <a:pt x="156" y="1532"/>
                    </a:lnTo>
                    <a:lnTo>
                      <a:pt x="152" y="1548"/>
                    </a:lnTo>
                    <a:lnTo>
                      <a:pt x="150" y="1556"/>
                    </a:lnTo>
                    <a:lnTo>
                      <a:pt x="150" y="1570"/>
                    </a:lnTo>
                    <a:lnTo>
                      <a:pt x="136" y="1708"/>
                    </a:lnTo>
                    <a:lnTo>
                      <a:pt x="136" y="1718"/>
                    </a:lnTo>
                    <a:lnTo>
                      <a:pt x="136" y="1724"/>
                    </a:lnTo>
                    <a:lnTo>
                      <a:pt x="138" y="1730"/>
                    </a:lnTo>
                    <a:lnTo>
                      <a:pt x="140" y="1734"/>
                    </a:lnTo>
                    <a:lnTo>
                      <a:pt x="144" y="1736"/>
                    </a:lnTo>
                    <a:lnTo>
                      <a:pt x="146" y="1738"/>
                    </a:lnTo>
                    <a:lnTo>
                      <a:pt x="144" y="1750"/>
                    </a:lnTo>
                    <a:lnTo>
                      <a:pt x="144" y="1764"/>
                    </a:lnTo>
                    <a:lnTo>
                      <a:pt x="144" y="1780"/>
                    </a:lnTo>
                    <a:lnTo>
                      <a:pt x="144" y="1800"/>
                    </a:lnTo>
                    <a:lnTo>
                      <a:pt x="140" y="1826"/>
                    </a:lnTo>
                    <a:lnTo>
                      <a:pt x="136" y="1850"/>
                    </a:lnTo>
                    <a:lnTo>
                      <a:pt x="134" y="1872"/>
                    </a:lnTo>
                    <a:lnTo>
                      <a:pt x="130" y="1900"/>
                    </a:lnTo>
                    <a:lnTo>
                      <a:pt x="122" y="1936"/>
                    </a:lnTo>
                    <a:lnTo>
                      <a:pt x="116" y="1972"/>
                    </a:lnTo>
                    <a:lnTo>
                      <a:pt x="112" y="1998"/>
                    </a:lnTo>
                    <a:lnTo>
                      <a:pt x="106" y="2066"/>
                    </a:lnTo>
                    <a:lnTo>
                      <a:pt x="100" y="2126"/>
                    </a:lnTo>
                    <a:lnTo>
                      <a:pt x="100" y="2132"/>
                    </a:lnTo>
                    <a:lnTo>
                      <a:pt x="98" y="2136"/>
                    </a:lnTo>
                    <a:lnTo>
                      <a:pt x="96" y="2140"/>
                    </a:lnTo>
                    <a:lnTo>
                      <a:pt x="90" y="2150"/>
                    </a:lnTo>
                    <a:lnTo>
                      <a:pt x="76" y="2192"/>
                    </a:lnTo>
                    <a:lnTo>
                      <a:pt x="66" y="2222"/>
                    </a:lnTo>
                    <a:lnTo>
                      <a:pt x="58" y="2252"/>
                    </a:lnTo>
                    <a:lnTo>
                      <a:pt x="48" y="2296"/>
                    </a:lnTo>
                    <a:lnTo>
                      <a:pt x="48" y="2308"/>
                    </a:lnTo>
                    <a:lnTo>
                      <a:pt x="48" y="2318"/>
                    </a:lnTo>
                    <a:lnTo>
                      <a:pt x="50" y="2330"/>
                    </a:lnTo>
                    <a:lnTo>
                      <a:pt x="52" y="2344"/>
                    </a:lnTo>
                    <a:lnTo>
                      <a:pt x="50" y="2360"/>
                    </a:lnTo>
                    <a:lnTo>
                      <a:pt x="46" y="2376"/>
                    </a:lnTo>
                    <a:lnTo>
                      <a:pt x="42" y="2396"/>
                    </a:lnTo>
                    <a:lnTo>
                      <a:pt x="38" y="2414"/>
                    </a:lnTo>
                    <a:lnTo>
                      <a:pt x="38" y="2436"/>
                    </a:lnTo>
                    <a:lnTo>
                      <a:pt x="40" y="2462"/>
                    </a:lnTo>
                    <a:lnTo>
                      <a:pt x="40" y="2490"/>
                    </a:lnTo>
                    <a:lnTo>
                      <a:pt x="40" y="2516"/>
                    </a:lnTo>
                    <a:lnTo>
                      <a:pt x="32" y="2588"/>
                    </a:lnTo>
                    <a:lnTo>
                      <a:pt x="26" y="2646"/>
                    </a:lnTo>
                    <a:lnTo>
                      <a:pt x="14" y="2704"/>
                    </a:lnTo>
                    <a:lnTo>
                      <a:pt x="12" y="2706"/>
                    </a:lnTo>
                    <a:lnTo>
                      <a:pt x="8" y="2712"/>
                    </a:lnTo>
                    <a:lnTo>
                      <a:pt x="4" y="2734"/>
                    </a:lnTo>
                    <a:lnTo>
                      <a:pt x="0" y="2750"/>
                    </a:lnTo>
                    <a:lnTo>
                      <a:pt x="0" y="2774"/>
                    </a:lnTo>
                    <a:lnTo>
                      <a:pt x="2" y="2780"/>
                    </a:lnTo>
                    <a:lnTo>
                      <a:pt x="4" y="2786"/>
                    </a:lnTo>
                    <a:lnTo>
                      <a:pt x="10" y="2796"/>
                    </a:lnTo>
                    <a:lnTo>
                      <a:pt x="20" y="2808"/>
                    </a:lnTo>
                    <a:lnTo>
                      <a:pt x="24" y="2800"/>
                    </a:lnTo>
                    <a:lnTo>
                      <a:pt x="32" y="2826"/>
                    </a:lnTo>
                    <a:lnTo>
                      <a:pt x="34" y="2840"/>
                    </a:lnTo>
                    <a:lnTo>
                      <a:pt x="38" y="2862"/>
                    </a:lnTo>
                    <a:lnTo>
                      <a:pt x="42" y="2884"/>
                    </a:lnTo>
                    <a:lnTo>
                      <a:pt x="46" y="2900"/>
                    </a:lnTo>
                    <a:lnTo>
                      <a:pt x="52" y="2906"/>
                    </a:lnTo>
                    <a:lnTo>
                      <a:pt x="60" y="2912"/>
                    </a:lnTo>
                    <a:lnTo>
                      <a:pt x="84" y="2922"/>
                    </a:lnTo>
                    <a:lnTo>
                      <a:pt x="114" y="2932"/>
                    </a:lnTo>
                    <a:lnTo>
                      <a:pt x="144" y="2940"/>
                    </a:lnTo>
                    <a:lnTo>
                      <a:pt x="156" y="2944"/>
                    </a:lnTo>
                    <a:lnTo>
                      <a:pt x="168" y="2944"/>
                    </a:lnTo>
                    <a:lnTo>
                      <a:pt x="178" y="2944"/>
                    </a:lnTo>
                    <a:lnTo>
                      <a:pt x="188" y="2942"/>
                    </a:lnTo>
                    <a:lnTo>
                      <a:pt x="194" y="2940"/>
                    </a:lnTo>
                    <a:lnTo>
                      <a:pt x="200" y="2936"/>
                    </a:lnTo>
                    <a:lnTo>
                      <a:pt x="204" y="2932"/>
                    </a:lnTo>
                    <a:lnTo>
                      <a:pt x="206" y="2926"/>
                    </a:lnTo>
                    <a:lnTo>
                      <a:pt x="206" y="2922"/>
                    </a:lnTo>
                    <a:lnTo>
                      <a:pt x="206" y="2916"/>
                    </a:lnTo>
                    <a:lnTo>
                      <a:pt x="200" y="2904"/>
                    </a:lnTo>
                    <a:lnTo>
                      <a:pt x="186" y="2886"/>
                    </a:lnTo>
                    <a:lnTo>
                      <a:pt x="184" y="2882"/>
                    </a:lnTo>
                    <a:lnTo>
                      <a:pt x="184" y="2878"/>
                    </a:lnTo>
                    <a:lnTo>
                      <a:pt x="182" y="2868"/>
                    </a:lnTo>
                    <a:lnTo>
                      <a:pt x="178" y="2864"/>
                    </a:lnTo>
                    <a:lnTo>
                      <a:pt x="172" y="2860"/>
                    </a:lnTo>
                    <a:lnTo>
                      <a:pt x="166" y="2854"/>
                    </a:lnTo>
                    <a:lnTo>
                      <a:pt x="166" y="2852"/>
                    </a:lnTo>
                    <a:lnTo>
                      <a:pt x="164" y="2850"/>
                    </a:lnTo>
                    <a:lnTo>
                      <a:pt x="164" y="2838"/>
                    </a:lnTo>
                    <a:lnTo>
                      <a:pt x="158" y="2824"/>
                    </a:lnTo>
                    <a:lnTo>
                      <a:pt x="152" y="2808"/>
                    </a:lnTo>
                    <a:lnTo>
                      <a:pt x="150" y="2792"/>
                    </a:lnTo>
                    <a:lnTo>
                      <a:pt x="148" y="2786"/>
                    </a:lnTo>
                    <a:lnTo>
                      <a:pt x="146" y="2782"/>
                    </a:lnTo>
                    <a:lnTo>
                      <a:pt x="140" y="2776"/>
                    </a:lnTo>
                    <a:lnTo>
                      <a:pt x="140" y="2764"/>
                    </a:lnTo>
                    <a:lnTo>
                      <a:pt x="140" y="2756"/>
                    </a:lnTo>
                    <a:lnTo>
                      <a:pt x="144" y="2752"/>
                    </a:lnTo>
                    <a:lnTo>
                      <a:pt x="148" y="2748"/>
                    </a:lnTo>
                    <a:lnTo>
                      <a:pt x="152" y="2732"/>
                    </a:lnTo>
                    <a:lnTo>
                      <a:pt x="162" y="2656"/>
                    </a:lnTo>
                    <a:lnTo>
                      <a:pt x="180" y="2568"/>
                    </a:lnTo>
                    <a:lnTo>
                      <a:pt x="200" y="2476"/>
                    </a:lnTo>
                    <a:lnTo>
                      <a:pt x="212" y="2422"/>
                    </a:lnTo>
                    <a:lnTo>
                      <a:pt x="224" y="2366"/>
                    </a:lnTo>
                    <a:lnTo>
                      <a:pt x="234" y="2316"/>
                    </a:lnTo>
                    <a:lnTo>
                      <a:pt x="236" y="2294"/>
                    </a:lnTo>
                    <a:lnTo>
                      <a:pt x="238" y="2274"/>
                    </a:lnTo>
                    <a:lnTo>
                      <a:pt x="238" y="2256"/>
                    </a:lnTo>
                    <a:lnTo>
                      <a:pt x="242" y="2242"/>
                    </a:lnTo>
                    <a:lnTo>
                      <a:pt x="250" y="2212"/>
                    </a:lnTo>
                    <a:lnTo>
                      <a:pt x="254" y="2194"/>
                    </a:lnTo>
                    <a:lnTo>
                      <a:pt x="262" y="2176"/>
                    </a:lnTo>
                    <a:lnTo>
                      <a:pt x="272" y="2154"/>
                    </a:lnTo>
                    <a:lnTo>
                      <a:pt x="282" y="2130"/>
                    </a:lnTo>
                    <a:lnTo>
                      <a:pt x="316" y="2014"/>
                    </a:lnTo>
                    <a:lnTo>
                      <a:pt x="332" y="1956"/>
                    </a:lnTo>
                    <a:lnTo>
                      <a:pt x="338" y="1942"/>
                    </a:lnTo>
                    <a:lnTo>
                      <a:pt x="338" y="1940"/>
                    </a:lnTo>
                    <a:lnTo>
                      <a:pt x="338" y="1942"/>
                    </a:lnTo>
                    <a:lnTo>
                      <a:pt x="338" y="1944"/>
                    </a:lnTo>
                    <a:lnTo>
                      <a:pt x="338" y="1954"/>
                    </a:lnTo>
                    <a:lnTo>
                      <a:pt x="338" y="1968"/>
                    </a:lnTo>
                    <a:lnTo>
                      <a:pt x="344" y="2000"/>
                    </a:lnTo>
                    <a:lnTo>
                      <a:pt x="352" y="2036"/>
                    </a:lnTo>
                    <a:lnTo>
                      <a:pt x="344" y="2114"/>
                    </a:lnTo>
                    <a:lnTo>
                      <a:pt x="344" y="2136"/>
                    </a:lnTo>
                    <a:lnTo>
                      <a:pt x="346" y="2160"/>
                    </a:lnTo>
                    <a:lnTo>
                      <a:pt x="350" y="2192"/>
                    </a:lnTo>
                    <a:lnTo>
                      <a:pt x="348" y="2202"/>
                    </a:lnTo>
                    <a:lnTo>
                      <a:pt x="344" y="2218"/>
                    </a:lnTo>
                    <a:lnTo>
                      <a:pt x="336" y="2246"/>
                    </a:lnTo>
                    <a:lnTo>
                      <a:pt x="334" y="2260"/>
                    </a:lnTo>
                    <a:lnTo>
                      <a:pt x="334" y="2280"/>
                    </a:lnTo>
                    <a:lnTo>
                      <a:pt x="326" y="2322"/>
                    </a:lnTo>
                    <a:lnTo>
                      <a:pt x="320" y="2368"/>
                    </a:lnTo>
                    <a:lnTo>
                      <a:pt x="316" y="2408"/>
                    </a:lnTo>
                    <a:lnTo>
                      <a:pt x="314" y="2434"/>
                    </a:lnTo>
                    <a:lnTo>
                      <a:pt x="310" y="2468"/>
                    </a:lnTo>
                    <a:lnTo>
                      <a:pt x="294" y="2584"/>
                    </a:lnTo>
                    <a:lnTo>
                      <a:pt x="290" y="2592"/>
                    </a:lnTo>
                    <a:lnTo>
                      <a:pt x="286" y="2602"/>
                    </a:lnTo>
                    <a:lnTo>
                      <a:pt x="280" y="2616"/>
                    </a:lnTo>
                    <a:lnTo>
                      <a:pt x="276" y="2630"/>
                    </a:lnTo>
                    <a:lnTo>
                      <a:pt x="272" y="2652"/>
                    </a:lnTo>
                    <a:lnTo>
                      <a:pt x="272" y="2660"/>
                    </a:lnTo>
                    <a:lnTo>
                      <a:pt x="260" y="2680"/>
                    </a:lnTo>
                    <a:lnTo>
                      <a:pt x="254" y="2682"/>
                    </a:lnTo>
                    <a:lnTo>
                      <a:pt x="248" y="2698"/>
                    </a:lnTo>
                    <a:lnTo>
                      <a:pt x="264" y="2722"/>
                    </a:lnTo>
                    <a:lnTo>
                      <a:pt x="272" y="2730"/>
                    </a:lnTo>
                    <a:lnTo>
                      <a:pt x="284" y="2738"/>
                    </a:lnTo>
                    <a:lnTo>
                      <a:pt x="298" y="2748"/>
                    </a:lnTo>
                    <a:lnTo>
                      <a:pt x="310" y="2738"/>
                    </a:lnTo>
                    <a:lnTo>
                      <a:pt x="312" y="2742"/>
                    </a:lnTo>
                    <a:lnTo>
                      <a:pt x="316" y="2746"/>
                    </a:lnTo>
                    <a:lnTo>
                      <a:pt x="320" y="2752"/>
                    </a:lnTo>
                    <a:lnTo>
                      <a:pt x="328" y="2764"/>
                    </a:lnTo>
                    <a:lnTo>
                      <a:pt x="340" y="2784"/>
                    </a:lnTo>
                    <a:lnTo>
                      <a:pt x="354" y="2820"/>
                    </a:lnTo>
                    <a:lnTo>
                      <a:pt x="360" y="2828"/>
                    </a:lnTo>
                    <a:lnTo>
                      <a:pt x="368" y="2840"/>
                    </a:lnTo>
                    <a:lnTo>
                      <a:pt x="386" y="2862"/>
                    </a:lnTo>
                    <a:lnTo>
                      <a:pt x="392" y="2864"/>
                    </a:lnTo>
                    <a:lnTo>
                      <a:pt x="398" y="2868"/>
                    </a:lnTo>
                    <a:lnTo>
                      <a:pt x="414" y="2872"/>
                    </a:lnTo>
                    <a:lnTo>
                      <a:pt x="448" y="2878"/>
                    </a:lnTo>
                    <a:lnTo>
                      <a:pt x="462" y="2880"/>
                    </a:lnTo>
                    <a:lnTo>
                      <a:pt x="478" y="2880"/>
                    </a:lnTo>
                    <a:lnTo>
                      <a:pt x="498" y="2878"/>
                    </a:lnTo>
                    <a:lnTo>
                      <a:pt x="500" y="2876"/>
                    </a:lnTo>
                    <a:lnTo>
                      <a:pt x="500" y="2872"/>
                    </a:lnTo>
                    <a:lnTo>
                      <a:pt x="500" y="2864"/>
                    </a:lnTo>
                    <a:lnTo>
                      <a:pt x="498" y="2856"/>
                    </a:lnTo>
                    <a:lnTo>
                      <a:pt x="494" y="2848"/>
                    </a:lnTo>
                    <a:lnTo>
                      <a:pt x="486" y="2840"/>
                    </a:lnTo>
                    <a:lnTo>
                      <a:pt x="478" y="2832"/>
                    </a:lnTo>
                    <a:lnTo>
                      <a:pt x="466" y="2824"/>
                    </a:lnTo>
                    <a:lnTo>
                      <a:pt x="452" y="2818"/>
                    </a:lnTo>
                    <a:lnTo>
                      <a:pt x="436" y="2810"/>
                    </a:lnTo>
                    <a:lnTo>
                      <a:pt x="438" y="2786"/>
                    </a:lnTo>
                    <a:lnTo>
                      <a:pt x="438" y="2780"/>
                    </a:lnTo>
                    <a:lnTo>
                      <a:pt x="436" y="2776"/>
                    </a:lnTo>
                    <a:lnTo>
                      <a:pt x="432" y="2770"/>
                    </a:lnTo>
                    <a:lnTo>
                      <a:pt x="432" y="2766"/>
                    </a:lnTo>
                    <a:lnTo>
                      <a:pt x="432" y="2758"/>
                    </a:lnTo>
                    <a:lnTo>
                      <a:pt x="434" y="2744"/>
                    </a:lnTo>
                    <a:lnTo>
                      <a:pt x="434" y="2732"/>
                    </a:lnTo>
                    <a:lnTo>
                      <a:pt x="432" y="2720"/>
                    </a:lnTo>
                    <a:lnTo>
                      <a:pt x="432" y="2712"/>
                    </a:lnTo>
                    <a:lnTo>
                      <a:pt x="432" y="2706"/>
                    </a:lnTo>
                    <a:lnTo>
                      <a:pt x="434" y="2700"/>
                    </a:lnTo>
                    <a:lnTo>
                      <a:pt x="438" y="2686"/>
                    </a:lnTo>
                    <a:lnTo>
                      <a:pt x="440" y="2672"/>
                    </a:lnTo>
                    <a:lnTo>
                      <a:pt x="440" y="2656"/>
                    </a:lnTo>
                    <a:lnTo>
                      <a:pt x="440" y="2638"/>
                    </a:lnTo>
                    <a:lnTo>
                      <a:pt x="442" y="2614"/>
                    </a:lnTo>
                    <a:lnTo>
                      <a:pt x="454" y="2542"/>
                    </a:lnTo>
                    <a:lnTo>
                      <a:pt x="460" y="2496"/>
                    </a:lnTo>
                    <a:lnTo>
                      <a:pt x="470" y="2456"/>
                    </a:lnTo>
                    <a:lnTo>
                      <a:pt x="478" y="2418"/>
                    </a:lnTo>
                    <a:lnTo>
                      <a:pt x="484" y="2380"/>
                    </a:lnTo>
                    <a:lnTo>
                      <a:pt x="490" y="2328"/>
                    </a:lnTo>
                    <a:lnTo>
                      <a:pt x="492" y="2302"/>
                    </a:lnTo>
                    <a:lnTo>
                      <a:pt x="494" y="2282"/>
                    </a:lnTo>
                    <a:lnTo>
                      <a:pt x="504" y="2236"/>
                    </a:lnTo>
                    <a:lnTo>
                      <a:pt x="504" y="2228"/>
                    </a:lnTo>
                    <a:lnTo>
                      <a:pt x="504" y="2218"/>
                    </a:lnTo>
                    <a:lnTo>
                      <a:pt x="504" y="2202"/>
                    </a:lnTo>
                    <a:lnTo>
                      <a:pt x="504" y="2180"/>
                    </a:lnTo>
                    <a:lnTo>
                      <a:pt x="508" y="2154"/>
                    </a:lnTo>
                    <a:lnTo>
                      <a:pt x="514" y="2126"/>
                    </a:lnTo>
                    <a:lnTo>
                      <a:pt x="526" y="2082"/>
                    </a:lnTo>
                    <a:lnTo>
                      <a:pt x="544" y="1970"/>
                    </a:lnTo>
                    <a:lnTo>
                      <a:pt x="556" y="1916"/>
                    </a:lnTo>
                    <a:lnTo>
                      <a:pt x="562" y="1878"/>
                    </a:lnTo>
                    <a:lnTo>
                      <a:pt x="566" y="1832"/>
                    </a:lnTo>
                    <a:lnTo>
                      <a:pt x="570" y="1764"/>
                    </a:lnTo>
                    <a:lnTo>
                      <a:pt x="572" y="1758"/>
                    </a:lnTo>
                    <a:lnTo>
                      <a:pt x="568" y="1748"/>
                    </a:lnTo>
                    <a:lnTo>
                      <a:pt x="568" y="1740"/>
                    </a:lnTo>
                    <a:lnTo>
                      <a:pt x="568" y="1736"/>
                    </a:lnTo>
                    <a:lnTo>
                      <a:pt x="570" y="1724"/>
                    </a:lnTo>
                    <a:lnTo>
                      <a:pt x="570" y="1702"/>
                    </a:lnTo>
                    <a:lnTo>
                      <a:pt x="568" y="1660"/>
                    </a:lnTo>
                    <a:lnTo>
                      <a:pt x="568" y="1638"/>
                    </a:lnTo>
                    <a:lnTo>
                      <a:pt x="570" y="1626"/>
                    </a:lnTo>
                    <a:lnTo>
                      <a:pt x="572" y="1616"/>
                    </a:lnTo>
                    <a:lnTo>
                      <a:pt x="572" y="1602"/>
                    </a:lnTo>
                    <a:lnTo>
                      <a:pt x="568" y="1562"/>
                    </a:lnTo>
                    <a:lnTo>
                      <a:pt x="566" y="1540"/>
                    </a:lnTo>
                    <a:lnTo>
                      <a:pt x="572" y="1536"/>
                    </a:lnTo>
                    <a:lnTo>
                      <a:pt x="576" y="1528"/>
                    </a:lnTo>
                    <a:lnTo>
                      <a:pt x="580" y="1510"/>
                    </a:lnTo>
                    <a:lnTo>
                      <a:pt x="582" y="1496"/>
                    </a:lnTo>
                    <a:lnTo>
                      <a:pt x="582" y="1488"/>
                    </a:lnTo>
                    <a:lnTo>
                      <a:pt x="610" y="1484"/>
                    </a:lnTo>
                    <a:lnTo>
                      <a:pt x="616" y="1482"/>
                    </a:lnTo>
                    <a:lnTo>
                      <a:pt x="620" y="1476"/>
                    </a:lnTo>
                    <a:lnTo>
                      <a:pt x="624" y="1470"/>
                    </a:lnTo>
                    <a:lnTo>
                      <a:pt x="662" y="1468"/>
                    </a:lnTo>
                    <a:lnTo>
                      <a:pt x="720" y="1468"/>
                    </a:lnTo>
                    <a:lnTo>
                      <a:pt x="744" y="1468"/>
                    </a:lnTo>
                    <a:lnTo>
                      <a:pt x="774" y="1466"/>
                    </a:lnTo>
                    <a:lnTo>
                      <a:pt x="810" y="1462"/>
                    </a:lnTo>
                    <a:lnTo>
                      <a:pt x="828" y="1458"/>
                    </a:lnTo>
                    <a:lnTo>
                      <a:pt x="846" y="1452"/>
                    </a:lnTo>
                    <a:lnTo>
                      <a:pt x="854" y="1448"/>
                    </a:lnTo>
                    <a:lnTo>
                      <a:pt x="860" y="1442"/>
                    </a:lnTo>
                    <a:lnTo>
                      <a:pt x="866" y="1438"/>
                    </a:lnTo>
                    <a:lnTo>
                      <a:pt x="870" y="1430"/>
                    </a:lnTo>
                    <a:lnTo>
                      <a:pt x="876" y="1418"/>
                    </a:lnTo>
                    <a:lnTo>
                      <a:pt x="880" y="1404"/>
                    </a:lnTo>
                    <a:lnTo>
                      <a:pt x="880" y="1390"/>
                    </a:lnTo>
                    <a:lnTo>
                      <a:pt x="880" y="1380"/>
                    </a:lnTo>
                    <a:lnTo>
                      <a:pt x="878" y="1370"/>
                    </a:lnTo>
                    <a:close/>
                    <a:moveTo>
                      <a:pt x="192" y="1304"/>
                    </a:moveTo>
                    <a:lnTo>
                      <a:pt x="192" y="1304"/>
                    </a:lnTo>
                    <a:lnTo>
                      <a:pt x="180" y="1304"/>
                    </a:lnTo>
                    <a:lnTo>
                      <a:pt x="176" y="1302"/>
                    </a:lnTo>
                    <a:lnTo>
                      <a:pt x="174" y="1300"/>
                    </a:lnTo>
                    <a:lnTo>
                      <a:pt x="170" y="1294"/>
                    </a:lnTo>
                    <a:lnTo>
                      <a:pt x="168" y="1292"/>
                    </a:lnTo>
                    <a:lnTo>
                      <a:pt x="160" y="1286"/>
                    </a:lnTo>
                    <a:lnTo>
                      <a:pt x="158" y="1280"/>
                    </a:lnTo>
                    <a:lnTo>
                      <a:pt x="156" y="1276"/>
                    </a:lnTo>
                    <a:lnTo>
                      <a:pt x="152" y="1274"/>
                    </a:lnTo>
                    <a:lnTo>
                      <a:pt x="154" y="1270"/>
                    </a:lnTo>
                    <a:lnTo>
                      <a:pt x="154" y="1266"/>
                    </a:lnTo>
                    <a:lnTo>
                      <a:pt x="152" y="1260"/>
                    </a:lnTo>
                    <a:lnTo>
                      <a:pt x="146" y="1246"/>
                    </a:lnTo>
                    <a:lnTo>
                      <a:pt x="150" y="1224"/>
                    </a:lnTo>
                    <a:lnTo>
                      <a:pt x="160" y="1214"/>
                    </a:lnTo>
                    <a:lnTo>
                      <a:pt x="170" y="1204"/>
                    </a:lnTo>
                    <a:lnTo>
                      <a:pt x="172" y="1200"/>
                    </a:lnTo>
                    <a:lnTo>
                      <a:pt x="174" y="1194"/>
                    </a:lnTo>
                    <a:lnTo>
                      <a:pt x="186" y="1212"/>
                    </a:lnTo>
                    <a:lnTo>
                      <a:pt x="196" y="1228"/>
                    </a:lnTo>
                    <a:lnTo>
                      <a:pt x="202" y="1242"/>
                    </a:lnTo>
                    <a:lnTo>
                      <a:pt x="206" y="1264"/>
                    </a:lnTo>
                    <a:lnTo>
                      <a:pt x="208" y="1274"/>
                    </a:lnTo>
                    <a:lnTo>
                      <a:pt x="208" y="1288"/>
                    </a:lnTo>
                    <a:lnTo>
                      <a:pt x="208" y="1308"/>
                    </a:lnTo>
                    <a:lnTo>
                      <a:pt x="210" y="1312"/>
                    </a:lnTo>
                    <a:lnTo>
                      <a:pt x="204" y="1308"/>
                    </a:lnTo>
                    <a:lnTo>
                      <a:pt x="192" y="1304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837" name="Freeform 54"/>
              <p:cNvSpPr>
                <a:spLocks/>
              </p:cNvSpPr>
              <p:nvPr/>
            </p:nvSpPr>
            <p:spPr bwMode="auto">
              <a:xfrm>
                <a:off x="2090737" y="-1489075"/>
                <a:ext cx="368300" cy="454025"/>
              </a:xfrm>
              <a:custGeom>
                <a:avLst/>
                <a:gdLst>
                  <a:gd name="T0" fmla="*/ 2147483647 w 232"/>
                  <a:gd name="T1" fmla="*/ 0 h 286"/>
                  <a:gd name="T2" fmla="*/ 2147483647 w 232"/>
                  <a:gd name="T3" fmla="*/ 2147483647 h 286"/>
                  <a:gd name="T4" fmla="*/ 2147483647 w 232"/>
                  <a:gd name="T5" fmla="*/ 2147483647 h 286"/>
                  <a:gd name="T6" fmla="*/ 2147483647 w 232"/>
                  <a:gd name="T7" fmla="*/ 2147483647 h 286"/>
                  <a:gd name="T8" fmla="*/ 2147483647 w 232"/>
                  <a:gd name="T9" fmla="*/ 2147483647 h 286"/>
                  <a:gd name="T10" fmla="*/ 2147483647 w 232"/>
                  <a:gd name="T11" fmla="*/ 2147483647 h 286"/>
                  <a:gd name="T12" fmla="*/ 2147483647 w 232"/>
                  <a:gd name="T13" fmla="*/ 2147483647 h 286"/>
                  <a:gd name="T14" fmla="*/ 2147483647 w 232"/>
                  <a:gd name="T15" fmla="*/ 2147483647 h 286"/>
                  <a:gd name="T16" fmla="*/ 2147483647 w 232"/>
                  <a:gd name="T17" fmla="*/ 2147483647 h 286"/>
                  <a:gd name="T18" fmla="*/ 2147483647 w 232"/>
                  <a:gd name="T19" fmla="*/ 2147483647 h 286"/>
                  <a:gd name="T20" fmla="*/ 2147483647 w 232"/>
                  <a:gd name="T21" fmla="*/ 2147483647 h 286"/>
                  <a:gd name="T22" fmla="*/ 2147483647 w 232"/>
                  <a:gd name="T23" fmla="*/ 2147483647 h 286"/>
                  <a:gd name="T24" fmla="*/ 2147483647 w 232"/>
                  <a:gd name="T25" fmla="*/ 2147483647 h 286"/>
                  <a:gd name="T26" fmla="*/ 2147483647 w 232"/>
                  <a:gd name="T27" fmla="*/ 2147483647 h 286"/>
                  <a:gd name="T28" fmla="*/ 2147483647 w 232"/>
                  <a:gd name="T29" fmla="*/ 2147483647 h 286"/>
                  <a:gd name="T30" fmla="*/ 2147483647 w 232"/>
                  <a:gd name="T31" fmla="*/ 2147483647 h 286"/>
                  <a:gd name="T32" fmla="*/ 2147483647 w 232"/>
                  <a:gd name="T33" fmla="*/ 2147483647 h 286"/>
                  <a:gd name="T34" fmla="*/ 2147483647 w 232"/>
                  <a:gd name="T35" fmla="*/ 2147483647 h 286"/>
                  <a:gd name="T36" fmla="*/ 2147483647 w 232"/>
                  <a:gd name="T37" fmla="*/ 2147483647 h 286"/>
                  <a:gd name="T38" fmla="*/ 2147483647 w 232"/>
                  <a:gd name="T39" fmla="*/ 2147483647 h 286"/>
                  <a:gd name="T40" fmla="*/ 2147483647 w 232"/>
                  <a:gd name="T41" fmla="*/ 2147483647 h 286"/>
                  <a:gd name="T42" fmla="*/ 2147483647 w 232"/>
                  <a:gd name="T43" fmla="*/ 2147483647 h 286"/>
                  <a:gd name="T44" fmla="*/ 2147483647 w 232"/>
                  <a:gd name="T45" fmla="*/ 2147483647 h 286"/>
                  <a:gd name="T46" fmla="*/ 2147483647 w 232"/>
                  <a:gd name="T47" fmla="*/ 2147483647 h 286"/>
                  <a:gd name="T48" fmla="*/ 2147483647 w 232"/>
                  <a:gd name="T49" fmla="*/ 2147483647 h 286"/>
                  <a:gd name="T50" fmla="*/ 2147483647 w 232"/>
                  <a:gd name="T51" fmla="*/ 2147483647 h 286"/>
                  <a:gd name="T52" fmla="*/ 2147483647 w 232"/>
                  <a:gd name="T53" fmla="*/ 2147483647 h 286"/>
                  <a:gd name="T54" fmla="*/ 2147483647 w 232"/>
                  <a:gd name="T55" fmla="*/ 2147483647 h 286"/>
                  <a:gd name="T56" fmla="*/ 2147483647 w 232"/>
                  <a:gd name="T57" fmla="*/ 2147483647 h 286"/>
                  <a:gd name="T58" fmla="*/ 2147483647 w 232"/>
                  <a:gd name="T59" fmla="*/ 2147483647 h 286"/>
                  <a:gd name="T60" fmla="*/ 2147483647 w 232"/>
                  <a:gd name="T61" fmla="*/ 2147483647 h 286"/>
                  <a:gd name="T62" fmla="*/ 2147483647 w 232"/>
                  <a:gd name="T63" fmla="*/ 2147483647 h 286"/>
                  <a:gd name="T64" fmla="*/ 2147483647 w 232"/>
                  <a:gd name="T65" fmla="*/ 2147483647 h 286"/>
                  <a:gd name="T66" fmla="*/ 2147483647 w 232"/>
                  <a:gd name="T67" fmla="*/ 2147483647 h 286"/>
                  <a:gd name="T68" fmla="*/ 0 w 232"/>
                  <a:gd name="T69" fmla="*/ 2147483647 h 2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2"/>
                  <a:gd name="T106" fmla="*/ 0 h 286"/>
                  <a:gd name="T107" fmla="*/ 232 w 232"/>
                  <a:gd name="T108" fmla="*/ 286 h 28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2" h="286">
                    <a:moveTo>
                      <a:pt x="32" y="0"/>
                    </a:moveTo>
                    <a:lnTo>
                      <a:pt x="32" y="0"/>
                    </a:lnTo>
                    <a:lnTo>
                      <a:pt x="90" y="50"/>
                    </a:lnTo>
                    <a:lnTo>
                      <a:pt x="134" y="86"/>
                    </a:lnTo>
                    <a:lnTo>
                      <a:pt x="154" y="100"/>
                    </a:lnTo>
                    <a:lnTo>
                      <a:pt x="166" y="108"/>
                    </a:lnTo>
                    <a:lnTo>
                      <a:pt x="190" y="86"/>
                    </a:lnTo>
                    <a:lnTo>
                      <a:pt x="206" y="68"/>
                    </a:lnTo>
                    <a:lnTo>
                      <a:pt x="216" y="58"/>
                    </a:lnTo>
                    <a:lnTo>
                      <a:pt x="218" y="58"/>
                    </a:lnTo>
                    <a:lnTo>
                      <a:pt x="220" y="60"/>
                    </a:lnTo>
                    <a:lnTo>
                      <a:pt x="222" y="66"/>
                    </a:lnTo>
                    <a:lnTo>
                      <a:pt x="222" y="82"/>
                    </a:lnTo>
                    <a:lnTo>
                      <a:pt x="220" y="108"/>
                    </a:lnTo>
                    <a:lnTo>
                      <a:pt x="218" y="138"/>
                    </a:lnTo>
                    <a:lnTo>
                      <a:pt x="208" y="136"/>
                    </a:lnTo>
                    <a:lnTo>
                      <a:pt x="214" y="172"/>
                    </a:lnTo>
                    <a:lnTo>
                      <a:pt x="222" y="194"/>
                    </a:lnTo>
                    <a:lnTo>
                      <a:pt x="226" y="218"/>
                    </a:lnTo>
                    <a:lnTo>
                      <a:pt x="230" y="248"/>
                    </a:lnTo>
                    <a:lnTo>
                      <a:pt x="232" y="286"/>
                    </a:lnTo>
                    <a:lnTo>
                      <a:pt x="222" y="230"/>
                    </a:lnTo>
                    <a:lnTo>
                      <a:pt x="212" y="188"/>
                    </a:lnTo>
                    <a:lnTo>
                      <a:pt x="206" y="170"/>
                    </a:lnTo>
                    <a:lnTo>
                      <a:pt x="198" y="160"/>
                    </a:lnTo>
                    <a:lnTo>
                      <a:pt x="198" y="126"/>
                    </a:lnTo>
                    <a:lnTo>
                      <a:pt x="188" y="120"/>
                    </a:lnTo>
                    <a:lnTo>
                      <a:pt x="178" y="114"/>
                    </a:lnTo>
                    <a:lnTo>
                      <a:pt x="168" y="112"/>
                    </a:lnTo>
                    <a:lnTo>
                      <a:pt x="164" y="112"/>
                    </a:lnTo>
                    <a:lnTo>
                      <a:pt x="160" y="114"/>
                    </a:lnTo>
                    <a:lnTo>
                      <a:pt x="148" y="122"/>
                    </a:lnTo>
                    <a:lnTo>
                      <a:pt x="138" y="132"/>
                    </a:lnTo>
                    <a:lnTo>
                      <a:pt x="126" y="142"/>
                    </a:lnTo>
                    <a:lnTo>
                      <a:pt x="112" y="154"/>
                    </a:lnTo>
                    <a:lnTo>
                      <a:pt x="122" y="148"/>
                    </a:lnTo>
                    <a:lnTo>
                      <a:pt x="138" y="140"/>
                    </a:lnTo>
                    <a:lnTo>
                      <a:pt x="144" y="138"/>
                    </a:lnTo>
                    <a:lnTo>
                      <a:pt x="146" y="136"/>
                    </a:lnTo>
                    <a:lnTo>
                      <a:pt x="170" y="158"/>
                    </a:lnTo>
                    <a:lnTo>
                      <a:pt x="168" y="162"/>
                    </a:lnTo>
                    <a:lnTo>
                      <a:pt x="164" y="170"/>
                    </a:lnTo>
                    <a:lnTo>
                      <a:pt x="162" y="182"/>
                    </a:lnTo>
                    <a:lnTo>
                      <a:pt x="158" y="196"/>
                    </a:lnTo>
                    <a:lnTo>
                      <a:pt x="158" y="218"/>
                    </a:lnTo>
                    <a:lnTo>
                      <a:pt x="158" y="244"/>
                    </a:lnTo>
                    <a:lnTo>
                      <a:pt x="162" y="276"/>
                    </a:lnTo>
                    <a:lnTo>
                      <a:pt x="134" y="216"/>
                    </a:lnTo>
                    <a:lnTo>
                      <a:pt x="112" y="172"/>
                    </a:lnTo>
                    <a:lnTo>
                      <a:pt x="102" y="156"/>
                    </a:lnTo>
                    <a:lnTo>
                      <a:pt x="96" y="146"/>
                    </a:lnTo>
                    <a:lnTo>
                      <a:pt x="52" y="98"/>
                    </a:lnTo>
                    <a:lnTo>
                      <a:pt x="28" y="72"/>
                    </a:lnTo>
                    <a:lnTo>
                      <a:pt x="16" y="56"/>
                    </a:lnTo>
                    <a:lnTo>
                      <a:pt x="12" y="50"/>
                    </a:lnTo>
                    <a:lnTo>
                      <a:pt x="8" y="40"/>
                    </a:lnTo>
                    <a:lnTo>
                      <a:pt x="0" y="3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7" name="Freeform 55"/>
              <p:cNvSpPr>
                <a:spLocks/>
              </p:cNvSpPr>
              <p:nvPr/>
            </p:nvSpPr>
            <p:spPr bwMode="auto">
              <a:xfrm>
                <a:off x="2312914" y="-1309961"/>
                <a:ext cx="145304" cy="41762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32" y="46"/>
                  </a:cxn>
                  <a:cxn ang="0">
                    <a:pos x="32" y="46"/>
                  </a:cxn>
                  <a:cxn ang="0">
                    <a:pos x="28" y="58"/>
                  </a:cxn>
                  <a:cxn ang="0">
                    <a:pos x="20" y="86"/>
                  </a:cxn>
                  <a:cxn ang="0">
                    <a:pos x="18" y="104"/>
                  </a:cxn>
                  <a:cxn ang="0">
                    <a:pos x="18" y="124"/>
                  </a:cxn>
                  <a:cxn ang="0">
                    <a:pos x="20" y="144"/>
                  </a:cxn>
                  <a:cxn ang="0">
                    <a:pos x="24" y="164"/>
                  </a:cxn>
                  <a:cxn ang="0">
                    <a:pos x="74" y="266"/>
                  </a:cxn>
                  <a:cxn ang="0">
                    <a:pos x="94" y="174"/>
                  </a:cxn>
                  <a:cxn ang="0">
                    <a:pos x="60" y="48"/>
                  </a:cxn>
                  <a:cxn ang="0">
                    <a:pos x="60" y="14"/>
                  </a:cxn>
                  <a:cxn ang="0">
                    <a:pos x="60" y="14"/>
                  </a:cxn>
                  <a:cxn ang="0">
                    <a:pos x="56" y="10"/>
                  </a:cxn>
                  <a:cxn ang="0">
                    <a:pos x="50" y="6"/>
                  </a:cxn>
                  <a:cxn ang="0">
                    <a:pos x="42" y="2"/>
                  </a:cxn>
                  <a:cxn ang="0">
                    <a:pos x="3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94" h="266">
                    <a:moveTo>
                      <a:pt x="0" y="16"/>
                    </a:moveTo>
                    <a:lnTo>
                      <a:pt x="32" y="46"/>
                    </a:lnTo>
                    <a:lnTo>
                      <a:pt x="32" y="46"/>
                    </a:lnTo>
                    <a:lnTo>
                      <a:pt x="28" y="58"/>
                    </a:lnTo>
                    <a:lnTo>
                      <a:pt x="20" y="86"/>
                    </a:lnTo>
                    <a:lnTo>
                      <a:pt x="18" y="104"/>
                    </a:lnTo>
                    <a:lnTo>
                      <a:pt x="18" y="124"/>
                    </a:lnTo>
                    <a:lnTo>
                      <a:pt x="20" y="144"/>
                    </a:lnTo>
                    <a:lnTo>
                      <a:pt x="24" y="164"/>
                    </a:lnTo>
                    <a:lnTo>
                      <a:pt x="74" y="266"/>
                    </a:lnTo>
                    <a:lnTo>
                      <a:pt x="94" y="174"/>
                    </a:lnTo>
                    <a:lnTo>
                      <a:pt x="60" y="48"/>
                    </a:lnTo>
                    <a:lnTo>
                      <a:pt x="60" y="14"/>
                    </a:lnTo>
                    <a:lnTo>
                      <a:pt x="60" y="14"/>
                    </a:lnTo>
                    <a:lnTo>
                      <a:pt x="56" y="10"/>
                    </a:lnTo>
                    <a:lnTo>
                      <a:pt x="50" y="6"/>
                    </a:lnTo>
                    <a:lnTo>
                      <a:pt x="42" y="2"/>
                    </a:lnTo>
                    <a:lnTo>
                      <a:pt x="3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noProof="1">
                  <a:solidFill>
                    <a:srgbClr val="FFFFFF"/>
                  </a:solidFill>
                  <a:latin typeface="Arial Narrow" pitchFamily="34" charset="0"/>
                  <a:ea typeface="ＭＳ Ｐゴシック" charset="-128"/>
                </a:endParaRPr>
              </a:p>
            </p:txBody>
          </p:sp>
        </p:grpSp>
        <p:sp>
          <p:nvSpPr>
            <p:cNvPr id="14" name="Ellipse 172"/>
            <p:cNvSpPr/>
            <p:nvPr/>
          </p:nvSpPr>
          <p:spPr bwMode="auto">
            <a:xfrm flipH="1">
              <a:off x="7506686" y="5922884"/>
              <a:ext cx="1387777" cy="249316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70116" y="5444668"/>
            <a:ext cx="7315200" cy="1079500"/>
            <a:chOff x="762000" y="4064000"/>
            <a:chExt cx="7315200" cy="1079962"/>
          </a:xfrm>
        </p:grpSpPr>
        <p:sp>
          <p:nvSpPr>
            <p:cNvPr id="19" name="Rounded Rectangle 18"/>
            <p:cNvSpPr/>
            <p:nvPr/>
          </p:nvSpPr>
          <p:spPr>
            <a:xfrm rot="16200000" flipH="1">
              <a:off x="3871682" y="954318"/>
              <a:ext cx="1079962" cy="7299325"/>
            </a:xfrm>
            <a:prstGeom prst="roundRect">
              <a:avLst>
                <a:gd name="adj" fmla="val 7869"/>
              </a:avLst>
            </a:prstGeom>
            <a:solidFill>
              <a:sysClr val="window" lastClr="FFFFFF"/>
            </a:solidFill>
            <a:ln w="6350" cap="flat" cmpd="sng" algn="ctr">
              <a:solidFill>
                <a:schemeClr val="bg2">
                  <a:lumMod val="7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20" name="Round Same Side Corner Rectangle 19"/>
            <p:cNvSpPr/>
            <p:nvPr/>
          </p:nvSpPr>
          <p:spPr>
            <a:xfrm>
              <a:off x="762000" y="4086235"/>
              <a:ext cx="7299325" cy="314460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chemeClr val="accent4">
                <a:lumMod val="7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21" name="Tekstboks 72"/>
            <p:cNvSpPr txBox="1">
              <a:spLocks noChangeArrowheads="1"/>
            </p:cNvSpPr>
            <p:nvPr/>
          </p:nvSpPr>
          <p:spPr bwMode="auto">
            <a:xfrm>
              <a:off x="891382" y="4555605"/>
              <a:ext cx="7016750" cy="585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نبود سرمایه، نبود بازار ، افزایش قیمت ها، بی ثباتی قوانین، ثبات نرخ ارز و ... از عوامل ورشکستگی در بازار است</a:t>
              </a:r>
              <a:endParaRPr lang="da-DK" sz="1600" dirty="0">
                <a:solidFill>
                  <a:schemeClr val="accent1">
                    <a:lumMod val="10000"/>
                  </a:schemeClr>
                </a:solidFill>
                <a:latin typeface="+mn-lt"/>
              </a:endParaRPr>
            </a:p>
          </p:txBody>
        </p:sp>
        <p:sp>
          <p:nvSpPr>
            <p:cNvPr id="34831" name="Rektangel 76"/>
            <p:cNvSpPr>
              <a:spLocks noChangeArrowheads="1"/>
            </p:cNvSpPr>
            <p:nvPr/>
          </p:nvSpPr>
          <p:spPr bwMode="auto">
            <a:xfrm>
              <a:off x="896938" y="4086225"/>
              <a:ext cx="7180262" cy="338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a-IR" sz="1600" b="1" dirty="0" smtClean="0">
                  <a:solidFill>
                    <a:srgbClr val="FFFFFF"/>
                  </a:solidFill>
                  <a:latin typeface="Calibri" pitchFamily="34" charset="0"/>
                </a:rPr>
                <a:t>ورشکستگی و ناکامی کسب و کارهای فن آور</a:t>
              </a:r>
              <a:endParaRPr lang="en-GB" sz="1600" b="1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4823" name="Group 31"/>
          <p:cNvGrpSpPr>
            <a:grpSpLocks/>
          </p:cNvGrpSpPr>
          <p:nvPr/>
        </p:nvGrpSpPr>
        <p:grpSpPr bwMode="auto">
          <a:xfrm>
            <a:off x="384630" y="2149259"/>
            <a:ext cx="7275513" cy="1903415"/>
            <a:chOff x="457200" y="2874963"/>
            <a:chExt cx="7275514" cy="1903578"/>
          </a:xfrm>
        </p:grpSpPr>
        <p:sp>
          <p:nvSpPr>
            <p:cNvPr id="34824" name="Rounded Rectangle 14"/>
            <p:cNvSpPr>
              <a:spLocks noChangeArrowheads="1"/>
            </p:cNvSpPr>
            <p:nvPr/>
          </p:nvSpPr>
          <p:spPr bwMode="auto">
            <a:xfrm rot="16200000" flipH="1">
              <a:off x="3159046" y="204872"/>
              <a:ext cx="1871824" cy="7275513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5" name="Round Same Side Corner Rectangle 24"/>
            <p:cNvSpPr/>
            <p:nvPr/>
          </p:nvSpPr>
          <p:spPr bwMode="auto">
            <a:xfrm>
              <a:off x="457200" y="2890839"/>
              <a:ext cx="7275514" cy="288950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34826" name="Rektangel 76"/>
            <p:cNvSpPr>
              <a:spLocks noChangeArrowheads="1"/>
            </p:cNvSpPr>
            <p:nvPr/>
          </p:nvSpPr>
          <p:spPr bwMode="auto">
            <a:xfrm>
              <a:off x="592138" y="2874963"/>
              <a:ext cx="6938963" cy="33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a-IR" sz="1600" b="1" dirty="0" smtClean="0">
                  <a:solidFill>
                    <a:schemeClr val="bg1"/>
                  </a:solidFill>
                  <a:latin typeface="Calibri" pitchFamily="34" charset="0"/>
                </a:rPr>
                <a:t>جذب منابع سرمایه گذاری</a:t>
              </a:r>
              <a:endParaRPr lang="en-GB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7" name="Tekstboks 72"/>
            <p:cNvSpPr txBox="1">
              <a:spLocks noChangeArrowheads="1"/>
            </p:cNvSpPr>
            <p:nvPr/>
          </p:nvSpPr>
          <p:spPr bwMode="auto">
            <a:xfrm>
              <a:off x="603250" y="3351478"/>
              <a:ext cx="7016751" cy="1323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میل سرمایه گذاران خطر پذیر به سرمایه گذاری در حوزه فناوری پیشرفته با گذشت زمان تغییر می کند</a:t>
              </a:r>
            </a:p>
            <a:p>
              <a:pPr algn="ctr">
                <a:defRPr/>
              </a:pP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ملاک جذب سرمایه، درآمد قابل توجه و افق روشن سرمایه گذاری است</a:t>
              </a:r>
            </a:p>
            <a:p>
              <a:pPr algn="ctr">
                <a:defRPr/>
              </a:pP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یک سرمایه گذاری خطر پذیر در حوزه های پر خطر سرمایه گذاری می کند</a:t>
              </a:r>
            </a:p>
            <a:p>
              <a:pPr algn="ctr">
                <a:defRPr/>
              </a:pP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سرمایه گذاران خطر پذیر باید از قابلیت اطمینان فن آوری بنگاه مطمئن شوند</a:t>
              </a:r>
            </a:p>
            <a:p>
              <a:pPr algn="ctr">
                <a:defRPr/>
              </a:pPr>
              <a:r>
                <a:rPr lang="fa-IR" sz="1600" dirty="0" smtClean="0">
                  <a:solidFill>
                    <a:schemeClr val="accent1">
                      <a:lumMod val="10000"/>
                    </a:schemeClr>
                  </a:solidFill>
                  <a:latin typeface="+mn-lt"/>
                </a:rPr>
                <a:t>تجربه مدیران در کسب و کار از عوامل بسیار مهم در سرمایه گذاری است</a:t>
              </a:r>
              <a:endParaRPr lang="da-DK" sz="16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92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02726"/>
            <a:ext cx="8229600" cy="1143000"/>
          </a:xfrm>
        </p:spPr>
        <p:txBody>
          <a:bodyPr>
            <a:normAutofit/>
          </a:bodyPr>
          <a:lstStyle/>
          <a:p>
            <a:r>
              <a:rPr lang="fa-IR" dirty="0" smtClean="0"/>
              <a:t>مقدمه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" y="836023"/>
            <a:ext cx="8001000" cy="3016653"/>
            <a:chOff x="533400" y="1752600"/>
            <a:chExt cx="8001000" cy="1981200"/>
          </a:xfrm>
        </p:grpSpPr>
        <p:grpSp>
          <p:nvGrpSpPr>
            <p:cNvPr id="6" name="Group 5"/>
            <p:cNvGrpSpPr/>
            <p:nvPr/>
          </p:nvGrpSpPr>
          <p:grpSpPr>
            <a:xfrm>
              <a:off x="533400" y="1752600"/>
              <a:ext cx="8001000" cy="1981200"/>
              <a:chOff x="685800" y="1752600"/>
              <a:chExt cx="8001000" cy="1981200"/>
            </a:xfrm>
          </p:grpSpPr>
          <p:sp>
            <p:nvSpPr>
              <p:cNvPr id="7" name="Rounded Rectangle 6"/>
              <p:cNvSpPr/>
              <p:nvPr/>
            </p:nvSpPr>
            <p:spPr bwMode="auto">
              <a:xfrm>
                <a:off x="685800" y="1752600"/>
                <a:ext cx="8001000" cy="1981200"/>
              </a:xfrm>
              <a:prstGeom prst="roundRect">
                <a:avLst>
                  <a:gd name="adj" fmla="val 9524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sz="1400" b="1">
                  <a:solidFill>
                    <a:srgbClr val="262626"/>
                  </a:solidFill>
                  <a:ea typeface="ＭＳ Ｐゴシック" pitchFamily="-105" charset="-12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881575" y="1878821"/>
                <a:ext cx="757662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685800" y="1752600"/>
              <a:ext cx="7348025" cy="18798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rtl="1"/>
              <a:endParaRPr lang="en-US" sz="1800" b="1" dirty="0" smtClean="0">
                <a:solidFill>
                  <a:srgbClr val="FFC000"/>
                </a:solidFill>
                <a:latin typeface="Arial" pitchFamily="34" charset="0"/>
                <a:cs typeface="B Nazanin" pitchFamily="2" charset="-78"/>
              </a:endParaRPr>
            </a:p>
            <a:p>
              <a:pPr algn="r" rtl="1"/>
              <a:r>
                <a:rPr lang="fa-IR" b="1" dirty="0" smtClean="0">
                  <a:solidFill>
                    <a:srgbClr val="FF3399"/>
                  </a:solidFill>
                  <a:latin typeface="Arial" pitchFamily="34" charset="0"/>
                  <a:cs typeface="+mj-cs"/>
                </a:rPr>
                <a:t>فناوری پایه اصلی توسعه اقتصادی اجتماعی است.</a:t>
              </a:r>
              <a:endParaRPr lang="en-US" b="1" dirty="0" smtClean="0">
                <a:solidFill>
                  <a:srgbClr val="FF3399"/>
                </a:solidFill>
                <a:latin typeface="Arial" pitchFamily="34" charset="0"/>
                <a:cs typeface="+mj-cs"/>
              </a:endParaRPr>
            </a:p>
            <a:p>
              <a:pPr algn="r" rtl="1"/>
              <a:r>
                <a:rPr lang="en-US" sz="1800" b="1" dirty="0" smtClean="0">
                  <a:solidFill>
                    <a:srgbClr val="FFC000"/>
                  </a:solidFill>
                  <a:latin typeface="Arial" pitchFamily="34" charset="0"/>
                  <a:cs typeface="B Nazanin" pitchFamily="2" charset="-78"/>
                </a:rPr>
                <a:t> </a:t>
              </a:r>
            </a:p>
            <a:p>
              <a:pPr algn="r" rtl="1"/>
              <a:r>
                <a:rPr lang="en-US" sz="1800" b="1" dirty="0" smtClean="0">
                  <a:solidFill>
                    <a:srgbClr val="FFC000"/>
                  </a:solidFill>
                  <a:latin typeface="Arial" pitchFamily="34" charset="0"/>
                  <a:cs typeface="B Nazanin" pitchFamily="2" charset="-78"/>
                </a:rPr>
                <a:t> </a:t>
              </a:r>
              <a:r>
                <a:rPr lang="fa-IR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مهمترین مساله در کشورهای در حال توسعه، مساله به گردش در آوردن چرخ توسعه است. </a:t>
              </a:r>
              <a:endParaRPr lang="en-US" sz="1800" b="1" dirty="0" smtClean="0">
                <a:solidFill>
                  <a:schemeClr val="bg1"/>
                </a:solidFill>
                <a:latin typeface="Arial" pitchFamily="34" charset="0"/>
                <a:cs typeface="B Nazanin" pitchFamily="2" charset="-78"/>
              </a:endParaRPr>
            </a:p>
            <a:p>
              <a:pPr algn="r" rtl="1"/>
              <a:r>
                <a:rPr lang="en-US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 </a:t>
              </a:r>
              <a:r>
                <a:rPr lang="fa-IR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اغلب کشورهای در حال توسعه از فقدان</a:t>
              </a:r>
              <a:r>
                <a:rPr lang="en-US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:</a:t>
              </a:r>
            </a:p>
            <a:p>
              <a:pPr algn="r" rtl="1"/>
              <a:r>
                <a:rPr lang="fa-IR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 </a:t>
              </a:r>
              <a:r>
                <a:rPr lang="fa-IR" sz="1800" b="1" dirty="0" smtClean="0">
                  <a:solidFill>
                    <a:srgbClr val="002060"/>
                  </a:solidFill>
                  <a:latin typeface="Arial" pitchFamily="34" charset="0"/>
                  <a:cs typeface="B Nazanin" pitchFamily="2" charset="-78"/>
                </a:rPr>
                <a:t>سیاست علوم و فناوری،</a:t>
              </a:r>
              <a:endParaRPr lang="en-US" sz="1800" b="1" dirty="0" smtClean="0">
                <a:solidFill>
                  <a:srgbClr val="002060"/>
                </a:solidFill>
                <a:latin typeface="Arial" pitchFamily="34" charset="0"/>
                <a:cs typeface="B Nazanin" pitchFamily="2" charset="-78"/>
              </a:endParaRPr>
            </a:p>
            <a:p>
              <a:pPr algn="r" rtl="1"/>
              <a:r>
                <a:rPr lang="fa-IR" sz="1800" b="1" dirty="0" smtClean="0">
                  <a:solidFill>
                    <a:srgbClr val="002060"/>
                  </a:solidFill>
                  <a:latin typeface="Arial" pitchFamily="34" charset="0"/>
                  <a:cs typeface="B Nazanin" pitchFamily="2" charset="-78"/>
                </a:rPr>
                <a:t> فقدان تشکیلات سازمانی قوی</a:t>
              </a:r>
              <a:endParaRPr lang="en-US" sz="1800" b="1" dirty="0" smtClean="0">
                <a:solidFill>
                  <a:srgbClr val="002060"/>
                </a:solidFill>
                <a:latin typeface="Arial" pitchFamily="34" charset="0"/>
                <a:cs typeface="B Nazanin" pitchFamily="2" charset="-78"/>
              </a:endParaRPr>
            </a:p>
            <a:p>
              <a:pPr algn="r" rtl="1"/>
              <a:r>
                <a:rPr lang="fa-IR" sz="1800" b="1" dirty="0" smtClean="0">
                  <a:solidFill>
                    <a:srgbClr val="002060"/>
                  </a:solidFill>
                  <a:latin typeface="Arial" pitchFamily="34" charset="0"/>
                  <a:cs typeface="B Nazanin" pitchFamily="2" charset="-78"/>
                </a:rPr>
                <a:t>، نارسایی نظام های تحقیق و توسعه،</a:t>
              </a:r>
              <a:endParaRPr lang="en-US" sz="1800" b="1" dirty="0" smtClean="0">
                <a:solidFill>
                  <a:srgbClr val="002060"/>
                </a:solidFill>
                <a:latin typeface="Arial" pitchFamily="34" charset="0"/>
                <a:cs typeface="B Nazanin" pitchFamily="2" charset="-78"/>
              </a:endParaRPr>
            </a:p>
            <a:p>
              <a:pPr algn="r" rtl="1"/>
              <a:r>
                <a:rPr lang="fa-IR" sz="1800" b="1" dirty="0" smtClean="0">
                  <a:solidFill>
                    <a:srgbClr val="002060"/>
                  </a:solidFill>
                  <a:latin typeface="Arial" pitchFamily="34" charset="0"/>
                  <a:cs typeface="B Nazanin" pitchFamily="2" charset="-78"/>
                </a:rPr>
                <a:t> نیروی انسانی متخصص محدود، </a:t>
              </a:r>
              <a:endParaRPr lang="en-US" sz="1800" b="1" dirty="0" smtClean="0">
                <a:solidFill>
                  <a:srgbClr val="002060"/>
                </a:solidFill>
                <a:latin typeface="Arial" pitchFamily="34" charset="0"/>
                <a:cs typeface="B Nazanin" pitchFamily="2" charset="-78"/>
              </a:endParaRPr>
            </a:p>
            <a:p>
              <a:pPr algn="r" rtl="1"/>
              <a:r>
                <a:rPr lang="fa-IR" sz="1800" b="1" dirty="0" smtClean="0">
                  <a:solidFill>
                    <a:srgbClr val="002060"/>
                  </a:solidFill>
                  <a:latin typeface="Arial" pitchFamily="34" charset="0"/>
                  <a:cs typeface="B Nazanin" pitchFamily="2" charset="-78"/>
                </a:rPr>
                <a:t>جریان کند اطلاعات و از همه مهمتر مشکلات توسعه ی علمی و فناوری رنج می برند</a:t>
              </a:r>
              <a:r>
                <a:rPr lang="fa-IR" sz="1400" b="1" dirty="0" smtClean="0">
                  <a:solidFill>
                    <a:srgbClr val="002060"/>
                  </a:solidFill>
                  <a:latin typeface="Arial" pitchFamily="34" charset="0"/>
                  <a:cs typeface="B Nazanin" pitchFamily="2" charset="-78"/>
                </a:rPr>
                <a:t>.</a:t>
              </a:r>
              <a:endParaRPr lang="en-US" sz="1400" b="1" dirty="0" smtClean="0">
                <a:solidFill>
                  <a:srgbClr val="002060"/>
                </a:solidFill>
                <a:latin typeface="Arial" pitchFamily="34" charset="0"/>
                <a:cs typeface="B Nazanin" pitchFamily="2" charset="-78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9600" y="3611357"/>
            <a:ext cx="8382000" cy="3110118"/>
            <a:chOff x="533400" y="3956538"/>
            <a:chExt cx="8382000" cy="1987062"/>
          </a:xfrm>
        </p:grpSpPr>
        <p:grpSp>
          <p:nvGrpSpPr>
            <p:cNvPr id="9" name="Group 8"/>
            <p:cNvGrpSpPr/>
            <p:nvPr/>
          </p:nvGrpSpPr>
          <p:grpSpPr>
            <a:xfrm>
              <a:off x="533400" y="3956538"/>
              <a:ext cx="8382000" cy="1987062"/>
              <a:chOff x="685800" y="3956538"/>
              <a:chExt cx="8382000" cy="221566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838200" y="3956538"/>
                <a:ext cx="8229600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endPara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 bwMode="auto">
              <a:xfrm>
                <a:off x="685800" y="4191000"/>
                <a:ext cx="8001000" cy="1981200"/>
              </a:xfrm>
              <a:prstGeom prst="roundRect">
                <a:avLst>
                  <a:gd name="adj" fmla="val 9524"/>
                </a:avLst>
              </a:prstGeom>
              <a:gradFill flip="none" rotWithShape="1">
                <a:gsLst>
                  <a:gs pos="0">
                    <a:schemeClr val="accent2">
                      <a:shade val="30000"/>
                      <a:satMod val="115000"/>
                    </a:schemeClr>
                  </a:gs>
                  <a:gs pos="50000">
                    <a:schemeClr val="accent2">
                      <a:shade val="67500"/>
                      <a:satMod val="115000"/>
                    </a:schemeClr>
                  </a:gs>
                  <a:gs pos="100000">
                    <a:schemeClr val="accent2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sz="1400" b="1">
                  <a:solidFill>
                    <a:schemeClr val="bg1"/>
                  </a:solidFill>
                  <a:ea typeface="ＭＳ Ｐゴシック" pitchFamily="-105" charset="-128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533400" y="4388267"/>
              <a:ext cx="8001000" cy="11798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rtl="1"/>
              <a:r>
                <a:rPr lang="fa-IR" sz="2800" b="1" dirty="0" smtClean="0">
                  <a:solidFill>
                    <a:srgbClr val="27D8F3"/>
                  </a:solidFill>
                  <a:latin typeface="Titr Mazar"/>
                  <a:cs typeface="B Nazanin" pitchFamily="2" charset="-78"/>
                </a:rPr>
                <a:t>انتقال فناوری در سطح داخلی زمانی می تواند صورت گیرد که </a:t>
              </a:r>
              <a:r>
                <a:rPr lang="en-US" sz="2000" b="1" dirty="0" smtClean="0">
                  <a:solidFill>
                    <a:srgbClr val="27D8F3"/>
                  </a:solidFill>
                  <a:latin typeface="Arial" pitchFamily="34" charset="0"/>
                  <a:cs typeface="B Nazanin" pitchFamily="2" charset="-78"/>
                </a:rPr>
                <a:t>:</a:t>
              </a:r>
            </a:p>
            <a:p>
              <a:pPr algn="r"/>
              <a:r>
                <a:rPr lang="fa-IR" sz="2000" b="1" dirty="0" smtClean="0">
                  <a:solidFill>
                    <a:srgbClr val="92D050"/>
                  </a:solidFill>
                  <a:latin typeface="Arial" pitchFamily="34" charset="0"/>
                  <a:cs typeface="B Nazanin" pitchFamily="2" charset="-78"/>
                </a:rPr>
                <a:t> </a:t>
              </a:r>
              <a:r>
                <a:rPr lang="fa-IR" sz="18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itchFamily="34" charset="0"/>
                  <a:cs typeface="B Nazanin" pitchFamily="2" charset="-78"/>
                </a:rPr>
                <a:t>که </a:t>
              </a:r>
              <a:r>
                <a:rPr lang="fa-IR" sz="1800" b="1" dirty="0" smtClean="0">
                  <a:solidFill>
                    <a:srgbClr val="FFFF00"/>
                  </a:solidFill>
                  <a:latin typeface="Arial" pitchFamily="34" charset="0"/>
                  <a:cs typeface="B Nazanin" pitchFamily="2" charset="-78"/>
                </a:rPr>
                <a:t>فناوری تولیدی </a:t>
              </a:r>
              <a:r>
                <a:rPr lang="fa-IR" sz="18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itchFamily="34" charset="0"/>
                  <a:cs typeface="B Nazanin" pitchFamily="2" charset="-78"/>
                </a:rPr>
                <a:t>در آزمایشگاه ها و مراکز تحقیقاتی به </a:t>
              </a:r>
              <a:r>
                <a:rPr lang="fa-IR" sz="1800" b="1" dirty="0" smtClean="0">
                  <a:solidFill>
                    <a:srgbClr val="FFFF00"/>
                  </a:solidFill>
                  <a:latin typeface="Arial" pitchFamily="34" charset="0"/>
                  <a:cs typeface="B Nazanin" pitchFamily="2" charset="-78"/>
                </a:rPr>
                <a:t>بخش صنعت </a:t>
              </a:r>
              <a:r>
                <a:rPr lang="fa-IR" sz="18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itchFamily="34" charset="0"/>
                  <a:cs typeface="B Nazanin" pitchFamily="2" charset="-78"/>
                </a:rPr>
                <a:t>وارد می شود و یا از </a:t>
              </a:r>
              <a:r>
                <a:rPr lang="fa-IR" sz="1800" b="1" dirty="0" smtClean="0">
                  <a:solidFill>
                    <a:srgbClr val="FFFF00"/>
                  </a:solidFill>
                  <a:latin typeface="Arial" pitchFamily="34" charset="0"/>
                  <a:cs typeface="B Nazanin" pitchFamily="2" charset="-78"/>
                </a:rPr>
                <a:t>یک سازمان </a:t>
              </a:r>
              <a:r>
                <a:rPr lang="fa-IR" sz="18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itchFamily="34" charset="0"/>
                  <a:cs typeface="B Nazanin" pitchFamily="2" charset="-78"/>
                </a:rPr>
                <a:t>به س</a:t>
              </a:r>
              <a:r>
                <a:rPr lang="fa-IR" sz="1800" b="1" dirty="0" smtClean="0">
                  <a:solidFill>
                    <a:srgbClr val="FFFF00"/>
                  </a:solidFill>
                  <a:latin typeface="Arial" pitchFamily="34" charset="0"/>
                  <a:cs typeface="B Nazanin" pitchFamily="2" charset="-78"/>
                </a:rPr>
                <a:t>ازمانی</a:t>
              </a:r>
              <a:r>
                <a:rPr lang="fa-IR" sz="18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itchFamily="34" charset="0"/>
                  <a:cs typeface="B Nazanin" pitchFamily="2" charset="-78"/>
                </a:rPr>
                <a:t> دیگر در سطح کشور </a:t>
              </a:r>
              <a:r>
                <a:rPr lang="fa-IR" sz="1800" b="1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Arial" pitchFamily="34" charset="0"/>
                  <a:cs typeface="B Nazanin" pitchFamily="2" charset="-78"/>
                </a:rPr>
                <a:t>انتقال می یابد</a:t>
              </a:r>
            </a:p>
            <a:p>
              <a:pPr algn="r"/>
              <a:r>
                <a:rPr lang="fa-IR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 </a:t>
              </a:r>
            </a:p>
            <a:p>
              <a:pPr algn="r"/>
              <a:r>
                <a:rPr lang="fa-IR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برای رسیدن به </a:t>
              </a:r>
              <a:r>
                <a:rPr lang="fa-IR" sz="1800" b="1" dirty="0" smtClean="0">
                  <a:solidFill>
                    <a:srgbClr val="FFFF00"/>
                  </a:solidFill>
                  <a:latin typeface="Arial" pitchFamily="34" charset="0"/>
                  <a:cs typeface="B Nazanin" pitchFamily="2" charset="-78"/>
                </a:rPr>
                <a:t>توسعه ی فناوری </a:t>
              </a:r>
              <a:r>
                <a:rPr lang="fa-IR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و تجاری سازی پروژه های تحقیقاتی، </a:t>
              </a:r>
              <a:r>
                <a:rPr lang="fa-IR" sz="1800" b="1" dirty="0" smtClean="0">
                  <a:solidFill>
                    <a:srgbClr val="FFFF00"/>
                  </a:solidFill>
                  <a:latin typeface="Arial" pitchFamily="34" charset="0"/>
                  <a:cs typeface="B Nazanin" pitchFamily="2" charset="-78"/>
                </a:rPr>
                <a:t>برقراری زیر ساخت لازم  </a:t>
              </a:r>
              <a:r>
                <a:rPr lang="fa-IR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برای توسعه ی فناوری اهمیت ویژه ای دارد. </a:t>
              </a:r>
            </a:p>
            <a:p>
              <a:pPr algn="r"/>
              <a:endParaRPr lang="fa-IR" sz="1800" b="1" dirty="0" smtClean="0">
                <a:solidFill>
                  <a:schemeClr val="bg1"/>
                </a:solidFill>
                <a:latin typeface="Arial" pitchFamily="34" charset="0"/>
                <a:cs typeface="B Nazanin" pitchFamily="2" charset="-78"/>
              </a:endParaRPr>
            </a:p>
            <a:p>
              <a:pPr algn="r"/>
              <a:r>
                <a:rPr lang="fa-IR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یکی از این زیر ساخت ها در </a:t>
              </a:r>
              <a:r>
                <a:rPr lang="fa-IR" sz="1800" b="1" dirty="0" smtClean="0">
                  <a:solidFill>
                    <a:srgbClr val="FFFF00"/>
                  </a:solidFill>
                  <a:latin typeface="Arial" pitchFamily="34" charset="0"/>
                  <a:cs typeface="B Nazanin" pitchFamily="2" charset="-78"/>
                </a:rPr>
                <a:t>نظام ملی نو آوری</a:t>
              </a:r>
              <a:r>
                <a:rPr lang="fa-IR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  ، تاسیس و </a:t>
              </a:r>
              <a:r>
                <a:rPr lang="fa-IR" sz="1800" b="1" dirty="0" smtClean="0">
                  <a:solidFill>
                    <a:srgbClr val="FFFF00"/>
                  </a:solidFill>
                  <a:latin typeface="Arial" pitchFamily="34" charset="0"/>
                  <a:cs typeface="B Nazanin" pitchFamily="2" charset="-78"/>
                </a:rPr>
                <a:t>راه اندازی مراکز انتقال فناوری </a:t>
              </a:r>
              <a:r>
                <a:rPr lang="fa-IR" sz="1800" b="1" dirty="0" smtClean="0">
                  <a:solidFill>
                    <a:schemeClr val="bg1"/>
                  </a:solidFill>
                  <a:latin typeface="Arial" pitchFamily="34" charset="0"/>
                  <a:cs typeface="B Nazanin" pitchFamily="2" charset="-78"/>
                </a:rPr>
                <a:t>در دانشگاه و صنعت است.  ..</a:t>
              </a:r>
              <a:endParaRPr lang="en-US" sz="1800" b="1" dirty="0" smtClean="0">
                <a:solidFill>
                  <a:schemeClr val="bg1"/>
                </a:solidFill>
                <a:latin typeface="Arial" pitchFamily="34" charset="0"/>
                <a:cs typeface="B Nazanin" pitchFamily="2" charset="-78"/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0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r" rtl="1">
              <a:defRPr/>
            </a:pPr>
            <a:r>
              <a:rPr lang="ar-SA" sz="4000" u="sng" dirty="0">
                <a:cs typeface="Titr Mazar" pitchFamily="2" charset="-78"/>
              </a:rPr>
              <a:t>بسترهاي توسعه فرآيند ايده تا محصول </a:t>
            </a:r>
            <a:endParaRPr lang="en-US" sz="4000" u="sng" dirty="0">
              <a:cs typeface="Titr Mazar" pitchFamily="2" charset="-78"/>
            </a:endParaRPr>
          </a:p>
        </p:txBody>
      </p:sp>
      <p:sp>
        <p:nvSpPr>
          <p:cNvPr id="72707" name="Rectangle 21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4868863"/>
            <a:ext cx="8642350" cy="1989137"/>
          </a:xfrm>
          <a:solidFill>
            <a:srgbClr val="0070C0"/>
          </a:solidFill>
        </p:spPr>
        <p:txBody>
          <a:bodyPr/>
          <a:lstStyle/>
          <a:p>
            <a:pPr algn="r" rtl="1">
              <a:lnSpc>
                <a:spcPct val="80000"/>
              </a:lnSpc>
              <a:buFont typeface="Wingdings" pitchFamily="2" charset="2"/>
              <a:buNone/>
            </a:pPr>
            <a:r>
              <a:rPr lang="ar-SA" sz="2400" b="1" u="sng" dirty="0" smtClean="0">
                <a:solidFill>
                  <a:schemeClr val="bg1"/>
                </a:solidFill>
                <a:ea typeface="Trafic Mazar"/>
                <a:cs typeface="Trafic Mazar"/>
              </a:rPr>
              <a:t>ت</a:t>
            </a:r>
            <a:r>
              <a:rPr lang="ar-SA" sz="2400" b="1" u="sng" dirty="0" smtClean="0">
                <a:solidFill>
                  <a:srgbClr val="FFFF00"/>
                </a:solidFill>
                <a:ea typeface="Trafic Mazar"/>
                <a:cs typeface="Trafic Mazar"/>
              </a:rPr>
              <a:t>عاريف</a:t>
            </a:r>
            <a:r>
              <a:rPr lang="ar-SA" sz="2400" b="1" u="sng" dirty="0" smtClean="0">
                <a:solidFill>
                  <a:schemeClr val="bg1"/>
                </a:solidFill>
                <a:ea typeface="Trafic Mazar"/>
                <a:cs typeface="Trafic Mazar"/>
              </a:rPr>
              <a:t> </a:t>
            </a:r>
          </a:p>
          <a:p>
            <a:pPr algn="r" rtl="1">
              <a:lnSpc>
                <a:spcPct val="80000"/>
              </a:lnSpc>
              <a:buFont typeface="Wingdings" pitchFamily="2" charset="2"/>
              <a:buNone/>
            </a:pPr>
            <a:r>
              <a:rPr lang="ar-SA" sz="1600" b="1" dirty="0" smtClean="0">
                <a:solidFill>
                  <a:srgbClr val="FFFF00"/>
                </a:solidFill>
              </a:rPr>
              <a:t>شركت:</a:t>
            </a:r>
            <a:r>
              <a:rPr lang="ar-SA" sz="1600" dirty="0" smtClean="0">
                <a:solidFill>
                  <a:srgbClr val="FFFF00"/>
                </a:solidFill>
              </a:rPr>
              <a:t> </a:t>
            </a:r>
            <a:r>
              <a:rPr lang="ar-SA" sz="1800" dirty="0" smtClean="0">
                <a:solidFill>
                  <a:schemeClr val="bg1"/>
                </a:solidFill>
                <a:ea typeface="Nazanin Mazar"/>
                <a:cs typeface="Nazanin Mazar"/>
              </a:rPr>
              <a:t>محلي است كه افراد با تخصص هاي گوناگون فني و غيرفني براي توسعه و فروش محصول و ايجاد ارزش افزوده اقتصادي فعاليت مي كنند.  </a:t>
            </a:r>
          </a:p>
          <a:p>
            <a:pPr algn="r" rtl="1">
              <a:lnSpc>
                <a:spcPct val="80000"/>
              </a:lnSpc>
              <a:buFont typeface="Wingdings" pitchFamily="2" charset="2"/>
              <a:buNone/>
            </a:pPr>
            <a:r>
              <a:rPr lang="ar-SA" sz="1600" b="1" dirty="0" smtClean="0">
                <a:solidFill>
                  <a:srgbClr val="FFFF00"/>
                </a:solidFill>
              </a:rPr>
              <a:t>پژوهشكده: </a:t>
            </a:r>
            <a:r>
              <a:rPr lang="ar-SA" sz="1800" dirty="0" smtClean="0">
                <a:solidFill>
                  <a:schemeClr val="bg1"/>
                </a:solidFill>
                <a:ea typeface="Nazanin Mazar"/>
                <a:cs typeface="Nazanin Mazar"/>
              </a:rPr>
              <a:t>محلي است كه افراد با تخصص هاي گوناگون فني در تيم هاي مختلف به توسعه فناوري مي پردازند. </a:t>
            </a:r>
          </a:p>
          <a:p>
            <a:pPr algn="r" rtl="1">
              <a:lnSpc>
                <a:spcPct val="80000"/>
              </a:lnSpc>
              <a:buFont typeface="Wingdings" pitchFamily="2" charset="2"/>
              <a:buNone/>
            </a:pPr>
            <a:r>
              <a:rPr lang="ar-SA" sz="1600" b="1" dirty="0" smtClean="0">
                <a:solidFill>
                  <a:srgbClr val="FFFF00"/>
                </a:solidFill>
              </a:rPr>
              <a:t>دانشگاه</a:t>
            </a:r>
            <a:r>
              <a:rPr lang="ar-SA" sz="1600" b="1" dirty="0" smtClean="0">
                <a:solidFill>
                  <a:schemeClr val="bg1"/>
                </a:solidFill>
              </a:rPr>
              <a:t>: </a:t>
            </a:r>
            <a:r>
              <a:rPr lang="ar-SA" sz="2000" dirty="0" smtClean="0">
                <a:solidFill>
                  <a:schemeClr val="bg1"/>
                </a:solidFill>
                <a:ea typeface="Nazanin Mazar"/>
                <a:cs typeface="Nazanin Mazar"/>
              </a:rPr>
              <a:t>محلي است كه افراد با تخصص هاي گوناگون به صورت انفرادي به آموزش و تحقيق براي توسعه علوم و تربيت دانشجويان مي پردازند. </a:t>
            </a:r>
            <a:endParaRPr lang="en-US" sz="2000" dirty="0" smtClean="0">
              <a:solidFill>
                <a:schemeClr val="bg1"/>
              </a:solidFill>
              <a:ea typeface="Nazanin Mazar"/>
              <a:cs typeface="Nazanin Mazar"/>
            </a:endParaRP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H="1">
            <a:off x="1763713" y="1916113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09" name="Line 6"/>
          <p:cNvSpPr>
            <a:spLocks noChangeShapeType="1"/>
          </p:cNvSpPr>
          <p:nvPr/>
        </p:nvSpPr>
        <p:spPr bwMode="auto">
          <a:xfrm flipH="1">
            <a:off x="5508625" y="1916113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0" name="Line 7"/>
          <p:cNvSpPr>
            <a:spLocks noChangeShapeType="1"/>
          </p:cNvSpPr>
          <p:nvPr/>
        </p:nvSpPr>
        <p:spPr bwMode="auto">
          <a:xfrm rot="10800000" flipH="1">
            <a:off x="5508625" y="2060575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250825" y="1700213"/>
            <a:ext cx="1441450" cy="6492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a-IR" sz="2200" dirty="0">
                <a:cs typeface="Titr Mazar" pitchFamily="2" charset="-78"/>
              </a:rPr>
              <a:t>دانش </a:t>
            </a:r>
          </a:p>
          <a:p>
            <a:pPr algn="ctr" rtl="1"/>
            <a:r>
              <a:rPr lang="en-US" sz="2200" dirty="0">
                <a:cs typeface="Titr Mazar" pitchFamily="2" charset="-78"/>
              </a:rPr>
              <a:t>(Science) </a:t>
            </a:r>
          </a:p>
        </p:txBody>
      </p:sp>
      <p:sp>
        <p:nvSpPr>
          <p:cNvPr id="72712" name="Rectangle 9"/>
          <p:cNvSpPr>
            <a:spLocks noChangeArrowheads="1"/>
          </p:cNvSpPr>
          <p:nvPr/>
        </p:nvSpPr>
        <p:spPr bwMode="auto">
          <a:xfrm>
            <a:off x="3924300" y="1341438"/>
            <a:ext cx="1511300" cy="122396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a-IR" sz="2200" dirty="0">
                <a:cs typeface="Titr Mazar" pitchFamily="2" charset="-78"/>
              </a:rPr>
              <a:t>فناوري </a:t>
            </a:r>
          </a:p>
          <a:p>
            <a:pPr algn="ctr" rtl="1"/>
            <a:r>
              <a:rPr lang="en-US" sz="2200" dirty="0">
                <a:cs typeface="Titr Mazar" pitchFamily="2" charset="-78"/>
              </a:rPr>
              <a:t>(Technology)</a:t>
            </a:r>
            <a:r>
              <a:rPr lang="en-US" sz="2200" dirty="0">
                <a:ea typeface="Nazanin Mazar"/>
                <a:cs typeface="Nazanin Mazar"/>
              </a:rPr>
              <a:t> </a:t>
            </a:r>
          </a:p>
        </p:txBody>
      </p:sp>
      <p:sp>
        <p:nvSpPr>
          <p:cNvPr id="72713" name="Rectangle 10"/>
          <p:cNvSpPr>
            <a:spLocks noChangeArrowheads="1"/>
          </p:cNvSpPr>
          <p:nvPr/>
        </p:nvSpPr>
        <p:spPr bwMode="auto">
          <a:xfrm>
            <a:off x="7667625" y="1700213"/>
            <a:ext cx="1441450" cy="6492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a-IR" sz="2200" dirty="0">
                <a:cs typeface="Titr Mazar" pitchFamily="2" charset="-78"/>
              </a:rPr>
              <a:t>محصول نهائي </a:t>
            </a:r>
          </a:p>
          <a:p>
            <a:pPr algn="ctr" rtl="1"/>
            <a:r>
              <a:rPr lang="en-US" sz="2200" dirty="0">
                <a:cs typeface="Titr Mazar" pitchFamily="2" charset="-78"/>
              </a:rPr>
              <a:t>(Product) </a:t>
            </a:r>
          </a:p>
        </p:txBody>
      </p:sp>
      <p:sp>
        <p:nvSpPr>
          <p:cNvPr id="72714" name="Oval 11"/>
          <p:cNvSpPr>
            <a:spLocks noChangeArrowheads="1"/>
          </p:cNvSpPr>
          <p:nvPr/>
        </p:nvSpPr>
        <p:spPr bwMode="auto">
          <a:xfrm>
            <a:off x="179388" y="2781300"/>
            <a:ext cx="2879725" cy="19446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Oval 12"/>
          <p:cNvSpPr>
            <a:spLocks noChangeArrowheads="1"/>
          </p:cNvSpPr>
          <p:nvPr/>
        </p:nvSpPr>
        <p:spPr bwMode="auto">
          <a:xfrm>
            <a:off x="3059113" y="2781300"/>
            <a:ext cx="2881312" cy="19446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Oval 13"/>
          <p:cNvSpPr>
            <a:spLocks noChangeArrowheads="1"/>
          </p:cNvSpPr>
          <p:nvPr/>
        </p:nvSpPr>
        <p:spPr bwMode="auto">
          <a:xfrm>
            <a:off x="5940425" y="2781300"/>
            <a:ext cx="3024188" cy="1944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Rectangle 14"/>
          <p:cNvSpPr>
            <a:spLocks noChangeArrowheads="1"/>
          </p:cNvSpPr>
          <p:nvPr/>
        </p:nvSpPr>
        <p:spPr bwMode="auto">
          <a:xfrm>
            <a:off x="468313" y="3500438"/>
            <a:ext cx="1008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دانشگاهها </a:t>
            </a:r>
            <a:endParaRPr lang="en-US" sz="2200">
              <a:cs typeface="Titr Mazar" pitchFamily="2" charset="-78"/>
            </a:endParaRPr>
          </a:p>
        </p:txBody>
      </p:sp>
      <p:sp>
        <p:nvSpPr>
          <p:cNvPr id="72718" name="Rectangle 15"/>
          <p:cNvSpPr>
            <a:spLocks noChangeArrowheads="1"/>
          </p:cNvSpPr>
          <p:nvPr/>
        </p:nvSpPr>
        <p:spPr bwMode="auto">
          <a:xfrm>
            <a:off x="4067175" y="3500438"/>
            <a:ext cx="11525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پژوهشكده ها</a:t>
            </a:r>
            <a:r>
              <a:rPr lang="ar-SA" sz="2200">
                <a:ea typeface="Trafic Mazar"/>
                <a:cs typeface="Trafic Mazar"/>
              </a:rPr>
              <a:t> </a:t>
            </a:r>
            <a:endParaRPr lang="en-US" sz="2200">
              <a:ea typeface="Trafic Mazar"/>
              <a:cs typeface="Trafic Mazar"/>
            </a:endParaRPr>
          </a:p>
        </p:txBody>
      </p:sp>
      <p:sp>
        <p:nvSpPr>
          <p:cNvPr id="72719" name="Rectangle 16"/>
          <p:cNvSpPr>
            <a:spLocks noChangeArrowheads="1"/>
          </p:cNvSpPr>
          <p:nvPr/>
        </p:nvSpPr>
        <p:spPr bwMode="auto">
          <a:xfrm>
            <a:off x="7524750" y="3502025"/>
            <a:ext cx="10080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شركتها</a:t>
            </a:r>
            <a:r>
              <a:rPr lang="ar-SA" sz="2200">
                <a:ea typeface="Trafic Mazar"/>
                <a:cs typeface="Trafic Mazar"/>
              </a:rPr>
              <a:t> </a:t>
            </a:r>
            <a:endParaRPr lang="en-US" sz="2200">
              <a:ea typeface="Trafic Mazar"/>
              <a:cs typeface="Trafic Mazar"/>
            </a:endParaRPr>
          </a:p>
        </p:txBody>
      </p:sp>
      <p:sp>
        <p:nvSpPr>
          <p:cNvPr id="72720" name="Line 17"/>
          <p:cNvSpPr>
            <a:spLocks noChangeShapeType="1"/>
          </p:cNvSpPr>
          <p:nvPr/>
        </p:nvSpPr>
        <p:spPr bwMode="auto">
          <a:xfrm>
            <a:off x="1692275" y="37163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1" name="Line 18"/>
          <p:cNvSpPr>
            <a:spLocks noChangeShapeType="1"/>
          </p:cNvSpPr>
          <p:nvPr/>
        </p:nvSpPr>
        <p:spPr bwMode="auto">
          <a:xfrm>
            <a:off x="5364163" y="37163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2" name="Line 23"/>
          <p:cNvSpPr>
            <a:spLocks noChangeShapeType="1"/>
          </p:cNvSpPr>
          <p:nvPr/>
        </p:nvSpPr>
        <p:spPr bwMode="auto">
          <a:xfrm>
            <a:off x="1835150" y="2205038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-SA" sz="3200" u="sng">
                <a:cs typeface="Mudir Mazar" pitchFamily="2" charset="-78"/>
              </a:rPr>
              <a:t>بسترهاي توسعه فرآيند ايده تا محصول در شكل جهاني </a:t>
            </a:r>
            <a:endParaRPr lang="en-US" sz="3200" u="sng">
              <a:cs typeface="Mudir Mazar" pitchFamily="2" charset="-78"/>
            </a:endParaRPr>
          </a:p>
        </p:txBody>
      </p:sp>
      <p:sp>
        <p:nvSpPr>
          <p:cNvPr id="73731" name="Line 11"/>
          <p:cNvSpPr>
            <a:spLocks noChangeShapeType="1"/>
          </p:cNvSpPr>
          <p:nvPr/>
        </p:nvSpPr>
        <p:spPr bwMode="auto">
          <a:xfrm>
            <a:off x="1835150" y="4292600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466725" y="2997200"/>
            <a:ext cx="3529013" cy="25209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ea typeface="Nazanin Mazar"/>
                <a:cs typeface="Nazanin Mazar"/>
              </a:rPr>
              <a:t>                          </a:t>
            </a:r>
            <a:r>
              <a:rPr lang="en-US" sz="2200">
                <a:ea typeface="Nazanin Mazar"/>
                <a:cs typeface="Nazanin Mazar"/>
              </a:rPr>
              <a:t> </a:t>
            </a:r>
            <a:r>
              <a:rPr lang="ar-SA" sz="2200">
                <a:cs typeface="Titr Mazar" pitchFamily="2" charset="-78"/>
              </a:rPr>
              <a:t>دانشگاه</a:t>
            </a:r>
            <a:r>
              <a:rPr lang="ar-SA" sz="2200">
                <a:ea typeface="Nazanin Mazar"/>
                <a:cs typeface="Nazanin Mazar"/>
              </a:rPr>
              <a:t> </a:t>
            </a:r>
            <a:endParaRPr lang="en-US" sz="2200">
              <a:ea typeface="Nazanin Mazar"/>
              <a:cs typeface="Nazanin Mazar"/>
            </a:endParaRP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2627313" y="2997200"/>
            <a:ext cx="3529012" cy="2520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5003800" y="2997200"/>
            <a:ext cx="3529013" cy="2520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200">
                <a:cs typeface="Titr Mazar" pitchFamily="2" charset="-78"/>
              </a:rPr>
              <a:t>شركت</a:t>
            </a:r>
            <a:r>
              <a:rPr lang="ar-SA" sz="2200">
                <a:ea typeface="Nazanin Mazar"/>
                <a:cs typeface="Nazanin Mazar"/>
              </a:rPr>
              <a:t> </a:t>
            </a:r>
            <a:endParaRPr lang="en-US" sz="2200">
              <a:ea typeface="Nazanin Mazar"/>
              <a:cs typeface="Nazanin Mazar"/>
            </a:endParaRPr>
          </a:p>
        </p:txBody>
      </p:sp>
      <p:sp>
        <p:nvSpPr>
          <p:cNvPr id="73735" name="Rectangle 10"/>
          <p:cNvSpPr>
            <a:spLocks noChangeArrowheads="1"/>
          </p:cNvSpPr>
          <p:nvPr/>
        </p:nvSpPr>
        <p:spPr bwMode="auto">
          <a:xfrm>
            <a:off x="3779838" y="3644900"/>
            <a:ext cx="1152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پژوهشكده</a:t>
            </a:r>
            <a:r>
              <a:rPr lang="ar-SA" sz="2200">
                <a:ea typeface="Nazanin Mazar"/>
                <a:cs typeface="Nazanin Mazar"/>
              </a:rPr>
              <a:t> </a:t>
            </a:r>
            <a:endParaRPr lang="en-US" sz="2200">
              <a:ea typeface="Nazanin Mazar"/>
              <a:cs typeface="Nazanin Mazar"/>
            </a:endParaRPr>
          </a:p>
        </p:txBody>
      </p:sp>
      <p:sp>
        <p:nvSpPr>
          <p:cNvPr id="73736" name="Oval 20" descr="Wide upward diagonal"/>
          <p:cNvSpPr>
            <a:spLocks noChangeArrowheads="1"/>
          </p:cNvSpPr>
          <p:nvPr/>
        </p:nvSpPr>
        <p:spPr bwMode="auto">
          <a:xfrm>
            <a:off x="2627313" y="3284538"/>
            <a:ext cx="1368425" cy="1944687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Rectangle 17"/>
          <p:cNvSpPr>
            <a:spLocks noChangeArrowheads="1"/>
          </p:cNvSpPr>
          <p:nvPr/>
        </p:nvSpPr>
        <p:spPr bwMode="auto">
          <a:xfrm>
            <a:off x="2884488" y="4437063"/>
            <a:ext cx="935037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solidFill>
                  <a:schemeClr val="accent2"/>
                </a:solidFill>
                <a:cs typeface="Titr Mazar" pitchFamily="2" charset="-78"/>
              </a:rPr>
              <a:t>انكوباتورها</a:t>
            </a:r>
            <a:endParaRPr lang="en-US" sz="2200">
              <a:solidFill>
                <a:schemeClr val="accent2"/>
              </a:solidFill>
              <a:cs typeface="Titr Mazar" pitchFamily="2" charset="-78"/>
            </a:endParaRPr>
          </a:p>
        </p:txBody>
      </p:sp>
      <p:sp>
        <p:nvSpPr>
          <p:cNvPr id="73738" name="Oval 21" descr="Wide upward diagonal"/>
          <p:cNvSpPr>
            <a:spLocks noChangeArrowheads="1"/>
          </p:cNvSpPr>
          <p:nvPr/>
        </p:nvSpPr>
        <p:spPr bwMode="auto">
          <a:xfrm>
            <a:off x="4932363" y="3284538"/>
            <a:ext cx="1368425" cy="1944687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Rectangle 23"/>
          <p:cNvSpPr>
            <a:spLocks noChangeArrowheads="1"/>
          </p:cNvSpPr>
          <p:nvPr/>
        </p:nvSpPr>
        <p:spPr bwMode="auto">
          <a:xfrm>
            <a:off x="5219700" y="4437063"/>
            <a:ext cx="936625" cy="3603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dirty="0">
                <a:solidFill>
                  <a:schemeClr val="accent2"/>
                </a:solidFill>
                <a:ea typeface="Nazanin Mazar"/>
                <a:cs typeface="Nazanin Mazar"/>
              </a:rPr>
              <a:t>R&amp;D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u="sng" smtClean="0">
                <a:cs typeface="Mudir Mazar" pitchFamily="2" charset="-78"/>
              </a:rPr>
              <a:t>بسترهاي توسعه فرآيند ايده تا محصول </a:t>
            </a:r>
            <a:r>
              <a:rPr lang="ar-SA" sz="3200" b="1" u="sng" smtClean="0">
                <a:solidFill>
                  <a:srgbClr val="FFFF00"/>
                </a:solidFill>
                <a:cs typeface="Mudir Mazar" pitchFamily="2" charset="-78"/>
              </a:rPr>
              <a:t>در شكل جهاني </a:t>
            </a:r>
            <a:endParaRPr lang="en-US" sz="3200" b="1" u="sng" smtClean="0">
              <a:solidFill>
                <a:srgbClr val="FFFF00"/>
              </a:solidFill>
              <a:cs typeface="Mudir Mazar" pitchFamily="2" charset="-78"/>
            </a:endParaRPr>
          </a:p>
        </p:txBody>
      </p:sp>
      <p:sp>
        <p:nvSpPr>
          <p:cNvPr id="30723" name="Line 11"/>
          <p:cNvSpPr>
            <a:spLocks noChangeShapeType="1"/>
          </p:cNvSpPr>
          <p:nvPr/>
        </p:nvSpPr>
        <p:spPr bwMode="auto">
          <a:xfrm>
            <a:off x="1835150" y="4292600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466725" y="2997200"/>
            <a:ext cx="3529013" cy="25209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ea typeface="Nazanin Mazar"/>
                <a:cs typeface="Nazanin Mazar"/>
              </a:rPr>
              <a:t>                          </a:t>
            </a:r>
            <a:r>
              <a:rPr lang="en-US" sz="2200">
                <a:ea typeface="Nazanin Mazar"/>
                <a:cs typeface="Nazanin Mazar"/>
              </a:rPr>
              <a:t> </a:t>
            </a:r>
            <a:r>
              <a:rPr lang="ar-SA" sz="2200">
                <a:cs typeface="Titr Mazar" pitchFamily="2" charset="-78"/>
              </a:rPr>
              <a:t>دانشگاه</a:t>
            </a:r>
            <a:r>
              <a:rPr lang="ar-SA" sz="2200">
                <a:ea typeface="Nazanin Mazar"/>
                <a:cs typeface="Nazanin Mazar"/>
              </a:rPr>
              <a:t> </a:t>
            </a:r>
            <a:endParaRPr lang="en-US" sz="2200">
              <a:ea typeface="Nazanin Mazar"/>
              <a:cs typeface="Nazanin Mazar"/>
            </a:endParaRP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2627313" y="2997200"/>
            <a:ext cx="3529012" cy="2520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5003800" y="2997200"/>
            <a:ext cx="3529013" cy="2520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200">
                <a:cs typeface="Titr Mazar" pitchFamily="2" charset="-78"/>
              </a:rPr>
              <a:t>شركت</a:t>
            </a:r>
            <a:r>
              <a:rPr lang="ar-SA" sz="2200">
                <a:ea typeface="Nazanin Mazar"/>
                <a:cs typeface="Nazanin Mazar"/>
              </a:rPr>
              <a:t> </a:t>
            </a:r>
            <a:endParaRPr lang="en-US" sz="2200">
              <a:ea typeface="Nazanin Mazar"/>
              <a:cs typeface="Nazanin Mazar"/>
            </a:endParaRPr>
          </a:p>
        </p:txBody>
      </p:sp>
      <p:sp>
        <p:nvSpPr>
          <p:cNvPr id="30727" name="Rectangle 10"/>
          <p:cNvSpPr>
            <a:spLocks noChangeArrowheads="1"/>
          </p:cNvSpPr>
          <p:nvPr/>
        </p:nvSpPr>
        <p:spPr bwMode="auto">
          <a:xfrm>
            <a:off x="3779838" y="3644900"/>
            <a:ext cx="1152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پژوهشكده</a:t>
            </a:r>
            <a:r>
              <a:rPr lang="ar-SA" sz="2200">
                <a:ea typeface="Nazanin Mazar"/>
                <a:cs typeface="Nazanin Mazar"/>
              </a:rPr>
              <a:t> </a:t>
            </a:r>
            <a:endParaRPr lang="en-US" sz="2200">
              <a:ea typeface="Nazanin Mazar"/>
              <a:cs typeface="Nazanin Mazar"/>
            </a:endParaRPr>
          </a:p>
        </p:txBody>
      </p:sp>
      <p:sp>
        <p:nvSpPr>
          <p:cNvPr id="30728" name="Oval 20" descr="Wide upward diagonal"/>
          <p:cNvSpPr>
            <a:spLocks noChangeArrowheads="1"/>
          </p:cNvSpPr>
          <p:nvPr/>
        </p:nvSpPr>
        <p:spPr bwMode="auto">
          <a:xfrm>
            <a:off x="2627313" y="3284538"/>
            <a:ext cx="1368425" cy="1944687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17"/>
          <p:cNvSpPr>
            <a:spLocks noChangeArrowheads="1"/>
          </p:cNvSpPr>
          <p:nvPr/>
        </p:nvSpPr>
        <p:spPr bwMode="auto">
          <a:xfrm>
            <a:off x="2884488" y="4437063"/>
            <a:ext cx="935037" cy="3603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solidFill>
                  <a:schemeClr val="accent2"/>
                </a:solidFill>
                <a:cs typeface="Titr Mazar" pitchFamily="2" charset="-78"/>
              </a:rPr>
              <a:t>انكوباتورها</a:t>
            </a:r>
            <a:endParaRPr lang="en-US" sz="2200">
              <a:solidFill>
                <a:schemeClr val="accent2"/>
              </a:solidFill>
              <a:cs typeface="Titr Mazar" pitchFamily="2" charset="-78"/>
            </a:endParaRPr>
          </a:p>
        </p:txBody>
      </p:sp>
      <p:sp>
        <p:nvSpPr>
          <p:cNvPr id="30730" name="Oval 21" descr="Wide upward diagonal"/>
          <p:cNvSpPr>
            <a:spLocks noChangeArrowheads="1"/>
          </p:cNvSpPr>
          <p:nvPr/>
        </p:nvSpPr>
        <p:spPr bwMode="auto">
          <a:xfrm>
            <a:off x="4932363" y="3284538"/>
            <a:ext cx="1368425" cy="1944687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23"/>
          <p:cNvSpPr>
            <a:spLocks noChangeArrowheads="1"/>
          </p:cNvSpPr>
          <p:nvPr/>
        </p:nvSpPr>
        <p:spPr bwMode="auto">
          <a:xfrm>
            <a:off x="5219700" y="4437063"/>
            <a:ext cx="936625" cy="3603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>
                <a:solidFill>
                  <a:schemeClr val="accent2"/>
                </a:solidFill>
                <a:ea typeface="Nazanin Mazar"/>
                <a:cs typeface="Nazanin Mazar"/>
              </a:rPr>
              <a:t>R&amp;D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18"/>
          <p:cNvSpPr>
            <a:spLocks noChangeShapeType="1"/>
          </p:cNvSpPr>
          <p:nvPr/>
        </p:nvSpPr>
        <p:spPr bwMode="auto">
          <a:xfrm>
            <a:off x="539750" y="2420938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7" name="Line 19"/>
          <p:cNvSpPr>
            <a:spLocks noChangeShapeType="1"/>
          </p:cNvSpPr>
          <p:nvPr/>
        </p:nvSpPr>
        <p:spPr bwMode="auto">
          <a:xfrm>
            <a:off x="1547813" y="2420938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Line 20"/>
          <p:cNvSpPr>
            <a:spLocks noChangeShapeType="1"/>
          </p:cNvSpPr>
          <p:nvPr/>
        </p:nvSpPr>
        <p:spPr bwMode="auto">
          <a:xfrm>
            <a:off x="539750" y="55165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21"/>
          <p:cNvSpPr>
            <a:spLocks noChangeShapeType="1"/>
          </p:cNvSpPr>
          <p:nvPr/>
        </p:nvSpPr>
        <p:spPr bwMode="auto">
          <a:xfrm>
            <a:off x="1547813" y="55165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Rectangle 22"/>
          <p:cNvSpPr>
            <a:spLocks noChangeArrowheads="1"/>
          </p:cNvSpPr>
          <p:nvPr/>
        </p:nvSpPr>
        <p:spPr bwMode="auto">
          <a:xfrm>
            <a:off x="539750" y="2708275"/>
            <a:ext cx="9366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كمك </a:t>
            </a:r>
          </a:p>
          <a:p>
            <a:pPr algn="ctr" rtl="1"/>
            <a:r>
              <a:rPr lang="ar-SA" sz="2200">
                <a:cs typeface="Titr Mazar" pitchFamily="2" charset="-78"/>
              </a:rPr>
              <a:t>به </a:t>
            </a:r>
          </a:p>
          <a:p>
            <a:pPr algn="ctr" rtl="1"/>
            <a:r>
              <a:rPr lang="ar-SA" sz="2200">
                <a:cs typeface="Titr Mazar" pitchFamily="2" charset="-78"/>
              </a:rPr>
              <a:t>زير</a:t>
            </a:r>
          </a:p>
          <a:p>
            <a:pPr algn="ctr" rtl="1"/>
            <a:r>
              <a:rPr lang="ar-SA" sz="2200">
                <a:cs typeface="Titr Mazar" pitchFamily="2" charset="-78"/>
              </a:rPr>
              <a:t>ساخت ها </a:t>
            </a:r>
            <a:endParaRPr lang="en-US" sz="2200">
              <a:cs typeface="Titr Mazar" pitchFamily="2" charset="-78"/>
            </a:endParaRPr>
          </a:p>
        </p:txBody>
      </p:sp>
      <p:sp>
        <p:nvSpPr>
          <p:cNvPr id="31751" name="Rectangle 23"/>
          <p:cNvSpPr>
            <a:spLocks noChangeArrowheads="1"/>
          </p:cNvSpPr>
          <p:nvPr/>
        </p:nvSpPr>
        <p:spPr bwMode="auto">
          <a:xfrm>
            <a:off x="2771775" y="2636838"/>
            <a:ext cx="10795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24"/>
          <p:cNvSpPr>
            <a:spLocks noChangeArrowheads="1"/>
          </p:cNvSpPr>
          <p:nvPr/>
        </p:nvSpPr>
        <p:spPr bwMode="auto">
          <a:xfrm>
            <a:off x="3852863" y="3068638"/>
            <a:ext cx="1150937" cy="2159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25"/>
          <p:cNvSpPr>
            <a:spLocks noChangeArrowheads="1"/>
          </p:cNvSpPr>
          <p:nvPr/>
        </p:nvSpPr>
        <p:spPr bwMode="auto">
          <a:xfrm>
            <a:off x="5003800" y="3644900"/>
            <a:ext cx="1223963" cy="2159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26"/>
          <p:cNvSpPr>
            <a:spLocks noChangeArrowheads="1"/>
          </p:cNvSpPr>
          <p:nvPr/>
        </p:nvSpPr>
        <p:spPr bwMode="auto">
          <a:xfrm>
            <a:off x="5724525" y="4292600"/>
            <a:ext cx="2735263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27"/>
          <p:cNvSpPr>
            <a:spLocks noChangeArrowheads="1"/>
          </p:cNvSpPr>
          <p:nvPr/>
        </p:nvSpPr>
        <p:spPr bwMode="auto">
          <a:xfrm>
            <a:off x="6300788" y="5013325"/>
            <a:ext cx="2159000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Rectangle 31"/>
          <p:cNvSpPr>
            <a:spLocks noChangeArrowheads="1"/>
          </p:cNvSpPr>
          <p:nvPr/>
        </p:nvSpPr>
        <p:spPr bwMode="auto">
          <a:xfrm>
            <a:off x="2771775" y="2300288"/>
            <a:ext cx="10080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/>
              <a:t>SBDC</a:t>
            </a:r>
          </a:p>
        </p:txBody>
      </p:sp>
      <p:sp>
        <p:nvSpPr>
          <p:cNvPr id="31757" name="Rectangle 32"/>
          <p:cNvSpPr>
            <a:spLocks noChangeArrowheads="1"/>
          </p:cNvSpPr>
          <p:nvPr/>
        </p:nvSpPr>
        <p:spPr bwMode="auto">
          <a:xfrm>
            <a:off x="3779838" y="3284538"/>
            <a:ext cx="10080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نوآوري</a:t>
            </a:r>
            <a:r>
              <a:rPr lang="ar-SA" sz="2200">
                <a:ea typeface="Nazanin Mazar"/>
                <a:cs typeface="Nazanin Mazar"/>
              </a:rPr>
              <a:t> </a:t>
            </a:r>
            <a:endParaRPr lang="en-US" sz="2200">
              <a:ea typeface="Nazanin Mazar"/>
              <a:cs typeface="Nazanin Mazar"/>
            </a:endParaRPr>
          </a:p>
        </p:txBody>
      </p:sp>
      <p:sp>
        <p:nvSpPr>
          <p:cNvPr id="31758" name="Rectangle 33"/>
          <p:cNvSpPr>
            <a:spLocks noChangeArrowheads="1"/>
          </p:cNvSpPr>
          <p:nvPr/>
        </p:nvSpPr>
        <p:spPr bwMode="auto">
          <a:xfrm>
            <a:off x="5116513" y="3933825"/>
            <a:ext cx="10080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a-IR" sz="2200">
                <a:cs typeface="Titr Mazar" pitchFamily="2" charset="-78"/>
              </a:rPr>
              <a:t>ارتقاء </a:t>
            </a:r>
            <a:r>
              <a:rPr lang="en-US" sz="2200">
                <a:ea typeface="Nazanin Mazar"/>
                <a:cs typeface="Nazanin Mazar"/>
              </a:rPr>
              <a:t>R&amp;D</a:t>
            </a:r>
          </a:p>
        </p:txBody>
      </p:sp>
      <p:sp>
        <p:nvSpPr>
          <p:cNvPr id="31759" name="Rectangle 34"/>
          <p:cNvSpPr>
            <a:spLocks noChangeArrowheads="1"/>
          </p:cNvSpPr>
          <p:nvPr/>
        </p:nvSpPr>
        <p:spPr bwMode="auto">
          <a:xfrm>
            <a:off x="6516688" y="4508500"/>
            <a:ext cx="10080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>
                <a:cs typeface="Titr Mazar" pitchFamily="2" charset="-78"/>
              </a:rPr>
              <a:t>كارآفريني</a:t>
            </a:r>
            <a:r>
              <a:rPr lang="ar-SA" sz="2200">
                <a:ea typeface="Nazanin Mazar"/>
                <a:cs typeface="Nazanin Mazar"/>
              </a:rPr>
              <a:t> </a:t>
            </a:r>
            <a:endParaRPr lang="en-US" sz="2200">
              <a:ea typeface="Nazanin Mazar"/>
              <a:cs typeface="Nazanin Mazar"/>
            </a:endParaRPr>
          </a:p>
        </p:txBody>
      </p:sp>
      <p:sp>
        <p:nvSpPr>
          <p:cNvPr id="31760" name="Rectangle 35"/>
          <p:cNvSpPr>
            <a:spLocks noChangeArrowheads="1"/>
          </p:cNvSpPr>
          <p:nvPr/>
        </p:nvSpPr>
        <p:spPr bwMode="auto">
          <a:xfrm>
            <a:off x="6588125" y="5237163"/>
            <a:ext cx="15113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سرمايه گذاري </a:t>
            </a:r>
            <a:r>
              <a:rPr lang="ar-SA" sz="2200">
                <a:ea typeface="Nazanin Mazar"/>
                <a:cs typeface="Nazanin Mazar"/>
              </a:rPr>
              <a:t> </a:t>
            </a:r>
            <a:endParaRPr lang="en-US" sz="2200">
              <a:ea typeface="Nazanin Mazar"/>
              <a:cs typeface="Nazanin Mazar"/>
            </a:endParaRPr>
          </a:p>
        </p:txBody>
      </p:sp>
      <p:sp>
        <p:nvSpPr>
          <p:cNvPr id="31761" name="Rectangle 36"/>
          <p:cNvSpPr>
            <a:spLocks noChangeArrowheads="1"/>
          </p:cNvSpPr>
          <p:nvPr/>
        </p:nvSpPr>
        <p:spPr bwMode="auto">
          <a:xfrm>
            <a:off x="0" y="0"/>
            <a:ext cx="8964613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3600" u="sng">
                <a:cs typeface="Mudir Mazar" pitchFamily="2" charset="-78"/>
              </a:rPr>
              <a:t>انطباق مكانيزم هاي پيشنهادي با ساختارهاي اجرائي </a:t>
            </a:r>
            <a:endParaRPr lang="en-US" sz="3600" u="sng">
              <a:cs typeface="Mudir Mazar" pitchFamily="2" charset="-78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68313" y="765175"/>
            <a:ext cx="8066087" cy="1511300"/>
            <a:chOff x="294" y="1888"/>
            <a:chExt cx="5081" cy="1588"/>
          </a:xfrm>
        </p:grpSpPr>
        <p:sp>
          <p:nvSpPr>
            <p:cNvPr id="31764" name="Oval 38"/>
            <p:cNvSpPr>
              <a:spLocks noChangeArrowheads="1"/>
            </p:cNvSpPr>
            <p:nvPr/>
          </p:nvSpPr>
          <p:spPr bwMode="auto">
            <a:xfrm>
              <a:off x="294" y="1888"/>
              <a:ext cx="2223" cy="158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1"/>
              <a:r>
                <a:rPr lang="ar-SA" sz="2200">
                  <a:ea typeface="Nazanin Mazar"/>
                  <a:cs typeface="Nazanin Mazar"/>
                </a:rPr>
                <a:t>                          </a:t>
              </a:r>
              <a:r>
                <a:rPr lang="en-US" sz="2200">
                  <a:ea typeface="Nazanin Mazar"/>
                  <a:cs typeface="Nazanin Mazar"/>
                </a:rPr>
                <a:t> </a:t>
              </a:r>
              <a:r>
                <a:rPr lang="ar-SA" sz="2200">
                  <a:cs typeface="Titr Mazar" pitchFamily="2" charset="-78"/>
                </a:rPr>
                <a:t>دانشگاه</a:t>
              </a:r>
              <a:r>
                <a:rPr lang="ar-SA" sz="2200">
                  <a:ea typeface="Nazanin Mazar"/>
                  <a:cs typeface="Nazanin Mazar"/>
                </a:rPr>
                <a:t> </a:t>
              </a:r>
              <a:endParaRPr lang="en-US" sz="2200">
                <a:ea typeface="Nazanin Mazar"/>
                <a:cs typeface="Nazanin Mazar"/>
              </a:endParaRPr>
            </a:p>
          </p:txBody>
        </p:sp>
        <p:sp>
          <p:nvSpPr>
            <p:cNvPr id="31765" name="Oval 39"/>
            <p:cNvSpPr>
              <a:spLocks noChangeArrowheads="1"/>
            </p:cNvSpPr>
            <p:nvPr/>
          </p:nvSpPr>
          <p:spPr bwMode="auto">
            <a:xfrm>
              <a:off x="1655" y="1888"/>
              <a:ext cx="2223" cy="158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766" name="Oval 40"/>
            <p:cNvSpPr>
              <a:spLocks noChangeArrowheads="1"/>
            </p:cNvSpPr>
            <p:nvPr/>
          </p:nvSpPr>
          <p:spPr bwMode="auto">
            <a:xfrm>
              <a:off x="3152" y="1888"/>
              <a:ext cx="2223" cy="15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ar-SA" sz="2200">
                  <a:cs typeface="Titr Mazar" pitchFamily="2" charset="-78"/>
                </a:rPr>
                <a:t>شركت</a:t>
              </a:r>
              <a:r>
                <a:rPr lang="ar-SA" sz="2200">
                  <a:ea typeface="Nazanin Mazar"/>
                  <a:cs typeface="Nazanin Mazar"/>
                </a:rPr>
                <a:t> </a:t>
              </a:r>
              <a:endParaRPr lang="en-US" sz="2200">
                <a:ea typeface="Nazanin Mazar"/>
                <a:cs typeface="Nazanin Mazar"/>
              </a:endParaRPr>
            </a:p>
          </p:txBody>
        </p:sp>
        <p:sp>
          <p:nvSpPr>
            <p:cNvPr id="31767" name="Rectangle 41"/>
            <p:cNvSpPr>
              <a:spLocks noChangeArrowheads="1"/>
            </p:cNvSpPr>
            <p:nvPr/>
          </p:nvSpPr>
          <p:spPr bwMode="auto">
            <a:xfrm>
              <a:off x="2381" y="2296"/>
              <a:ext cx="726" cy="227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1"/>
              <a:r>
                <a:rPr lang="ar-SA" sz="2200">
                  <a:cs typeface="Titr Mazar" pitchFamily="2" charset="-78"/>
                </a:rPr>
                <a:t>پژوهشكده</a:t>
              </a:r>
              <a:r>
                <a:rPr lang="ar-SA" sz="2200">
                  <a:ea typeface="Nazanin Mazar"/>
                  <a:cs typeface="Nazanin Mazar"/>
                </a:rPr>
                <a:t> </a:t>
              </a:r>
              <a:endParaRPr lang="en-US" sz="2200">
                <a:ea typeface="Nazanin Mazar"/>
                <a:cs typeface="Nazanin Mazar"/>
              </a:endParaRPr>
            </a:p>
          </p:txBody>
        </p:sp>
        <p:sp>
          <p:nvSpPr>
            <p:cNvPr id="31768" name="Oval 42"/>
            <p:cNvSpPr>
              <a:spLocks noChangeArrowheads="1"/>
            </p:cNvSpPr>
            <p:nvPr/>
          </p:nvSpPr>
          <p:spPr bwMode="auto">
            <a:xfrm>
              <a:off x="1655" y="2069"/>
              <a:ext cx="862" cy="1225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Rectangle 43"/>
            <p:cNvSpPr>
              <a:spLocks noChangeArrowheads="1"/>
            </p:cNvSpPr>
            <p:nvPr/>
          </p:nvSpPr>
          <p:spPr bwMode="auto">
            <a:xfrm>
              <a:off x="1817" y="2795"/>
              <a:ext cx="589" cy="22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1"/>
              <a:r>
                <a:rPr lang="ar-SA" sz="2200">
                  <a:solidFill>
                    <a:schemeClr val="accent2"/>
                  </a:solidFill>
                  <a:ea typeface="Nazanin Mazar"/>
                  <a:cs typeface="Nazanin Mazar"/>
                </a:rPr>
                <a:t>ا</a:t>
              </a:r>
              <a:r>
                <a:rPr lang="ar-SA" sz="2200">
                  <a:solidFill>
                    <a:schemeClr val="accent2"/>
                  </a:solidFill>
                  <a:cs typeface="Titr Mazar" pitchFamily="2" charset="-78"/>
                </a:rPr>
                <a:t>نكوباتورها</a:t>
              </a:r>
              <a:endParaRPr lang="en-US" sz="2200">
                <a:solidFill>
                  <a:schemeClr val="accent2"/>
                </a:solidFill>
                <a:cs typeface="Titr Mazar" pitchFamily="2" charset="-78"/>
              </a:endParaRPr>
            </a:p>
          </p:txBody>
        </p:sp>
        <p:sp>
          <p:nvSpPr>
            <p:cNvPr id="31770" name="Oval 44"/>
            <p:cNvSpPr>
              <a:spLocks noChangeArrowheads="1"/>
            </p:cNvSpPr>
            <p:nvPr/>
          </p:nvSpPr>
          <p:spPr bwMode="auto">
            <a:xfrm>
              <a:off x="3107" y="2069"/>
              <a:ext cx="862" cy="1225"/>
            </a:xfrm>
            <a:prstGeom prst="ellipse">
              <a:avLst/>
            </a:prstGeom>
            <a:solidFill>
              <a:srgbClr val="FF6600">
                <a:alpha val="7097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45"/>
            <p:cNvSpPr>
              <a:spLocks noChangeArrowheads="1"/>
            </p:cNvSpPr>
            <p:nvPr/>
          </p:nvSpPr>
          <p:spPr bwMode="auto">
            <a:xfrm>
              <a:off x="3288" y="2795"/>
              <a:ext cx="590" cy="22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1"/>
              <a:r>
                <a:rPr lang="en-US" b="1">
                  <a:solidFill>
                    <a:schemeClr val="accent2"/>
                  </a:solidFill>
                  <a:cs typeface="Titr Mazar" pitchFamily="2" charset="-78"/>
                </a:rPr>
                <a:t>R&amp;D</a:t>
              </a:r>
            </a:p>
          </p:txBody>
        </p:sp>
      </p:grpSp>
      <p:sp>
        <p:nvSpPr>
          <p:cNvPr id="31763" name="Rectangle 28"/>
          <p:cNvSpPr>
            <a:spLocks noChangeArrowheads="1"/>
          </p:cNvSpPr>
          <p:nvPr/>
        </p:nvSpPr>
        <p:spPr bwMode="auto">
          <a:xfrm>
            <a:off x="571500" y="6286500"/>
            <a:ext cx="3643313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1400"/>
              <a:t>Small busi,dev.center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700" u="sng" smtClean="0">
                <a:cs typeface="Mudir Mazar" pitchFamily="2" charset="-78"/>
              </a:rPr>
              <a:t>بسترهاي توسعه فرآيند ايده تا محصول در ايران </a:t>
            </a:r>
            <a:endParaRPr lang="en-US" sz="3700" u="sng" smtClean="0">
              <a:cs typeface="Mudir Mazar" pitchFamily="2" charset="-78"/>
            </a:endParaRPr>
          </a:p>
        </p:txBody>
      </p:sp>
      <p:sp>
        <p:nvSpPr>
          <p:cNvPr id="32771" name="Oval 4"/>
          <p:cNvSpPr>
            <a:spLocks noChangeArrowheads="1"/>
          </p:cNvSpPr>
          <p:nvPr/>
        </p:nvSpPr>
        <p:spPr bwMode="auto">
          <a:xfrm>
            <a:off x="323850" y="1989138"/>
            <a:ext cx="2592388" cy="381635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Oval 5"/>
          <p:cNvSpPr>
            <a:spLocks noChangeArrowheads="1"/>
          </p:cNvSpPr>
          <p:nvPr/>
        </p:nvSpPr>
        <p:spPr bwMode="auto">
          <a:xfrm>
            <a:off x="1835150" y="1989138"/>
            <a:ext cx="2592388" cy="38163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Oval 6"/>
          <p:cNvSpPr>
            <a:spLocks noChangeArrowheads="1"/>
          </p:cNvSpPr>
          <p:nvPr/>
        </p:nvSpPr>
        <p:spPr bwMode="auto">
          <a:xfrm>
            <a:off x="6011863" y="1989138"/>
            <a:ext cx="2592387" cy="3816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395288" y="3213100"/>
            <a:ext cx="12969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دانشگاه</a:t>
            </a:r>
            <a:r>
              <a:rPr lang="ar-SA" sz="2200">
                <a:ea typeface="Nazanin Mazar"/>
                <a:cs typeface="Nazanin Mazar"/>
              </a:rPr>
              <a:t> </a:t>
            </a:r>
            <a:endParaRPr lang="en-US" sz="2200">
              <a:ea typeface="Nazanin Mazar"/>
              <a:cs typeface="Nazanin Mazar"/>
            </a:endParaRPr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2700338" y="3213100"/>
            <a:ext cx="12969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پژوهشكده </a:t>
            </a:r>
            <a:endParaRPr lang="en-US" sz="2200">
              <a:cs typeface="Titr Mazar" pitchFamily="2" charset="-78"/>
            </a:endParaRPr>
          </a:p>
        </p:txBody>
      </p:sp>
      <p:sp>
        <p:nvSpPr>
          <p:cNvPr id="32776" name="Rectangle 10"/>
          <p:cNvSpPr>
            <a:spLocks noChangeArrowheads="1"/>
          </p:cNvSpPr>
          <p:nvPr/>
        </p:nvSpPr>
        <p:spPr bwMode="auto">
          <a:xfrm>
            <a:off x="6659563" y="2924175"/>
            <a:ext cx="12969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شركت </a:t>
            </a:r>
            <a:endParaRPr lang="en-US" sz="2200">
              <a:cs typeface="Titr Mazar" pitchFamily="2" charset="-78"/>
            </a:endParaRPr>
          </a:p>
        </p:txBody>
      </p:sp>
      <p:sp>
        <p:nvSpPr>
          <p:cNvPr id="32777" name="Line 11"/>
          <p:cNvSpPr>
            <a:spLocks noChangeShapeType="1"/>
          </p:cNvSpPr>
          <p:nvPr/>
        </p:nvSpPr>
        <p:spPr bwMode="auto">
          <a:xfrm>
            <a:off x="971550" y="3933825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Rectangle 12"/>
          <p:cNvSpPr>
            <a:spLocks noChangeArrowheads="1"/>
          </p:cNvSpPr>
          <p:nvPr/>
        </p:nvSpPr>
        <p:spPr bwMode="auto">
          <a:xfrm>
            <a:off x="1619250" y="5876925"/>
            <a:ext cx="6192838" cy="9810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200">
                <a:cs typeface="Titr Mazar" pitchFamily="2" charset="-78"/>
              </a:rPr>
              <a:t>پژوهشكده ها به درون عرصه دانشگاهها ورود كرده اند و </a:t>
            </a:r>
          </a:p>
          <a:p>
            <a:pPr algn="ctr" rtl="1"/>
            <a:r>
              <a:rPr lang="ar-SA" sz="2200">
                <a:cs typeface="Titr Mazar" pitchFamily="2" charset="-78"/>
              </a:rPr>
              <a:t>بين پژوهشكده ها و صنعت </a:t>
            </a:r>
            <a:r>
              <a:rPr lang="ar-SA" sz="2800" b="1">
                <a:solidFill>
                  <a:srgbClr val="FFFF00"/>
                </a:solidFill>
                <a:cs typeface="Titr Mazar" pitchFamily="2" charset="-78"/>
              </a:rPr>
              <a:t>شكاف </a:t>
            </a:r>
            <a:r>
              <a:rPr lang="ar-SA" sz="2200">
                <a:cs typeface="Titr Mazar" pitchFamily="2" charset="-78"/>
              </a:rPr>
              <a:t>ايجاد شده است</a:t>
            </a:r>
            <a:endParaRPr lang="en-US" sz="2200">
              <a:cs typeface="Titr Ma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 rtl="1"/>
            <a:r>
              <a:rPr lang="ar-SA" sz="5400" b="1" dirty="0" smtClean="0">
                <a:solidFill>
                  <a:schemeClr val="bg1"/>
                </a:solidFill>
                <a:cs typeface="Titr Mazar" pitchFamily="2" charset="-78"/>
              </a:rPr>
              <a:t>تصوير امروز پژوهشكده ها</a:t>
            </a:r>
            <a:r>
              <a:rPr lang="ar-SA" sz="5400" b="1" dirty="0" smtClean="0">
                <a:solidFill>
                  <a:schemeClr val="bg1"/>
                </a:solidFill>
                <a:cs typeface="Mudir Mazar" pitchFamily="2" charset="-78"/>
              </a:rPr>
              <a:t> </a:t>
            </a:r>
            <a:endParaRPr lang="en-US" sz="5400" b="1" dirty="0" smtClean="0">
              <a:solidFill>
                <a:schemeClr val="bg1"/>
              </a:solidFill>
              <a:cs typeface="Mudir Mazar" pitchFamily="2" charset="-7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70C0"/>
          </a:solidFill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sz="2400" dirty="0" smtClean="0">
                <a:cs typeface="Titr Mazar" pitchFamily="2" charset="-78"/>
              </a:rPr>
              <a:t>ارتباط مناسب با </a:t>
            </a:r>
            <a:r>
              <a:rPr lang="fa-IR" sz="2400" dirty="0" smtClean="0">
                <a:solidFill>
                  <a:srgbClr val="FFFF00"/>
                </a:solidFill>
                <a:cs typeface="Titr Mazar" pitchFamily="2" charset="-78"/>
              </a:rPr>
              <a:t>بازار نداشته </a:t>
            </a:r>
            <a:r>
              <a:rPr lang="fa-IR" sz="2400" dirty="0" smtClean="0">
                <a:cs typeface="Titr Mazar" pitchFamily="2" charset="-78"/>
              </a:rPr>
              <a:t>واز نيازهاي بازار و صنعت بي اطلاعند </a:t>
            </a:r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r>
              <a:rPr lang="fa-IR" sz="2400" dirty="0" smtClean="0">
                <a:cs typeface="Titr Mazar" pitchFamily="2" charset="-78"/>
              </a:rPr>
              <a:t> </a:t>
            </a:r>
          </a:p>
          <a:p>
            <a:pPr algn="r" rtl="1">
              <a:lnSpc>
                <a:spcPct val="90000"/>
              </a:lnSpc>
            </a:pPr>
            <a:r>
              <a:rPr lang="fa-IR" sz="2400" dirty="0" smtClean="0">
                <a:cs typeface="Titr Mazar" pitchFamily="2" charset="-78"/>
              </a:rPr>
              <a:t>با </a:t>
            </a:r>
            <a:r>
              <a:rPr lang="fa-IR" sz="2400" dirty="0" smtClean="0">
                <a:solidFill>
                  <a:srgbClr val="FFFF00"/>
                </a:solidFill>
                <a:cs typeface="Titr Mazar" pitchFamily="2" charset="-78"/>
              </a:rPr>
              <a:t>كمبود بودجه </a:t>
            </a:r>
            <a:r>
              <a:rPr lang="fa-IR" sz="2400" dirty="0" smtClean="0">
                <a:cs typeface="Titr Mazar" pitchFamily="2" charset="-78"/>
              </a:rPr>
              <a:t>روبرو مي باشند</a:t>
            </a:r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r>
              <a:rPr lang="fa-IR" sz="2400" dirty="0" smtClean="0">
                <a:cs typeface="Titr Mazar" pitchFamily="2" charset="-78"/>
              </a:rPr>
              <a:t>  </a:t>
            </a:r>
          </a:p>
          <a:p>
            <a:pPr algn="r" rtl="1">
              <a:lnSpc>
                <a:spcPct val="90000"/>
              </a:lnSpc>
            </a:pPr>
            <a:r>
              <a:rPr lang="fa-IR" sz="2400" dirty="0" smtClean="0">
                <a:cs typeface="Titr Mazar" pitchFamily="2" charset="-78"/>
              </a:rPr>
              <a:t>با ورود به عرصه توسعه دانش و آموزش با </a:t>
            </a:r>
            <a:r>
              <a:rPr lang="fa-IR" sz="2400" dirty="0" smtClean="0">
                <a:solidFill>
                  <a:srgbClr val="FFFF00"/>
                </a:solidFill>
                <a:cs typeface="Titr Mazar" pitchFamily="2" charset="-78"/>
              </a:rPr>
              <a:t>دانشگاهها رقابت </a:t>
            </a:r>
            <a:r>
              <a:rPr lang="fa-IR" sz="2400" dirty="0" smtClean="0">
                <a:cs typeface="Titr Mazar" pitchFamily="2" charset="-78"/>
              </a:rPr>
              <a:t>مي نمايند .</a:t>
            </a:r>
          </a:p>
          <a:p>
            <a:pPr algn="just" rtl="1">
              <a:lnSpc>
                <a:spcPct val="90000"/>
              </a:lnSpc>
            </a:pPr>
            <a:endParaRPr lang="fa-IR" sz="2400" dirty="0" smtClean="0">
              <a:cs typeface="Titr Mazar" pitchFamily="2" charset="-78"/>
            </a:endParaRPr>
          </a:p>
          <a:p>
            <a:pPr algn="just" rtl="1">
              <a:lnSpc>
                <a:spcPct val="90000"/>
              </a:lnSpc>
            </a:pPr>
            <a:r>
              <a:rPr lang="fa-IR" sz="2400" dirty="0" smtClean="0">
                <a:cs typeface="Titr Mazar" pitchFamily="2" charset="-78"/>
              </a:rPr>
              <a:t>با از دست دادن اعتبار  ، نيروهاي علمي كارآمد خود را نيز  از دست خواهند داد. </a:t>
            </a:r>
            <a:endParaRPr lang="en-US" sz="2400" dirty="0" smtClean="0">
              <a:cs typeface="Titr Ma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48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technology-198-a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933450"/>
            <a:ext cx="8064500" cy="4984750"/>
          </a:xfrm>
          <a:solidFill>
            <a:srgbClr val="002060"/>
          </a:soli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008187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rtl="1" eaLnBrk="1" hangingPunct="1"/>
            <a:r>
              <a:rPr lang="fa-IR" sz="2200" b="1" dirty="0" smtClean="0">
                <a:solidFill>
                  <a:srgbClr val="FFFF00"/>
                </a:solidFill>
              </a:rPr>
              <a:t>مارپیچ سه گانه</a:t>
            </a:r>
            <a:r>
              <a:rPr lang="fa-IR" sz="2200" dirty="0" smtClean="0">
                <a:solidFill>
                  <a:schemeClr val="bg1"/>
                </a:solidFill>
              </a:rPr>
              <a:t/>
            </a:r>
            <a:br>
              <a:rPr lang="fa-IR" sz="2200" dirty="0" smtClean="0">
                <a:solidFill>
                  <a:schemeClr val="bg1"/>
                </a:solidFill>
              </a:rPr>
            </a:br>
            <a:r>
              <a:rPr lang="fa-IR" sz="3600" b="1" dirty="0" smtClean="0">
                <a:solidFill>
                  <a:srgbClr val="FFFF00"/>
                </a:solidFill>
              </a:rPr>
              <a:t>هدف</a:t>
            </a:r>
            <a:r>
              <a:rPr lang="fa-IR" sz="2200" dirty="0" smtClean="0">
                <a:solidFill>
                  <a:schemeClr val="bg1"/>
                </a:solidFill>
              </a:rPr>
              <a:t>: </a:t>
            </a:r>
            <a:r>
              <a:rPr lang="fa-IR" sz="3600" dirty="0" smtClean="0">
                <a:solidFill>
                  <a:schemeClr val="bg1"/>
                </a:solidFill>
              </a:rPr>
              <a:t>ایجاد محیطی </a:t>
            </a:r>
            <a:r>
              <a:rPr lang="fa-IR" sz="2700" dirty="0" smtClean="0">
                <a:solidFill>
                  <a:srgbClr val="FFC000"/>
                </a:solidFill>
              </a:rPr>
              <a:t>نو آورانه وتبدیل نمودن نامهای تجاری به برندهای معتبر</a:t>
            </a:r>
            <a:r>
              <a:rPr lang="fa-IR" sz="3600" dirty="0" smtClean="0">
                <a:solidFill>
                  <a:schemeClr val="bg1"/>
                </a:solidFill>
              </a:rPr>
              <a:t/>
            </a:r>
            <a:br>
              <a:rPr lang="fa-IR" sz="3600" dirty="0" smtClean="0">
                <a:solidFill>
                  <a:schemeClr val="bg1"/>
                </a:solidFill>
              </a:rPr>
            </a:br>
            <a:r>
              <a:rPr lang="fa-IR" sz="3600" dirty="0" smtClean="0">
                <a:solidFill>
                  <a:schemeClr val="bg1"/>
                </a:solidFill>
              </a:rPr>
              <a:t>- شرکتهای وابسته به دانشگاه</a:t>
            </a:r>
            <a:br>
              <a:rPr lang="fa-IR" sz="3600" dirty="0" smtClean="0">
                <a:solidFill>
                  <a:schemeClr val="bg1"/>
                </a:solidFill>
              </a:rPr>
            </a:br>
            <a:r>
              <a:rPr lang="fa-IR" sz="3600" dirty="0" smtClean="0">
                <a:solidFill>
                  <a:schemeClr val="bg1"/>
                </a:solidFill>
              </a:rPr>
              <a:t>- </a:t>
            </a:r>
            <a:r>
              <a:rPr lang="fa-IR" sz="3100" b="1" dirty="0" smtClean="0">
                <a:solidFill>
                  <a:schemeClr val="bg1"/>
                </a:solidFill>
              </a:rPr>
              <a:t>آزمایشگاههای دولتی</a:t>
            </a:r>
            <a:endParaRPr lang="en-US" sz="31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Diagram 3"/>
          <p:cNvGrpSpPr>
            <a:grpSpLocks/>
          </p:cNvGrpSpPr>
          <p:nvPr/>
        </p:nvGrpSpPr>
        <p:grpSpPr bwMode="auto">
          <a:xfrm>
            <a:off x="457200" y="1778000"/>
            <a:ext cx="8229600" cy="4530725"/>
            <a:chOff x="266" y="705"/>
            <a:chExt cx="5184" cy="2854"/>
          </a:xfrm>
        </p:grpSpPr>
        <p:graphicFrame>
          <p:nvGraphicFramePr>
            <p:cNvPr id="8" name="Diagram 7"/>
            <p:cNvGraphicFramePr/>
            <p:nvPr/>
          </p:nvGraphicFramePr>
          <p:xfrm>
            <a:off x="266" y="705"/>
            <a:ext cx="5184" cy="285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xt Box 11"/>
            <p:cNvSpPr txBox="1">
              <a:spLocks noChangeArrowheads="1"/>
            </p:cNvSpPr>
            <p:nvPr/>
          </p:nvSpPr>
          <p:spPr bwMode="auto">
            <a:xfrm>
              <a:off x="1452" y="3259"/>
              <a:ext cx="31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اغلب کشورها به سمت اين مدل پيش می روند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" name="Text Box 12"/>
            <p:cNvSpPr txBox="1">
              <a:spLocks noChangeArrowheads="1"/>
            </p:cNvSpPr>
            <p:nvPr/>
          </p:nvSpPr>
          <p:spPr bwMode="auto">
            <a:xfrm>
              <a:off x="2450" y="1403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دانشگاه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3130" y="2298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صنعت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2048" y="2291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دولت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8" name="AutoShape 15"/>
            <p:cNvCxnSpPr>
              <a:cxnSpLocks noChangeShapeType="1"/>
            </p:cNvCxnSpPr>
            <p:nvPr/>
          </p:nvCxnSpPr>
          <p:spPr bwMode="auto">
            <a:xfrm rot="10800000">
              <a:off x="2112" y="1695"/>
              <a:ext cx="746" cy="41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952" y="1341"/>
              <a:ext cx="11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شبکه سه جانبه و سازمانهای چندگانه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r">
              <a:defRPr/>
            </a:pPr>
            <a:r>
              <a:rPr lang="fa-IR" dirty="0" smtClean="0">
                <a:cs typeface="Zar" pitchFamily="2" charset="-78"/>
              </a:rPr>
              <a:t>ارتباط مفاهيم خلاقيت، نوآوري و اختراع</a:t>
            </a:r>
            <a:endParaRPr lang="en-US" dirty="0" smtClean="0">
              <a:cs typeface="Zar" pitchFamily="2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381000" y="1882775"/>
          <a:ext cx="3949700" cy="398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38" name="Rectangle 3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cs typeface="Zar" pitchFamily="2" charset="-78"/>
              </a:rPr>
              <a:t>خلاقيت:</a:t>
            </a:r>
            <a:r>
              <a:rPr lang="fa-IR" dirty="0" smtClean="0">
                <a:cs typeface="Zar" pitchFamily="2" charset="-78"/>
              </a:rPr>
              <a:t> مولد اختراع و نوآوري است.</a:t>
            </a:r>
          </a:p>
          <a:p>
            <a:pPr>
              <a:defRPr/>
            </a:pPr>
            <a:r>
              <a:rPr lang="fa-IR" b="1" dirty="0" smtClean="0">
                <a:cs typeface="Zar" pitchFamily="2" charset="-78"/>
              </a:rPr>
              <a:t>اختراع:</a:t>
            </a:r>
            <a:r>
              <a:rPr lang="fa-IR" dirty="0" smtClean="0">
                <a:cs typeface="Zar" pitchFamily="2" charset="-78"/>
              </a:rPr>
              <a:t> هنگامي که تغييري در يک فناوري پديد آيد.</a:t>
            </a:r>
          </a:p>
          <a:p>
            <a:pPr>
              <a:defRPr/>
            </a:pPr>
            <a:r>
              <a:rPr lang="fa-IR" b="1" dirty="0" smtClean="0">
                <a:cs typeface="Zar" pitchFamily="2" charset="-78"/>
              </a:rPr>
              <a:t>نوآوري:</a:t>
            </a:r>
            <a:r>
              <a:rPr lang="fa-IR" dirty="0" smtClean="0">
                <a:cs typeface="Zar" pitchFamily="2" charset="-78"/>
              </a:rPr>
              <a:t> هنگاميکه اختراعي پا به عرصه بازار مي نهد(با مصرف کننده مواجه مي شود)</a:t>
            </a:r>
          </a:p>
          <a:p>
            <a:pPr>
              <a:defRPr/>
            </a:pPr>
            <a:endParaRPr lang="en-US" dirty="0" smtClean="0">
              <a:cs typeface="Zar" pitchFamily="2" charset="-7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CC0D20-050B-456C-AE63-5FF7B26179A2}" type="slidenum">
              <a:rPr lang="ar-SA"/>
              <a:pPr>
                <a:defRPr/>
              </a:pPr>
              <a:t>39</a:t>
            </a:fld>
            <a:endParaRPr lang="en-GB"/>
          </a:p>
        </p:txBody>
      </p:sp>
      <p:pic>
        <p:nvPicPr>
          <p:cNvPr id="2065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22538" y="1341438"/>
            <a:ext cx="66214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Text Box 22"/>
          <p:cNvSpPr txBox="1">
            <a:spLocks noChangeArrowheads="1"/>
          </p:cNvSpPr>
          <p:nvPr/>
        </p:nvSpPr>
        <p:spPr bwMode="auto">
          <a:xfrm>
            <a:off x="2771775" y="6165850"/>
            <a:ext cx="3868368" cy="369332"/>
          </a:xfrm>
          <a:prstGeom prst="rect">
            <a:avLst/>
          </a:prstGeom>
          <a:solidFill>
            <a:srgbClr val="00206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fa-IR" b="1" dirty="0">
                <a:latin typeface="Calibri" pitchFamily="34" charset="0"/>
              </a:rPr>
              <a:t>بهره برداري + اختراع + تصور(ايده) = نوآوري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4800" y="6477000"/>
            <a:ext cx="1066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600" dirty="0">
                <a:solidFill>
                  <a:schemeClr val="tx1"/>
                </a:solidFill>
                <a:cs typeface="2  Compset" pitchFamily="2" charset="-78"/>
              </a:rPr>
              <a:t>م.شکیبافر</a:t>
            </a:r>
            <a:endParaRPr lang="en-GB" sz="1600" dirty="0">
              <a:solidFill>
                <a:schemeClr val="tx1"/>
              </a:solidFill>
              <a:cs typeface="2  Compset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-341194" y="-272955"/>
            <a:ext cx="9840036" cy="745167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491" name="TextBox 11"/>
          <p:cNvSpPr txBox="1">
            <a:spLocks noChangeArrowheads="1"/>
          </p:cNvSpPr>
          <p:nvPr/>
        </p:nvSpPr>
        <p:spPr bwMode="auto">
          <a:xfrm>
            <a:off x="2417763" y="5495925"/>
            <a:ext cx="101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nb-NO" sz="1800" b="1">
                <a:solidFill>
                  <a:srgbClr val="FFFFFF"/>
                </a:solidFill>
              </a:rPr>
              <a:t>Threats</a:t>
            </a:r>
          </a:p>
        </p:txBody>
      </p:sp>
      <p:sp>
        <p:nvSpPr>
          <p:cNvPr id="20493" name="TextBox 13"/>
          <p:cNvSpPr txBox="1">
            <a:spLocks noChangeArrowheads="1"/>
          </p:cNvSpPr>
          <p:nvPr/>
        </p:nvSpPr>
        <p:spPr bwMode="auto">
          <a:xfrm>
            <a:off x="4187825" y="3635375"/>
            <a:ext cx="1284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>
                <a:solidFill>
                  <a:srgbClr val="FFFFFF"/>
                </a:solidFill>
              </a:rPr>
              <a:t>Weakness</a:t>
            </a:r>
          </a:p>
        </p:txBody>
      </p:sp>
      <p:grpSp>
        <p:nvGrpSpPr>
          <p:cNvPr id="39" name="Group 218"/>
          <p:cNvGrpSpPr>
            <a:grpSpLocks/>
          </p:cNvGrpSpPr>
          <p:nvPr/>
        </p:nvGrpSpPr>
        <p:grpSpPr bwMode="auto">
          <a:xfrm>
            <a:off x="393701" y="682387"/>
            <a:ext cx="8231684" cy="5854889"/>
            <a:chOff x="766891" y="635897"/>
            <a:chExt cx="3598504" cy="4362383"/>
          </a:xfrm>
          <a:solidFill>
            <a:schemeClr val="bg1"/>
          </a:solidFill>
        </p:grpSpPr>
        <p:grpSp>
          <p:nvGrpSpPr>
            <p:cNvPr id="40" name="Gruppe 80"/>
            <p:cNvGrpSpPr>
              <a:grpSpLocks/>
            </p:cNvGrpSpPr>
            <p:nvPr/>
          </p:nvGrpSpPr>
          <p:grpSpPr bwMode="auto">
            <a:xfrm rot="-5400000">
              <a:off x="458706" y="1091591"/>
              <a:ext cx="4362383" cy="3450995"/>
              <a:chOff x="4831081" y="1324637"/>
              <a:chExt cx="2209799" cy="2775055"/>
            </a:xfrm>
            <a:grpFill/>
          </p:grpSpPr>
          <p:grpSp>
            <p:nvGrpSpPr>
              <p:cNvPr id="120" name="Gruppe 57"/>
              <p:cNvGrpSpPr>
                <a:grpSpLocks/>
              </p:cNvGrpSpPr>
              <p:nvPr/>
            </p:nvGrpSpPr>
            <p:grpSpPr bwMode="auto">
              <a:xfrm>
                <a:off x="4846322" y="1324637"/>
                <a:ext cx="2194558" cy="2775055"/>
                <a:chOff x="3032760" y="1766597"/>
                <a:chExt cx="2118359" cy="2775055"/>
              </a:xfrm>
              <a:grpFill/>
            </p:grpSpPr>
            <p:sp>
              <p:nvSpPr>
                <p:cNvPr id="131" name="Rektangel med afrundet hjørne i samme side 242"/>
                <p:cNvSpPr>
                  <a:spLocks noChangeArrowheads="1"/>
                </p:cNvSpPr>
                <p:nvPr/>
              </p:nvSpPr>
              <p:spPr bwMode="auto">
                <a:xfrm rot="10800000">
                  <a:off x="3033308" y="1766516"/>
                  <a:ext cx="2118475" cy="2775135"/>
                </a:xfrm>
                <a:custGeom>
                  <a:avLst/>
                  <a:gdLst>
                    <a:gd name="T0" fmla="*/ 2118475 w 2118475"/>
                    <a:gd name="T1" fmla="*/ 1387369 h 2774738"/>
                    <a:gd name="T2" fmla="*/ 1059238 w 2118475"/>
                    <a:gd name="T3" fmla="*/ 2774738 h 2774738"/>
                    <a:gd name="T4" fmla="*/ 0 w 2118475"/>
                    <a:gd name="T5" fmla="*/ 1387369 h 2774738"/>
                    <a:gd name="T6" fmla="*/ 1059238 w 2118475"/>
                    <a:gd name="T7" fmla="*/ 0 h 2774738"/>
                    <a:gd name="T8" fmla="*/ 0 60000 65536"/>
                    <a:gd name="T9" fmla="*/ 1 60000 65536"/>
                    <a:gd name="T10" fmla="*/ 2 60000 65536"/>
                    <a:gd name="T11" fmla="*/ 3 60000 65536"/>
                    <a:gd name="T12" fmla="*/ 0 w 2118475"/>
                    <a:gd name="T13" fmla="*/ 0 h 2774738"/>
                    <a:gd name="T14" fmla="*/ 2118475 w 2118475"/>
                    <a:gd name="T15" fmla="*/ 2774738 h 277473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8475" h="2774738">
                      <a:moveTo>
                        <a:pt x="0" y="0"/>
                      </a:moveTo>
                      <a:lnTo>
                        <a:pt x="2118475" y="0"/>
                      </a:lnTo>
                      <a:lnTo>
                        <a:pt x="2118475" y="2774738"/>
                      </a:lnTo>
                      <a:lnTo>
                        <a:pt x="0" y="27747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E1E1E1"/>
                  </a:solidFill>
                  <a:miter lim="800000"/>
                  <a:headEnd/>
                  <a:tailEnd/>
                </a:ln>
                <a:effectLst>
                  <a:outerShdw blurRad="50800" dist="38100" dir="5400000" algn="t" rotWithShape="0">
                    <a:srgbClr val="80808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da-DK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  <p:cxnSp>
              <p:nvCxnSpPr>
                <p:cNvPr id="132" name="Lige forbindelse 243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2511388"/>
                  <a:ext cx="1955913" cy="1247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33" name="Lige forbindelse 244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2841951"/>
                  <a:ext cx="1955913" cy="1248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34" name="Lige forbindelse 245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173761"/>
                  <a:ext cx="1955913" cy="1248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35" name="Lige forbindelse 246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504324"/>
                  <a:ext cx="1955913" cy="1247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36" name="Lige forbindelse 247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836135"/>
                  <a:ext cx="1955913" cy="1247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37" name="Lige forbindelse 248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4166697"/>
                  <a:ext cx="1955913" cy="1248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38" name="Lige forbindelse 249"/>
                <p:cNvCxnSpPr>
                  <a:cxnSpLocks noChangeShapeType="1"/>
                </p:cNvCxnSpPr>
                <p:nvPr/>
              </p:nvCxnSpPr>
              <p:spPr bwMode="auto">
                <a:xfrm>
                  <a:off x="3177750" y="4497261"/>
                  <a:ext cx="1828376" cy="1247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</p:grpSp>
          <p:grpSp>
            <p:nvGrpSpPr>
              <p:cNvPr id="121" name="Gruppe 58"/>
              <p:cNvGrpSpPr>
                <a:grpSpLocks/>
              </p:cNvGrpSpPr>
              <p:nvPr/>
            </p:nvGrpSpPr>
            <p:grpSpPr bwMode="auto">
              <a:xfrm>
                <a:off x="4831081" y="1345246"/>
                <a:ext cx="2194558" cy="2736758"/>
                <a:chOff x="3032759" y="1832926"/>
                <a:chExt cx="2118359" cy="2736758"/>
              </a:xfrm>
              <a:grpFill/>
            </p:grpSpPr>
            <p:sp>
              <p:nvSpPr>
                <p:cNvPr id="123" name="Rektangel med afrundet hjørne i samme side 98"/>
                <p:cNvSpPr>
                  <a:spLocks noChangeArrowheads="1"/>
                </p:cNvSpPr>
                <p:nvPr/>
              </p:nvSpPr>
              <p:spPr bwMode="auto">
                <a:xfrm rot="10800000">
                  <a:off x="3032759" y="1833154"/>
                  <a:ext cx="2118474" cy="2736288"/>
                </a:xfrm>
                <a:custGeom>
                  <a:avLst/>
                  <a:gdLst>
                    <a:gd name="T0" fmla="*/ 2118474 w 2118474"/>
                    <a:gd name="T1" fmla="*/ 1368275 h 2736549"/>
                    <a:gd name="T2" fmla="*/ 1059237 w 2118474"/>
                    <a:gd name="T3" fmla="*/ 2736549 h 2736549"/>
                    <a:gd name="T4" fmla="*/ 0 w 2118474"/>
                    <a:gd name="T5" fmla="*/ 1368275 h 2736549"/>
                    <a:gd name="T6" fmla="*/ 1059237 w 2118474"/>
                    <a:gd name="T7" fmla="*/ 0 h 2736549"/>
                    <a:gd name="T8" fmla="*/ 0 60000 65536"/>
                    <a:gd name="T9" fmla="*/ 1 60000 65536"/>
                    <a:gd name="T10" fmla="*/ 2 60000 65536"/>
                    <a:gd name="T11" fmla="*/ 3 60000 65536"/>
                    <a:gd name="T12" fmla="*/ 0 w 2118474"/>
                    <a:gd name="T13" fmla="*/ 0 h 2736549"/>
                    <a:gd name="T14" fmla="*/ 2118474 w 2118474"/>
                    <a:gd name="T15" fmla="*/ 2736549 h 27365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8474" h="2736549">
                      <a:moveTo>
                        <a:pt x="0" y="0"/>
                      </a:moveTo>
                      <a:lnTo>
                        <a:pt x="2118474" y="0"/>
                      </a:lnTo>
                      <a:lnTo>
                        <a:pt x="2118474" y="2736549"/>
                      </a:lnTo>
                      <a:lnTo>
                        <a:pt x="0" y="2736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E1E1E1"/>
                  </a:solidFill>
                  <a:miter lim="800000"/>
                  <a:headEnd/>
                  <a:tailEnd/>
                </a:ln>
                <a:effectLst>
                  <a:outerShdw blurRad="50800" dist="38100" dir="5400000" algn="t" rotWithShape="0">
                    <a:srgbClr val="80808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da-DK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  <p:cxnSp>
              <p:nvCxnSpPr>
                <p:cNvPr id="124" name="Lige forbindelse 99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2511388"/>
                  <a:ext cx="1955913" cy="1247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25" name="Lige forbindelse 235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2841951"/>
                  <a:ext cx="1955913" cy="1248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26" name="Lige forbindelse 236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173761"/>
                  <a:ext cx="1955913" cy="1248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27" name="Lige forbindelse 237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504324"/>
                  <a:ext cx="1955913" cy="1247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28" name="Lige forbindelse 238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836135"/>
                  <a:ext cx="1955913" cy="1247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29" name="Lige forbindelse 239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4166697"/>
                  <a:ext cx="1955913" cy="1248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  <p:cxnSp>
              <p:nvCxnSpPr>
                <p:cNvPr id="130" name="Lige forbindelse 240"/>
                <p:cNvCxnSpPr>
                  <a:cxnSpLocks noChangeShapeType="1"/>
                </p:cNvCxnSpPr>
                <p:nvPr/>
              </p:nvCxnSpPr>
              <p:spPr bwMode="auto">
                <a:xfrm>
                  <a:off x="3177750" y="4497261"/>
                  <a:ext cx="1828376" cy="1247"/>
                </a:xfrm>
                <a:prstGeom prst="line">
                  <a:avLst/>
                </a:prstGeom>
                <a:grp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/>
              </p:spPr>
            </p:cxnSp>
          </p:grpSp>
          <p:sp>
            <p:nvSpPr>
              <p:cNvPr id="122" name="Rektangel med afrundet hjørne i samme side 89"/>
              <p:cNvSpPr>
                <a:spLocks noChangeArrowheads="1"/>
              </p:cNvSpPr>
              <p:nvPr/>
            </p:nvSpPr>
            <p:spPr bwMode="auto">
              <a:xfrm rot="10800000">
                <a:off x="4831081" y="1370377"/>
                <a:ext cx="2194678" cy="2685486"/>
              </a:xfrm>
              <a:custGeom>
                <a:avLst/>
                <a:gdLst>
                  <a:gd name="T0" fmla="*/ 2194678 w 2194678"/>
                  <a:gd name="T1" fmla="*/ 1342633 h 2685266"/>
                  <a:gd name="T2" fmla="*/ 1097339 w 2194678"/>
                  <a:gd name="T3" fmla="*/ 2685266 h 2685266"/>
                  <a:gd name="T4" fmla="*/ 0 w 2194678"/>
                  <a:gd name="T5" fmla="*/ 1342633 h 2685266"/>
                  <a:gd name="T6" fmla="*/ 1097339 w 2194678"/>
                  <a:gd name="T7" fmla="*/ 0 h 2685266"/>
                  <a:gd name="T8" fmla="*/ 0 60000 65536"/>
                  <a:gd name="T9" fmla="*/ 1 60000 65536"/>
                  <a:gd name="T10" fmla="*/ 2 60000 65536"/>
                  <a:gd name="T11" fmla="*/ 3 60000 65536"/>
                  <a:gd name="T12" fmla="*/ 0 w 2194678"/>
                  <a:gd name="T13" fmla="*/ 0 h 2685266"/>
                  <a:gd name="T14" fmla="*/ 2194678 w 2194678"/>
                  <a:gd name="T15" fmla="*/ 2685266 h 26852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94678" h="2685266">
                    <a:moveTo>
                      <a:pt x="0" y="0"/>
                    </a:moveTo>
                    <a:lnTo>
                      <a:pt x="2194678" y="0"/>
                    </a:lnTo>
                    <a:lnTo>
                      <a:pt x="2194678" y="2685266"/>
                    </a:lnTo>
                    <a:lnTo>
                      <a:pt x="0" y="268526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rgbClr val="E1E1E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srgbClr val="808080">
                    <a:alpha val="39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dirty="0">
                  <a:solidFill>
                    <a:srgbClr val="FFFFFF"/>
                  </a:solidFill>
                  <a:latin typeface="Calibri" pitchFamily="-105" charset="0"/>
                  <a:ea typeface="ＭＳ Ｐゴシック" pitchFamily="-105" charset="-128"/>
                </a:endParaRPr>
              </a:p>
            </p:txBody>
          </p:sp>
        </p:grpSp>
        <p:grpSp>
          <p:nvGrpSpPr>
            <p:cNvPr id="47" name="Gruppe 165"/>
            <p:cNvGrpSpPr>
              <a:grpSpLocks/>
            </p:cNvGrpSpPr>
            <p:nvPr/>
          </p:nvGrpSpPr>
          <p:grpSpPr bwMode="auto">
            <a:xfrm rot="-5400000">
              <a:off x="-5427" y="1722471"/>
              <a:ext cx="1966912" cy="422275"/>
              <a:chOff x="2377546" y="1315509"/>
              <a:chExt cx="1965858" cy="422275"/>
            </a:xfrm>
            <a:grpFill/>
          </p:grpSpPr>
          <p:grpSp>
            <p:nvGrpSpPr>
              <p:cNvPr id="87" name="Gruppe 131"/>
              <p:cNvGrpSpPr>
                <a:grpSpLocks/>
              </p:cNvGrpSpPr>
              <p:nvPr/>
            </p:nvGrpSpPr>
            <p:grpSpPr bwMode="auto">
              <a:xfrm>
                <a:off x="4105406" y="1312335"/>
                <a:ext cx="241171" cy="425449"/>
                <a:chOff x="4003802" y="1329269"/>
                <a:chExt cx="241171" cy="425449"/>
              </a:xfrm>
              <a:grpFill/>
            </p:grpSpPr>
            <p:sp>
              <p:nvSpPr>
                <p:cNvPr id="118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19" name="Freeform 191"/>
                <p:cNvSpPr>
                  <a:spLocks/>
                </p:cNvSpPr>
                <p:nvPr/>
              </p:nvSpPr>
              <p:spPr bwMode="auto">
                <a:xfrm>
                  <a:off x="3999863" y="1327488"/>
                  <a:ext cx="227834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88" name="Gruppe 132"/>
              <p:cNvGrpSpPr>
                <a:grpSpLocks/>
              </p:cNvGrpSpPr>
              <p:nvPr/>
            </p:nvGrpSpPr>
            <p:grpSpPr bwMode="auto">
              <a:xfrm>
                <a:off x="3934048" y="1312335"/>
                <a:ext cx="242758" cy="425449"/>
                <a:chOff x="4004898" y="1329269"/>
                <a:chExt cx="242758" cy="425449"/>
              </a:xfrm>
              <a:grpFill/>
            </p:grpSpPr>
            <p:sp>
              <p:nvSpPr>
                <p:cNvPr id="116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17" name="Freeform 191"/>
                <p:cNvSpPr>
                  <a:spLocks/>
                </p:cNvSpPr>
                <p:nvPr/>
              </p:nvSpPr>
              <p:spPr bwMode="auto">
                <a:xfrm>
                  <a:off x="3994660" y="1327488"/>
                  <a:ext cx="242752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89" name="Gruppe 135"/>
              <p:cNvGrpSpPr>
                <a:grpSpLocks/>
              </p:cNvGrpSpPr>
              <p:nvPr/>
            </p:nvGrpSpPr>
            <p:grpSpPr bwMode="auto">
              <a:xfrm>
                <a:off x="3759517" y="1312335"/>
                <a:ext cx="241171" cy="425449"/>
                <a:chOff x="4002823" y="1329269"/>
                <a:chExt cx="241171" cy="425449"/>
              </a:xfrm>
              <a:grpFill/>
            </p:grpSpPr>
            <p:sp>
              <p:nvSpPr>
                <p:cNvPr id="114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15" name="Freeform 191"/>
                <p:cNvSpPr>
                  <a:spLocks/>
                </p:cNvSpPr>
                <p:nvPr/>
              </p:nvSpPr>
              <p:spPr bwMode="auto">
                <a:xfrm>
                  <a:off x="3998953" y="1327488"/>
                  <a:ext cx="227834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90" name="Gruppe 138"/>
              <p:cNvGrpSpPr>
                <a:grpSpLocks/>
              </p:cNvGrpSpPr>
              <p:nvPr/>
            </p:nvGrpSpPr>
            <p:grpSpPr bwMode="auto">
              <a:xfrm>
                <a:off x="3586573" y="1312335"/>
                <a:ext cx="241171" cy="425449"/>
                <a:chOff x="4002335" y="1329269"/>
                <a:chExt cx="241171" cy="425449"/>
              </a:xfrm>
              <a:grpFill/>
            </p:grpSpPr>
            <p:sp>
              <p:nvSpPr>
                <p:cNvPr id="112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13" name="Freeform 191"/>
                <p:cNvSpPr>
                  <a:spLocks/>
                </p:cNvSpPr>
                <p:nvPr/>
              </p:nvSpPr>
              <p:spPr bwMode="auto">
                <a:xfrm>
                  <a:off x="3991039" y="1327487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91" name="Gruppe 141"/>
              <p:cNvGrpSpPr>
                <a:grpSpLocks/>
              </p:cNvGrpSpPr>
              <p:nvPr/>
            </p:nvGrpSpPr>
            <p:grpSpPr bwMode="auto">
              <a:xfrm>
                <a:off x="3415214" y="1312335"/>
                <a:ext cx="241171" cy="425449"/>
                <a:chOff x="4003432" y="1329269"/>
                <a:chExt cx="241171" cy="425449"/>
              </a:xfrm>
              <a:grpFill/>
            </p:grpSpPr>
            <p:sp>
              <p:nvSpPr>
                <p:cNvPr id="110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11" name="Freeform 191"/>
                <p:cNvSpPr>
                  <a:spLocks/>
                </p:cNvSpPr>
                <p:nvPr/>
              </p:nvSpPr>
              <p:spPr bwMode="auto">
                <a:xfrm>
                  <a:off x="3992620" y="1327487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92" name="Gruppe 144"/>
              <p:cNvGrpSpPr>
                <a:grpSpLocks/>
              </p:cNvGrpSpPr>
              <p:nvPr/>
            </p:nvGrpSpPr>
            <p:grpSpPr bwMode="auto">
              <a:xfrm>
                <a:off x="3239096" y="1309160"/>
                <a:ext cx="241171" cy="428624"/>
                <a:chOff x="3999770" y="1326094"/>
                <a:chExt cx="241171" cy="428624"/>
              </a:xfrm>
              <a:grpFill/>
            </p:grpSpPr>
            <p:sp>
              <p:nvSpPr>
                <p:cNvPr id="108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09" name="Freeform 191"/>
                <p:cNvSpPr>
                  <a:spLocks/>
                </p:cNvSpPr>
                <p:nvPr/>
              </p:nvSpPr>
              <p:spPr bwMode="auto">
                <a:xfrm>
                  <a:off x="3987420" y="1322532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93" name="Gruppe 147"/>
              <p:cNvGrpSpPr>
                <a:grpSpLocks/>
              </p:cNvGrpSpPr>
              <p:nvPr/>
            </p:nvGrpSpPr>
            <p:grpSpPr bwMode="auto">
              <a:xfrm>
                <a:off x="3066152" y="1309160"/>
                <a:ext cx="241171" cy="428624"/>
                <a:chOff x="3999282" y="1326094"/>
                <a:chExt cx="241171" cy="428624"/>
              </a:xfrm>
              <a:grpFill/>
            </p:grpSpPr>
            <p:sp>
              <p:nvSpPr>
                <p:cNvPr id="106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07" name="Freeform 191"/>
                <p:cNvSpPr>
                  <a:spLocks/>
                </p:cNvSpPr>
                <p:nvPr/>
              </p:nvSpPr>
              <p:spPr bwMode="auto">
                <a:xfrm>
                  <a:off x="4001205" y="1322532"/>
                  <a:ext cx="240040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94" name="Gruppe 150"/>
              <p:cNvGrpSpPr>
                <a:grpSpLocks/>
              </p:cNvGrpSpPr>
              <p:nvPr/>
            </p:nvGrpSpPr>
            <p:grpSpPr bwMode="auto">
              <a:xfrm>
                <a:off x="2894794" y="1309160"/>
                <a:ext cx="241171" cy="428624"/>
                <a:chOff x="4000380" y="1326094"/>
                <a:chExt cx="241171" cy="428624"/>
              </a:xfrm>
              <a:grpFill/>
            </p:grpSpPr>
            <p:sp>
              <p:nvSpPr>
                <p:cNvPr id="104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05" name="Freeform 191"/>
                <p:cNvSpPr>
                  <a:spLocks/>
                </p:cNvSpPr>
                <p:nvPr/>
              </p:nvSpPr>
              <p:spPr bwMode="auto">
                <a:xfrm>
                  <a:off x="3987867" y="1322532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95" name="Gruppe 153"/>
              <p:cNvGrpSpPr>
                <a:grpSpLocks/>
              </p:cNvGrpSpPr>
              <p:nvPr/>
            </p:nvGrpSpPr>
            <p:grpSpPr bwMode="auto">
              <a:xfrm>
                <a:off x="2721849" y="1309160"/>
                <a:ext cx="241171" cy="428624"/>
                <a:chOff x="3999891" y="1326094"/>
                <a:chExt cx="241171" cy="428624"/>
              </a:xfrm>
              <a:grpFill/>
            </p:grpSpPr>
            <p:sp>
              <p:nvSpPr>
                <p:cNvPr id="102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03" name="Freeform 191"/>
                <p:cNvSpPr>
                  <a:spLocks/>
                </p:cNvSpPr>
                <p:nvPr/>
              </p:nvSpPr>
              <p:spPr bwMode="auto">
                <a:xfrm>
                  <a:off x="3988091" y="1322532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96" name="Gruppe 156"/>
              <p:cNvGrpSpPr>
                <a:grpSpLocks/>
              </p:cNvGrpSpPr>
              <p:nvPr/>
            </p:nvGrpSpPr>
            <p:grpSpPr bwMode="auto">
              <a:xfrm>
                <a:off x="2550490" y="1309160"/>
                <a:ext cx="241171" cy="428624"/>
                <a:chOff x="4000988" y="1326094"/>
                <a:chExt cx="241171" cy="428624"/>
              </a:xfrm>
              <a:grpFill/>
            </p:grpSpPr>
            <p:sp>
              <p:nvSpPr>
                <p:cNvPr id="100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01" name="Freeform 191"/>
                <p:cNvSpPr>
                  <a:spLocks/>
                </p:cNvSpPr>
                <p:nvPr/>
              </p:nvSpPr>
              <p:spPr bwMode="auto">
                <a:xfrm>
                  <a:off x="3988316" y="1322532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97" name="Gruppe 159"/>
              <p:cNvGrpSpPr>
                <a:grpSpLocks/>
              </p:cNvGrpSpPr>
              <p:nvPr/>
            </p:nvGrpSpPr>
            <p:grpSpPr bwMode="auto">
              <a:xfrm>
                <a:off x="2377545" y="1309160"/>
                <a:ext cx="241171" cy="428624"/>
                <a:chOff x="4000499" y="1326094"/>
                <a:chExt cx="241171" cy="428624"/>
              </a:xfrm>
              <a:grpFill/>
            </p:grpSpPr>
            <p:sp>
              <p:nvSpPr>
                <p:cNvPr id="98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99" name="Freeform 191"/>
                <p:cNvSpPr>
                  <a:spLocks/>
                </p:cNvSpPr>
                <p:nvPr/>
              </p:nvSpPr>
              <p:spPr bwMode="auto">
                <a:xfrm>
                  <a:off x="3988539" y="1322532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</p:grpSp>
        <p:grpSp>
          <p:nvGrpSpPr>
            <p:cNvPr id="48" name="Gruppe 165"/>
            <p:cNvGrpSpPr>
              <a:grpSpLocks/>
            </p:cNvGrpSpPr>
            <p:nvPr/>
          </p:nvGrpSpPr>
          <p:grpSpPr bwMode="auto">
            <a:xfrm rot="-5400000">
              <a:off x="-5428" y="3597309"/>
              <a:ext cx="1966913" cy="422275"/>
              <a:chOff x="2377546" y="1315509"/>
              <a:chExt cx="1965858" cy="422275"/>
            </a:xfrm>
            <a:grpFill/>
          </p:grpSpPr>
          <p:grpSp>
            <p:nvGrpSpPr>
              <p:cNvPr id="51" name="Gruppe 131"/>
              <p:cNvGrpSpPr>
                <a:grpSpLocks/>
              </p:cNvGrpSpPr>
              <p:nvPr/>
            </p:nvGrpSpPr>
            <p:grpSpPr bwMode="auto">
              <a:xfrm>
                <a:off x="4105407" y="1312335"/>
                <a:ext cx="241171" cy="425449"/>
                <a:chOff x="4003803" y="1329269"/>
                <a:chExt cx="241171" cy="425449"/>
              </a:xfrm>
              <a:grpFill/>
            </p:grpSpPr>
            <p:sp>
              <p:nvSpPr>
                <p:cNvPr id="85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86" name="Freeform 191"/>
                <p:cNvSpPr>
                  <a:spLocks/>
                </p:cNvSpPr>
                <p:nvPr/>
              </p:nvSpPr>
              <p:spPr bwMode="auto">
                <a:xfrm>
                  <a:off x="4006267" y="1327488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52" name="Gruppe 132"/>
              <p:cNvGrpSpPr>
                <a:grpSpLocks/>
              </p:cNvGrpSpPr>
              <p:nvPr/>
            </p:nvGrpSpPr>
            <p:grpSpPr bwMode="auto">
              <a:xfrm>
                <a:off x="3934048" y="1312334"/>
                <a:ext cx="242757" cy="425450"/>
                <a:chOff x="4004898" y="1329268"/>
                <a:chExt cx="242757" cy="425450"/>
              </a:xfrm>
              <a:grpFill/>
            </p:grpSpPr>
            <p:sp>
              <p:nvSpPr>
                <p:cNvPr id="83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84" name="Freeform 191"/>
                <p:cNvSpPr>
                  <a:spLocks/>
                </p:cNvSpPr>
                <p:nvPr/>
              </p:nvSpPr>
              <p:spPr bwMode="auto">
                <a:xfrm>
                  <a:off x="4021407" y="1327489"/>
                  <a:ext cx="242752" cy="403826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55" name="Gruppe 135"/>
              <p:cNvGrpSpPr>
                <a:grpSpLocks/>
              </p:cNvGrpSpPr>
              <p:nvPr/>
            </p:nvGrpSpPr>
            <p:grpSpPr bwMode="auto">
              <a:xfrm>
                <a:off x="3759517" y="1312335"/>
                <a:ext cx="241171" cy="425449"/>
                <a:chOff x="4002823" y="1329269"/>
                <a:chExt cx="241171" cy="425449"/>
              </a:xfrm>
              <a:grpFill/>
            </p:grpSpPr>
            <p:sp>
              <p:nvSpPr>
                <p:cNvPr id="81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82" name="Freeform 191"/>
                <p:cNvSpPr>
                  <a:spLocks/>
                </p:cNvSpPr>
                <p:nvPr/>
              </p:nvSpPr>
              <p:spPr bwMode="auto">
                <a:xfrm>
                  <a:off x="4005357" y="1327488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56" name="Gruppe 138"/>
              <p:cNvGrpSpPr>
                <a:grpSpLocks/>
              </p:cNvGrpSpPr>
              <p:nvPr/>
            </p:nvGrpSpPr>
            <p:grpSpPr bwMode="auto">
              <a:xfrm>
                <a:off x="3586572" y="1312335"/>
                <a:ext cx="241171" cy="425449"/>
                <a:chOff x="4002334" y="1329269"/>
                <a:chExt cx="241171" cy="425449"/>
              </a:xfrm>
              <a:grpFill/>
            </p:grpSpPr>
            <p:sp>
              <p:nvSpPr>
                <p:cNvPr id="79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80" name="Freeform 191"/>
                <p:cNvSpPr>
                  <a:spLocks/>
                </p:cNvSpPr>
                <p:nvPr/>
              </p:nvSpPr>
              <p:spPr bwMode="auto">
                <a:xfrm>
                  <a:off x="4012362" y="1327488"/>
                  <a:ext cx="253601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58" name="Gruppe 141"/>
              <p:cNvGrpSpPr>
                <a:grpSpLocks/>
              </p:cNvGrpSpPr>
              <p:nvPr/>
            </p:nvGrpSpPr>
            <p:grpSpPr bwMode="auto">
              <a:xfrm>
                <a:off x="3415214" y="1312335"/>
                <a:ext cx="241171" cy="425449"/>
                <a:chOff x="4003432" y="1329269"/>
                <a:chExt cx="241171" cy="425449"/>
              </a:xfrm>
              <a:grpFill/>
            </p:grpSpPr>
            <p:sp>
              <p:nvSpPr>
                <p:cNvPr id="77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78" name="Freeform 191"/>
                <p:cNvSpPr>
                  <a:spLocks/>
                </p:cNvSpPr>
                <p:nvPr/>
              </p:nvSpPr>
              <p:spPr bwMode="auto">
                <a:xfrm>
                  <a:off x="4005805" y="1327488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59" name="Gruppe 144"/>
              <p:cNvGrpSpPr>
                <a:grpSpLocks/>
              </p:cNvGrpSpPr>
              <p:nvPr/>
            </p:nvGrpSpPr>
            <p:grpSpPr bwMode="auto">
              <a:xfrm>
                <a:off x="3239097" y="1309160"/>
                <a:ext cx="241171" cy="428624"/>
                <a:chOff x="3999771" y="1326094"/>
                <a:chExt cx="241171" cy="428624"/>
              </a:xfrm>
              <a:grpFill/>
            </p:grpSpPr>
            <p:sp>
              <p:nvSpPr>
                <p:cNvPr id="75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76" name="Freeform 191"/>
                <p:cNvSpPr>
                  <a:spLocks/>
                </p:cNvSpPr>
                <p:nvPr/>
              </p:nvSpPr>
              <p:spPr bwMode="auto">
                <a:xfrm>
                  <a:off x="4000605" y="1322533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60" name="Gruppe 147"/>
              <p:cNvGrpSpPr>
                <a:grpSpLocks/>
              </p:cNvGrpSpPr>
              <p:nvPr/>
            </p:nvGrpSpPr>
            <p:grpSpPr bwMode="auto">
              <a:xfrm>
                <a:off x="3066152" y="1309160"/>
                <a:ext cx="241171" cy="428624"/>
                <a:chOff x="3999282" y="1326094"/>
                <a:chExt cx="241171" cy="428624"/>
              </a:xfrm>
              <a:grpFill/>
            </p:grpSpPr>
            <p:sp>
              <p:nvSpPr>
                <p:cNvPr id="73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74" name="Freeform 191"/>
                <p:cNvSpPr>
                  <a:spLocks/>
                </p:cNvSpPr>
                <p:nvPr/>
              </p:nvSpPr>
              <p:spPr bwMode="auto">
                <a:xfrm>
                  <a:off x="4000829" y="1322533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61" name="Gruppe 150"/>
              <p:cNvGrpSpPr>
                <a:grpSpLocks/>
              </p:cNvGrpSpPr>
              <p:nvPr/>
            </p:nvGrpSpPr>
            <p:grpSpPr bwMode="auto">
              <a:xfrm>
                <a:off x="2894794" y="1309160"/>
                <a:ext cx="241171" cy="428624"/>
                <a:chOff x="4000380" y="1326094"/>
                <a:chExt cx="241171" cy="428624"/>
              </a:xfrm>
              <a:grpFill/>
            </p:grpSpPr>
            <p:sp>
              <p:nvSpPr>
                <p:cNvPr id="71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72" name="Freeform 191"/>
                <p:cNvSpPr>
                  <a:spLocks/>
                </p:cNvSpPr>
                <p:nvPr/>
              </p:nvSpPr>
              <p:spPr bwMode="auto">
                <a:xfrm>
                  <a:off x="4015971" y="1322534"/>
                  <a:ext cx="240040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62" name="Gruppe 153"/>
              <p:cNvGrpSpPr>
                <a:grpSpLocks/>
              </p:cNvGrpSpPr>
              <p:nvPr/>
            </p:nvGrpSpPr>
            <p:grpSpPr bwMode="auto">
              <a:xfrm>
                <a:off x="2721850" y="1309160"/>
                <a:ext cx="241171" cy="428624"/>
                <a:chOff x="3999892" y="1326094"/>
                <a:chExt cx="241171" cy="428624"/>
              </a:xfrm>
              <a:grpFill/>
            </p:grpSpPr>
            <p:sp>
              <p:nvSpPr>
                <p:cNvPr id="69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70" name="Freeform 191"/>
                <p:cNvSpPr>
                  <a:spLocks/>
                </p:cNvSpPr>
                <p:nvPr/>
              </p:nvSpPr>
              <p:spPr bwMode="auto">
                <a:xfrm>
                  <a:off x="4001277" y="1322533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63" name="Gruppe 156"/>
              <p:cNvGrpSpPr>
                <a:grpSpLocks/>
              </p:cNvGrpSpPr>
              <p:nvPr/>
            </p:nvGrpSpPr>
            <p:grpSpPr bwMode="auto">
              <a:xfrm>
                <a:off x="2550491" y="1309160"/>
                <a:ext cx="241171" cy="428624"/>
                <a:chOff x="4000989" y="1326094"/>
                <a:chExt cx="241171" cy="428624"/>
              </a:xfrm>
              <a:grpFill/>
            </p:grpSpPr>
            <p:sp>
              <p:nvSpPr>
                <p:cNvPr id="67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68" name="Freeform 191"/>
                <p:cNvSpPr>
                  <a:spLocks/>
                </p:cNvSpPr>
                <p:nvPr/>
              </p:nvSpPr>
              <p:spPr bwMode="auto">
                <a:xfrm>
                  <a:off x="4015064" y="1322534"/>
                  <a:ext cx="238683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64" name="Gruppe 159"/>
              <p:cNvGrpSpPr>
                <a:grpSpLocks/>
              </p:cNvGrpSpPr>
              <p:nvPr/>
            </p:nvGrpSpPr>
            <p:grpSpPr bwMode="auto">
              <a:xfrm>
                <a:off x="2377546" y="1309160"/>
                <a:ext cx="241171" cy="428624"/>
                <a:chOff x="4000500" y="1326094"/>
                <a:chExt cx="241171" cy="428624"/>
              </a:xfrm>
              <a:grpFill/>
            </p:grpSpPr>
            <p:sp>
              <p:nvSpPr>
                <p:cNvPr id="65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pFill/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66" name="Freeform 65"/>
                <p:cNvSpPr>
                  <a:spLocks/>
                </p:cNvSpPr>
                <p:nvPr/>
              </p:nvSpPr>
              <p:spPr bwMode="auto">
                <a:xfrm>
                  <a:off x="4001725" y="1322533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pFill/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</p:grpSp>
      </p:grpSp>
      <p:sp>
        <p:nvSpPr>
          <p:cNvPr id="139" name="Rektangel 76"/>
          <p:cNvSpPr>
            <a:spLocks noChangeArrowheads="1"/>
          </p:cNvSpPr>
          <p:nvPr/>
        </p:nvSpPr>
        <p:spPr bwMode="auto">
          <a:xfrm>
            <a:off x="1359669" y="1021605"/>
            <a:ext cx="70808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rtl="1"/>
            <a:r>
              <a:rPr lang="fa-IR" sz="1800" noProof="1" smtClean="0">
                <a:solidFill>
                  <a:srgbClr val="00B0F0"/>
                </a:solidFill>
                <a:cs typeface="+mj-cs"/>
              </a:rPr>
              <a:t>در لغت </a:t>
            </a:r>
            <a:r>
              <a:rPr lang="fa-IR" sz="2000" noProof="1" smtClean="0">
                <a:cs typeface="+mj-cs"/>
              </a:rPr>
              <a:t>: معرفی یک محصول یا خدمت جدید در بازار برای سودآوری و یا فرآیند  تبدیل چیزی به فعالیت تجاری.</a:t>
            </a:r>
            <a:endParaRPr lang="da-DK" sz="2000" dirty="0">
              <a:cs typeface="+mj-cs"/>
            </a:endParaRPr>
          </a:p>
        </p:txBody>
      </p:sp>
      <p:sp>
        <p:nvSpPr>
          <p:cNvPr id="143" name="Rektangel 76"/>
          <p:cNvSpPr>
            <a:spLocks noChangeArrowheads="1"/>
          </p:cNvSpPr>
          <p:nvPr/>
        </p:nvSpPr>
        <p:spPr bwMode="auto">
          <a:xfrm>
            <a:off x="1610436" y="2079076"/>
            <a:ext cx="682695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fa-IR" sz="2000" noProof="1" smtClean="0">
                <a:cs typeface="+mj-cs"/>
              </a:rPr>
              <a:t>فرآیند تبدیل علم و تکنولوژی، تحقیق جدید یا یک اختراع به محصول یا فرآیندهای صنعتی قابل عرضه در بازار. تجاری سازی موفق منجر به نوآوری در محصول و نوآوری در فرآیند است.</a:t>
            </a:r>
          </a:p>
          <a:p>
            <a:pPr algn="r"/>
            <a:r>
              <a:rPr lang="fa-IR" sz="1800" noProof="1" smtClean="0">
                <a:solidFill>
                  <a:srgbClr val="00B0F0"/>
                </a:solidFill>
                <a:cs typeface="+mj-cs"/>
              </a:rPr>
              <a:t>اسکاتیش اینتر پرایز، 1996 </a:t>
            </a:r>
            <a:endParaRPr lang="da-DK" sz="1800" dirty="0">
              <a:solidFill>
                <a:srgbClr val="00B0F0"/>
              </a:solidFill>
              <a:cs typeface="+mj-cs"/>
            </a:endParaRPr>
          </a:p>
        </p:txBody>
      </p:sp>
      <p:sp>
        <p:nvSpPr>
          <p:cNvPr id="147" name="Rektangel 76"/>
          <p:cNvSpPr>
            <a:spLocks noChangeArrowheads="1"/>
          </p:cNvSpPr>
          <p:nvPr/>
        </p:nvSpPr>
        <p:spPr bwMode="auto">
          <a:xfrm>
            <a:off x="1487605" y="3436067"/>
            <a:ext cx="693296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fa-IR" sz="2000" noProof="1" smtClean="0">
                <a:cs typeface="+mj-cs"/>
              </a:rPr>
              <a:t>فرآیند تبدیل تکنولوژی به محصولات موفق اقتصادی.</a:t>
            </a:r>
          </a:p>
          <a:p>
            <a:pPr algn="r"/>
            <a:r>
              <a:rPr lang="fa-IR" sz="1800" noProof="1" smtClean="0">
                <a:solidFill>
                  <a:srgbClr val="00B0F0"/>
                </a:solidFill>
                <a:cs typeface="+mj-cs"/>
              </a:rPr>
              <a:t>رومر، آیسرمن و دیگران</a:t>
            </a:r>
            <a:endParaRPr lang="da-DK" sz="1800" dirty="0">
              <a:solidFill>
                <a:srgbClr val="00B0F0"/>
              </a:solidFill>
              <a:cs typeface="+mj-cs"/>
            </a:endParaRPr>
          </a:p>
        </p:txBody>
      </p:sp>
      <p:sp>
        <p:nvSpPr>
          <p:cNvPr id="151" name="Rektangel 76"/>
          <p:cNvSpPr>
            <a:spLocks noChangeArrowheads="1"/>
          </p:cNvSpPr>
          <p:nvPr/>
        </p:nvSpPr>
        <p:spPr bwMode="auto">
          <a:xfrm>
            <a:off x="196999" y="4324614"/>
            <a:ext cx="821880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fa-IR" sz="2000" noProof="1" smtClean="0">
                <a:cs typeface="+mj-cs"/>
              </a:rPr>
              <a:t>فرآیند انتقال و تبدیل دانش تولید شده در مراکز تحقیقاتی به انواع فعالیت های تجاری.</a:t>
            </a:r>
          </a:p>
          <a:p>
            <a:pPr algn="r"/>
            <a:r>
              <a:rPr lang="fa-IR" sz="1800" noProof="1" smtClean="0">
                <a:solidFill>
                  <a:srgbClr val="00B0F0"/>
                </a:solidFill>
                <a:cs typeface="+mj-cs"/>
              </a:rPr>
              <a:t>چیسا و پیکالیژ ، 1998</a:t>
            </a:r>
          </a:p>
        </p:txBody>
      </p:sp>
      <p:sp>
        <p:nvSpPr>
          <p:cNvPr id="155" name="Rektangel 76"/>
          <p:cNvSpPr>
            <a:spLocks noChangeArrowheads="1"/>
          </p:cNvSpPr>
          <p:nvPr/>
        </p:nvSpPr>
        <p:spPr bwMode="auto">
          <a:xfrm>
            <a:off x="1159940" y="5445389"/>
            <a:ext cx="72526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fa-IR" sz="2000" dirty="0" smtClean="0">
                <a:cs typeface="+mj-cs"/>
              </a:rPr>
              <a:t>فرآیندی که از طرح کردن و پروراندن یک ایده آغاز و به توسعه ایده سمت تولید و در نهایت عرضه در بازار و فروش به مشتری می انجامد .</a:t>
            </a:r>
            <a:endParaRPr lang="da-DK" sz="2000" dirty="0">
              <a:cs typeface="+mj-cs"/>
            </a:endParaRPr>
          </a:p>
        </p:txBody>
      </p:sp>
      <p:sp>
        <p:nvSpPr>
          <p:cNvPr id="256" name="Rektangel 76"/>
          <p:cNvSpPr>
            <a:spLocks noChangeArrowheads="1"/>
          </p:cNvSpPr>
          <p:nvPr/>
        </p:nvSpPr>
        <p:spPr bwMode="auto">
          <a:xfrm>
            <a:off x="1203278" y="82165"/>
            <a:ext cx="7389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fa-IR" b="1" noProof="1" smtClean="0">
                <a:cs typeface="+mj-cs"/>
              </a:rPr>
              <a:t>تعاریف</a:t>
            </a:r>
            <a:endParaRPr lang="da-DK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892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/>
      <p:bldP spid="20493" grpId="0"/>
      <p:bldP spid="139" grpId="0"/>
      <p:bldP spid="143" grpId="0"/>
      <p:bldP spid="147" grpId="0"/>
      <p:bldP spid="151" grpId="0"/>
      <p:bldP spid="155" grpId="0"/>
      <p:bldP spid="25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357" name="Group 117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220200" cy="6556375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92200"/>
              </a:tblGrid>
              <a:tr h="7842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مهارتهاي مورد تاكيد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ارزش افزوده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مزيت رقابتي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زمان برگشت سرمايه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تخمين مقدار تقاضا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سرعت توليد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سرعت تحقيقات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هزينه تحقيقات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توآوري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تحقيقات بنيادي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طولاني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پيچيده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سريع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بنيادي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مهندسي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كمي پيچيده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توسعه كاربرد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تماس با مشتري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نسبتا پيچيده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تجديد ساخت تكنولوژي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مهندسي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طولاني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كمي پيچيده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فرآيند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تماس با مشتري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طولاني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كمي پيچده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كند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برچسب كالا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تماس با مشتري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متوسط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كوتاه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كمي پيچده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تجديد فرمول سازي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تماس با مشتري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كوتاه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كمي پيچيده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ارايه خدمات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تماس با مشتري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كوتاه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كمي پيچيده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طراحي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تماس با مشتري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كوتاه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كمي پيچيده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بالا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پايين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بسته بندي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4CF6D-D7C8-4E14-931C-DC97FEDB9492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3700" smtClean="0"/>
              <a:t>Innovation by Industry: </a:t>
            </a:r>
            <a:br>
              <a:rPr lang="en-US" sz="3700" smtClean="0"/>
            </a:br>
            <a:r>
              <a:rPr lang="en-US" sz="3700" b="1" smtClean="0">
                <a:solidFill>
                  <a:srgbClr val="FFFF00"/>
                </a:solidFill>
              </a:rPr>
              <a:t>The Importance of Strategy</a:t>
            </a:r>
            <a:endParaRPr lang="en-GB" sz="3700" b="1" smtClean="0">
              <a:solidFill>
                <a:srgbClr val="FFFF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be successful at innovation, firms need carefully </a:t>
            </a:r>
            <a:r>
              <a:rPr lang="en-US" smtClean="0">
                <a:solidFill>
                  <a:srgbClr val="FFFF00"/>
                </a:solidFill>
              </a:rPr>
              <a:t>crafted strategies </a:t>
            </a:r>
            <a:r>
              <a:rPr lang="en-US" smtClean="0"/>
              <a:t>and implementation processes.</a:t>
            </a:r>
          </a:p>
          <a:p>
            <a:pPr eaLnBrk="1" hangingPunct="1"/>
            <a:r>
              <a:rPr lang="en-US" smtClean="0"/>
              <a:t>Innovation funnel</a:t>
            </a:r>
          </a:p>
          <a:p>
            <a:pPr lvl="1" eaLnBrk="1" hangingPunct="1"/>
            <a:r>
              <a:rPr lang="en-US" smtClean="0">
                <a:solidFill>
                  <a:srgbClr val="FFFF00"/>
                </a:solidFill>
              </a:rPr>
              <a:t>Most innovative ideas </a:t>
            </a:r>
            <a:r>
              <a:rPr lang="en-US" smtClean="0"/>
              <a:t>do not become successful new products.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sp>
        <p:nvSpPr>
          <p:cNvPr id="21" name="Freeform 20"/>
          <p:cNvSpPr/>
          <p:nvPr/>
        </p:nvSpPr>
        <p:spPr bwMode="auto">
          <a:xfrm rot="10800000">
            <a:off x="3654425" y="5562600"/>
            <a:ext cx="1524000" cy="1219200"/>
          </a:xfrm>
          <a:custGeom>
            <a:avLst/>
            <a:gdLst>
              <a:gd name="connsiteX0" fmla="*/ 0 w 1524000"/>
              <a:gd name="connsiteY0" fmla="*/ 0 h 1320800"/>
              <a:gd name="connsiteX1" fmla="*/ 0 w 1524000"/>
              <a:gd name="connsiteY1" fmla="*/ 342900 h 1320800"/>
              <a:gd name="connsiteX2" fmla="*/ 177800 w 1524000"/>
              <a:gd name="connsiteY2" fmla="*/ 393700 h 1320800"/>
              <a:gd name="connsiteX3" fmla="*/ 177800 w 1524000"/>
              <a:gd name="connsiteY3" fmla="*/ 685800 h 1320800"/>
              <a:gd name="connsiteX4" fmla="*/ 368300 w 1524000"/>
              <a:gd name="connsiteY4" fmla="*/ 723900 h 1320800"/>
              <a:gd name="connsiteX5" fmla="*/ 381000 w 1524000"/>
              <a:gd name="connsiteY5" fmla="*/ 1003300 h 1320800"/>
              <a:gd name="connsiteX6" fmla="*/ 546100 w 1524000"/>
              <a:gd name="connsiteY6" fmla="*/ 1028700 h 1320800"/>
              <a:gd name="connsiteX7" fmla="*/ 558800 w 1524000"/>
              <a:gd name="connsiteY7" fmla="*/ 1320800 h 1320800"/>
              <a:gd name="connsiteX8" fmla="*/ 1016000 w 1524000"/>
              <a:gd name="connsiteY8" fmla="*/ 1320800 h 1320800"/>
              <a:gd name="connsiteX9" fmla="*/ 1016000 w 1524000"/>
              <a:gd name="connsiteY9" fmla="*/ 1016000 h 1320800"/>
              <a:gd name="connsiteX10" fmla="*/ 1143000 w 1524000"/>
              <a:gd name="connsiteY10" fmla="*/ 1016000 h 1320800"/>
              <a:gd name="connsiteX11" fmla="*/ 1155700 w 1524000"/>
              <a:gd name="connsiteY11" fmla="*/ 711200 h 1320800"/>
              <a:gd name="connsiteX12" fmla="*/ 1333500 w 1524000"/>
              <a:gd name="connsiteY12" fmla="*/ 698500 h 1320800"/>
              <a:gd name="connsiteX13" fmla="*/ 1333500 w 1524000"/>
              <a:gd name="connsiteY13" fmla="*/ 368300 h 1320800"/>
              <a:gd name="connsiteX14" fmla="*/ 1524000 w 1524000"/>
              <a:gd name="connsiteY14" fmla="*/ 342900 h 1320800"/>
              <a:gd name="connsiteX15" fmla="*/ 1498600 w 1524000"/>
              <a:gd name="connsiteY15" fmla="*/ 12700 h 1320800"/>
              <a:gd name="connsiteX16" fmla="*/ 0 w 1524000"/>
              <a:gd name="connsiteY16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4000" h="1320800">
                <a:moveTo>
                  <a:pt x="0" y="0"/>
                </a:moveTo>
                <a:lnTo>
                  <a:pt x="0" y="342900"/>
                </a:lnTo>
                <a:lnTo>
                  <a:pt x="177800" y="393700"/>
                </a:lnTo>
                <a:lnTo>
                  <a:pt x="177800" y="685800"/>
                </a:lnTo>
                <a:lnTo>
                  <a:pt x="368300" y="723900"/>
                </a:lnTo>
                <a:lnTo>
                  <a:pt x="381000" y="1003300"/>
                </a:lnTo>
                <a:lnTo>
                  <a:pt x="546100" y="1028700"/>
                </a:lnTo>
                <a:lnTo>
                  <a:pt x="558800" y="1320800"/>
                </a:lnTo>
                <a:lnTo>
                  <a:pt x="1016000" y="1320800"/>
                </a:lnTo>
                <a:lnTo>
                  <a:pt x="1016000" y="1016000"/>
                </a:lnTo>
                <a:lnTo>
                  <a:pt x="1143000" y="1016000"/>
                </a:lnTo>
                <a:lnTo>
                  <a:pt x="1155700" y="711200"/>
                </a:lnTo>
                <a:lnTo>
                  <a:pt x="1333500" y="698500"/>
                </a:lnTo>
                <a:lnTo>
                  <a:pt x="1333500" y="368300"/>
                </a:lnTo>
                <a:lnTo>
                  <a:pt x="1524000" y="342900"/>
                </a:lnTo>
                <a:lnTo>
                  <a:pt x="1498600" y="127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</a:schemeClr>
              </a:gs>
              <a:gs pos="69000">
                <a:schemeClr val="bg1"/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74963" y="985838"/>
            <a:ext cx="2987675" cy="4659312"/>
            <a:chOff x="4566463" y="986358"/>
            <a:chExt cx="2988622" cy="4658792"/>
          </a:xfrm>
        </p:grpSpPr>
        <p:sp>
          <p:nvSpPr>
            <p:cNvPr id="13330" name="Stored Data 21"/>
            <p:cNvSpPr>
              <a:spLocks noChangeArrowheads="1"/>
            </p:cNvSpPr>
            <p:nvPr/>
          </p:nvSpPr>
          <p:spPr bwMode="auto">
            <a:xfrm rot="4512356" flipV="1">
              <a:off x="5894107" y="4725938"/>
              <a:ext cx="347624" cy="713014"/>
            </a:xfrm>
            <a:prstGeom prst="flowChartOnlineStorage">
              <a:avLst/>
            </a:prstGeom>
            <a:gradFill rotWithShape="1">
              <a:gsLst>
                <a:gs pos="0">
                  <a:srgbClr val="0D0D0D"/>
                </a:gs>
                <a:gs pos="54000">
                  <a:srgbClr val="4F6228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1" name="Stored Data 22"/>
            <p:cNvSpPr>
              <a:spLocks noChangeArrowheads="1"/>
            </p:cNvSpPr>
            <p:nvPr/>
          </p:nvSpPr>
          <p:spPr bwMode="auto">
            <a:xfrm rot="5400000" flipH="1">
              <a:off x="5906019" y="5239491"/>
              <a:ext cx="353972" cy="457345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1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2" name="Stored Data 23"/>
            <p:cNvSpPr>
              <a:spLocks noChangeArrowheads="1"/>
            </p:cNvSpPr>
            <p:nvPr/>
          </p:nvSpPr>
          <p:spPr bwMode="auto">
            <a:xfrm rot="5400000" flipH="1">
              <a:off x="5886963" y="4801322"/>
              <a:ext cx="353972" cy="774946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1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3" name="Stored Data 24"/>
            <p:cNvSpPr>
              <a:spLocks noChangeArrowheads="1"/>
            </p:cNvSpPr>
            <p:nvPr/>
          </p:nvSpPr>
          <p:spPr bwMode="auto">
            <a:xfrm rot="4512356" flipV="1">
              <a:off x="5942542" y="4039303"/>
              <a:ext cx="347624" cy="1260875"/>
            </a:xfrm>
            <a:prstGeom prst="flowChartOnlineStorage">
              <a:avLst/>
            </a:prstGeom>
            <a:gradFill rotWithShape="1">
              <a:gsLst>
                <a:gs pos="0">
                  <a:srgbClr val="0D0D0D"/>
                </a:gs>
                <a:gs pos="54000">
                  <a:srgbClr val="254061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4" name="Stored Data 25"/>
            <p:cNvSpPr>
              <a:spLocks noChangeArrowheads="1"/>
            </p:cNvSpPr>
            <p:nvPr/>
          </p:nvSpPr>
          <p:spPr bwMode="auto">
            <a:xfrm rot="4618894" flipV="1">
              <a:off x="5921138" y="1168307"/>
              <a:ext cx="501594" cy="2766302"/>
            </a:xfrm>
            <a:custGeom>
              <a:avLst/>
              <a:gdLst>
                <a:gd name="T0" fmla="*/ 2147483647 w 11136"/>
                <a:gd name="T1" fmla="*/ 0 h 10978"/>
                <a:gd name="T2" fmla="*/ 2147483647 w 11136"/>
                <a:gd name="T3" fmla="*/ 0 h 10978"/>
                <a:gd name="T4" fmla="*/ 2147483647 w 11136"/>
                <a:gd name="T5" fmla="*/ 2147483647 h 10978"/>
                <a:gd name="T6" fmla="*/ 2147483647 w 11136"/>
                <a:gd name="T7" fmla="*/ 2147483647 h 10978"/>
                <a:gd name="T8" fmla="*/ 2147483647 w 11136"/>
                <a:gd name="T9" fmla="*/ 2147483647 h 10978"/>
                <a:gd name="T10" fmla="*/ 284020351 w 11136"/>
                <a:gd name="T11" fmla="*/ 2147483647 h 10978"/>
                <a:gd name="T12" fmla="*/ 2147483647 w 11136"/>
                <a:gd name="T13" fmla="*/ 0 h 10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136"/>
                <a:gd name="T22" fmla="*/ 0 h 10978"/>
                <a:gd name="T23" fmla="*/ 11136 w 11136"/>
                <a:gd name="T24" fmla="*/ 10978 h 10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136" h="10978">
                  <a:moveTo>
                    <a:pt x="1736" y="0"/>
                  </a:moveTo>
                  <a:lnTo>
                    <a:pt x="10069" y="0"/>
                  </a:lnTo>
                  <a:cubicBezTo>
                    <a:pt x="9148" y="0"/>
                    <a:pt x="8224" y="3236"/>
                    <a:pt x="8402" y="5000"/>
                  </a:cubicBezTo>
                  <a:cubicBezTo>
                    <a:pt x="8580" y="6764"/>
                    <a:pt x="10215" y="10586"/>
                    <a:pt x="11136" y="10586"/>
                  </a:cubicBezTo>
                  <a:cubicBezTo>
                    <a:pt x="8358" y="10586"/>
                    <a:pt x="6669" y="10978"/>
                    <a:pt x="3891" y="10978"/>
                  </a:cubicBezTo>
                  <a:cubicBezTo>
                    <a:pt x="2970" y="10978"/>
                    <a:pt x="428" y="6830"/>
                    <a:pt x="69" y="5000"/>
                  </a:cubicBezTo>
                  <a:cubicBezTo>
                    <a:pt x="-290" y="3170"/>
                    <a:pt x="815" y="0"/>
                    <a:pt x="173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D0D0D"/>
                </a:gs>
                <a:gs pos="54000">
                  <a:srgbClr val="254061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IN"/>
            </a:p>
          </p:txBody>
        </p:sp>
        <p:sp>
          <p:nvSpPr>
            <p:cNvPr id="13335" name="Stored Data 26"/>
            <p:cNvSpPr>
              <a:spLocks noChangeArrowheads="1"/>
            </p:cNvSpPr>
            <p:nvPr/>
          </p:nvSpPr>
          <p:spPr bwMode="auto">
            <a:xfrm rot="4512356" flipV="1">
              <a:off x="5914766" y="3484467"/>
              <a:ext cx="415879" cy="1572123"/>
            </a:xfrm>
            <a:prstGeom prst="flowChartOnlineStorage">
              <a:avLst/>
            </a:prstGeom>
            <a:gradFill rotWithShape="1">
              <a:gsLst>
                <a:gs pos="0">
                  <a:srgbClr val="0D0D0D"/>
                </a:gs>
                <a:gs pos="54000">
                  <a:srgbClr val="254061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6" name="Stored Data 27"/>
            <p:cNvSpPr>
              <a:spLocks noChangeArrowheads="1"/>
            </p:cNvSpPr>
            <p:nvPr/>
          </p:nvSpPr>
          <p:spPr bwMode="auto">
            <a:xfrm rot="5400000" flipH="1">
              <a:off x="5864737" y="3797988"/>
              <a:ext cx="379371" cy="1457787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1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7" name="Stored Data 28"/>
            <p:cNvSpPr>
              <a:spLocks noChangeArrowheads="1"/>
            </p:cNvSpPr>
            <p:nvPr/>
          </p:nvSpPr>
          <p:spPr bwMode="auto">
            <a:xfrm rot="4512356" flipV="1">
              <a:off x="5901275" y="2816920"/>
              <a:ext cx="446038" cy="1937364"/>
            </a:xfrm>
            <a:prstGeom prst="flowChartOnlineStorage">
              <a:avLst/>
            </a:prstGeom>
            <a:gradFill rotWithShape="1">
              <a:gsLst>
                <a:gs pos="0">
                  <a:srgbClr val="0D0D0D"/>
                </a:gs>
                <a:gs pos="54000">
                  <a:srgbClr val="254061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8" name="Stored Data 29"/>
            <p:cNvSpPr>
              <a:spLocks noChangeArrowheads="1"/>
            </p:cNvSpPr>
            <p:nvPr/>
          </p:nvSpPr>
          <p:spPr bwMode="auto">
            <a:xfrm rot="4512356" flipV="1">
              <a:off x="5909220" y="2021585"/>
              <a:ext cx="469848" cy="2342304"/>
            </a:xfrm>
            <a:prstGeom prst="flowChartOnlineStorage">
              <a:avLst/>
            </a:prstGeom>
            <a:gradFill rotWithShape="1">
              <a:gsLst>
                <a:gs pos="0">
                  <a:srgbClr val="0D0D0D"/>
                </a:gs>
                <a:gs pos="54000">
                  <a:srgbClr val="254061"/>
                </a:gs>
                <a:gs pos="100000">
                  <a:srgbClr val="0D0D0D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39" name="Stored Data 30"/>
            <p:cNvSpPr>
              <a:spLocks noChangeArrowheads="1"/>
            </p:cNvSpPr>
            <p:nvPr/>
          </p:nvSpPr>
          <p:spPr bwMode="auto">
            <a:xfrm rot="-5400000">
              <a:off x="5808390" y="1666773"/>
              <a:ext cx="507943" cy="2550333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0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40" name="Stored Data 31"/>
            <p:cNvSpPr>
              <a:spLocks noChangeArrowheads="1"/>
            </p:cNvSpPr>
            <p:nvPr/>
          </p:nvSpPr>
          <p:spPr bwMode="auto">
            <a:xfrm rot="-5400000">
              <a:off x="5796481" y="2497821"/>
              <a:ext cx="507943" cy="2154920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4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41" name="Stored Data 32"/>
            <p:cNvSpPr>
              <a:spLocks noChangeArrowheads="1"/>
            </p:cNvSpPr>
            <p:nvPr/>
          </p:nvSpPr>
          <p:spPr bwMode="auto">
            <a:xfrm rot="5400000" flipH="1">
              <a:off x="5817113" y="3204257"/>
              <a:ext cx="453974" cy="1796032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1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42" name="Curved Left Arrow 33"/>
            <p:cNvSpPr>
              <a:spLocks noChangeArrowheads="1"/>
            </p:cNvSpPr>
            <p:nvPr/>
          </p:nvSpPr>
          <p:spPr bwMode="auto">
            <a:xfrm rot="10800000">
              <a:off x="4566463" y="986358"/>
              <a:ext cx="2958449" cy="1506369"/>
            </a:xfrm>
            <a:prstGeom prst="curvedLeftArrow">
              <a:avLst>
                <a:gd name="adj1" fmla="val 25000"/>
                <a:gd name="adj2" fmla="val 50000"/>
                <a:gd name="adj3" fmla="val 25004"/>
              </a:avLst>
            </a:prstGeom>
            <a:gradFill rotWithShape="1">
              <a:gsLst>
                <a:gs pos="0">
                  <a:srgbClr val="254061"/>
                </a:gs>
                <a:gs pos="13000">
                  <a:srgbClr val="254061"/>
                </a:gs>
                <a:gs pos="50999">
                  <a:srgbClr val="376092"/>
                </a:gs>
                <a:gs pos="86000">
                  <a:srgbClr val="254061"/>
                </a:gs>
                <a:gs pos="100000">
                  <a:srgbClr val="254061"/>
                </a:gs>
              </a:gsLst>
              <a:lin ang="6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3343" name="Stored Data 34"/>
            <p:cNvSpPr>
              <a:spLocks noChangeArrowheads="1"/>
            </p:cNvSpPr>
            <p:nvPr/>
          </p:nvSpPr>
          <p:spPr bwMode="auto">
            <a:xfrm rot="5400000" flipH="1">
              <a:off x="5873466" y="4314730"/>
              <a:ext cx="353972" cy="1138598"/>
            </a:xfrm>
            <a:prstGeom prst="flowChartOnlineStorage">
              <a:avLst/>
            </a:prstGeom>
            <a:gradFill rotWithShape="1">
              <a:gsLst>
                <a:gs pos="0">
                  <a:srgbClr val="254061"/>
                </a:gs>
                <a:gs pos="51000">
                  <a:srgbClr val="376092"/>
                </a:gs>
                <a:gs pos="100000">
                  <a:srgbClr val="254061"/>
                </a:gs>
              </a:gsLst>
              <a:lin ang="5400000"/>
            </a:gra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3" name="TextBox 48"/>
          <p:cNvSpPr txBox="1">
            <a:spLocks noChangeArrowheads="1"/>
          </p:cNvSpPr>
          <p:nvPr/>
        </p:nvSpPr>
        <p:spPr bwMode="auto">
          <a:xfrm>
            <a:off x="1780036" y="5011738"/>
            <a:ext cx="25384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1600" b="1" dirty="0" smtClean="0"/>
              <a:t>پیدایش ایده و تحقیقات علمی</a:t>
            </a:r>
            <a:endParaRPr lang="en-US" sz="1600" b="1" dirty="0"/>
          </a:p>
        </p:txBody>
      </p:sp>
      <p:sp>
        <p:nvSpPr>
          <p:cNvPr id="54" name="TextBox 48"/>
          <p:cNvSpPr txBox="1">
            <a:spLocks noChangeArrowheads="1"/>
          </p:cNvSpPr>
          <p:nvPr/>
        </p:nvSpPr>
        <p:spPr bwMode="auto">
          <a:xfrm>
            <a:off x="5014683" y="4673600"/>
            <a:ext cx="32729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1600" b="1" dirty="0" smtClean="0"/>
              <a:t>ایجاد دارایی فکری یا اظهار نتایج تحقیق</a:t>
            </a:r>
            <a:endParaRPr lang="en-US" sz="1600" b="1" dirty="0"/>
          </a:p>
        </p:txBody>
      </p:sp>
      <p:sp>
        <p:nvSpPr>
          <p:cNvPr id="55" name="TextBox 48"/>
          <p:cNvSpPr txBox="1">
            <a:spLocks noChangeArrowheads="1"/>
          </p:cNvSpPr>
          <p:nvPr/>
        </p:nvSpPr>
        <p:spPr bwMode="auto">
          <a:xfrm>
            <a:off x="1851929" y="4235452"/>
            <a:ext cx="19510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1600" b="1" dirty="0" smtClean="0"/>
              <a:t>ارزیابی نتیجه تحقیق</a:t>
            </a:r>
            <a:endParaRPr lang="en-US" sz="1600" b="1" dirty="0"/>
          </a:p>
        </p:txBody>
      </p:sp>
      <p:sp>
        <p:nvSpPr>
          <p:cNvPr id="57" name="TextBox 48"/>
          <p:cNvSpPr txBox="1">
            <a:spLocks noChangeArrowheads="1"/>
          </p:cNvSpPr>
          <p:nvPr/>
        </p:nvSpPr>
        <p:spPr bwMode="auto">
          <a:xfrm>
            <a:off x="5319913" y="3963988"/>
            <a:ext cx="18478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1600" b="1" dirty="0" smtClean="0"/>
              <a:t>محافظت از دارایی فکری</a:t>
            </a:r>
            <a:endParaRPr lang="en-US" sz="1600" b="1" dirty="0"/>
          </a:p>
        </p:txBody>
      </p:sp>
      <p:sp>
        <p:nvSpPr>
          <p:cNvPr id="58" name="TextBox 48"/>
          <p:cNvSpPr txBox="1">
            <a:spLocks noChangeArrowheads="1"/>
          </p:cNvSpPr>
          <p:nvPr/>
        </p:nvSpPr>
        <p:spPr bwMode="auto">
          <a:xfrm>
            <a:off x="769251" y="3437844"/>
            <a:ext cx="31650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1600" b="1" dirty="0" smtClean="0"/>
              <a:t>تعییین راهبرد تجاری سازی تحقیق</a:t>
            </a:r>
            <a:endParaRPr lang="en-US" sz="1600" b="1" dirty="0"/>
          </a:p>
        </p:txBody>
      </p:sp>
      <p:sp>
        <p:nvSpPr>
          <p:cNvPr id="60" name="TextBox 48"/>
          <p:cNvSpPr txBox="1">
            <a:spLocks noChangeArrowheads="1"/>
          </p:cNvSpPr>
          <p:nvPr/>
        </p:nvSpPr>
        <p:spPr bwMode="auto">
          <a:xfrm>
            <a:off x="5587958" y="2824163"/>
            <a:ext cx="43386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1600" b="1" dirty="0" smtClean="0"/>
              <a:t>فعالیت تجاری سازی یا ایجاد تشکیلات بهره برداری</a:t>
            </a:r>
            <a:endParaRPr lang="en-US" sz="1600" b="1" dirty="0"/>
          </a:p>
        </p:txBody>
      </p:sp>
      <p:sp>
        <p:nvSpPr>
          <p:cNvPr id="76" name="TextBox 48"/>
          <p:cNvSpPr txBox="1">
            <a:spLocks noChangeArrowheads="1"/>
          </p:cNvSpPr>
          <p:nvPr/>
        </p:nvSpPr>
        <p:spPr bwMode="auto">
          <a:xfrm>
            <a:off x="94353" y="2296104"/>
            <a:ext cx="31001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1600" b="1" dirty="0" smtClean="0"/>
              <a:t>مراحل بعدی در صورت تشکیل آسپین اف</a:t>
            </a:r>
            <a:endParaRPr lang="en-US" sz="1600" b="1" dirty="0"/>
          </a:p>
        </p:txBody>
      </p:sp>
      <p:sp>
        <p:nvSpPr>
          <p:cNvPr id="56" name="TextBox 54"/>
          <p:cNvSpPr txBox="1">
            <a:spLocks noChangeArrowheads="1"/>
          </p:cNvSpPr>
          <p:nvPr/>
        </p:nvSpPr>
        <p:spPr bwMode="auto">
          <a:xfrm>
            <a:off x="785813" y="215221"/>
            <a:ext cx="771955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مراحل تجاری سازی نتایج تحقیقات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28" name="TextBox 48"/>
          <p:cNvSpPr txBox="1">
            <a:spLocks noChangeArrowheads="1"/>
          </p:cNvSpPr>
          <p:nvPr/>
        </p:nvSpPr>
        <p:spPr bwMode="auto">
          <a:xfrm>
            <a:off x="1698" y="4503964"/>
            <a:ext cx="37795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a-IR" sz="1400" dirty="0" smtClean="0"/>
              <a:t>شناخت نتایج تحقیق-ارزیابی پتانسیل بازار و قابلیت ثبت پتنت</a:t>
            </a:r>
            <a:endParaRPr lang="en-US" sz="1400" dirty="0"/>
          </a:p>
        </p:txBody>
      </p:sp>
      <p:sp>
        <p:nvSpPr>
          <p:cNvPr id="29" name="TextBox 48"/>
          <p:cNvSpPr txBox="1">
            <a:spLocks noChangeArrowheads="1"/>
          </p:cNvSpPr>
          <p:nvPr/>
        </p:nvSpPr>
        <p:spPr bwMode="auto">
          <a:xfrm>
            <a:off x="94353" y="3691842"/>
            <a:ext cx="31650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1400" dirty="0" smtClean="0"/>
              <a:t>فروش کامل-اعطای لیسانس-تجاری سازی مستقیم</a:t>
            </a:r>
            <a:endParaRPr lang="en-US" sz="1400" dirty="0"/>
          </a:p>
        </p:txBody>
      </p:sp>
      <p:sp>
        <p:nvSpPr>
          <p:cNvPr id="31" name="TextBox 48"/>
          <p:cNvSpPr txBox="1">
            <a:spLocks noChangeArrowheads="1"/>
          </p:cNvSpPr>
          <p:nvPr/>
        </p:nvSpPr>
        <p:spPr bwMode="auto">
          <a:xfrm>
            <a:off x="5319913" y="1594700"/>
            <a:ext cx="3839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a-IR" sz="1600" b="1" dirty="0" smtClean="0"/>
              <a:t>مرحله پس از انتقال در صورت عدم تشکیل آسپین اف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5660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71 -3.92311E-6 L -4.75967E-6 -3.92311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19 4.46966E-6 L 2.0996E-6 4.46966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82 -1.90366E-6 L -1.01857E-6 -1.90366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48 0.00254 L 4.45775E-6 4.61788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11 0.00371 L -3.35936E-6 -7.41084E-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55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7 0.0007 L 3.33333E-6 -4.69662E-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619 0.00694 L 4.98525E-6 3.71931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619 0.00694 L 4.98525E-6 3.71931E-6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82 -1.90366E-6 L -1.01857E-6 -1.90366E-6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11 0.00371 L -3.35936E-6 -7.41084E-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55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54" grpId="0"/>
      <p:bldP spid="54" grpId="1"/>
      <p:bldP spid="55" grpId="0"/>
      <p:bldP spid="55" grpId="1"/>
      <p:bldP spid="57" grpId="0"/>
      <p:bldP spid="57" grpId="1"/>
      <p:bldP spid="58" grpId="0"/>
      <p:bldP spid="58" grpId="1"/>
      <p:bldP spid="60" grpId="0"/>
      <p:bldP spid="60" grpId="1"/>
      <p:bldP spid="76" grpId="0"/>
      <p:bldP spid="76" grpId="1"/>
      <p:bldP spid="28" grpId="0"/>
      <p:bldP spid="28" grpId="1"/>
      <p:bldP spid="29" grpId="0"/>
      <p:bldP spid="29" grpId="1"/>
      <p:bldP spid="31" grpId="0"/>
      <p:bldP spid="31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98" y="1957550"/>
            <a:ext cx="9144000" cy="1206564"/>
          </a:xfrm>
          <a:prstGeom prst="rect">
            <a:avLst/>
          </a:prstGeom>
          <a:gradFill>
            <a:gsLst>
              <a:gs pos="43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tx1">
                  <a:lumMod val="95000"/>
                  <a:lumOff val="5000"/>
                  <a:alpha val="2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z="1800" smtClean="0">
              <a:solidFill>
                <a:srgbClr val="FFFFFF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149600" y="1497013"/>
            <a:ext cx="4717104" cy="4187825"/>
            <a:chOff x="990600" y="1660525"/>
            <a:chExt cx="1914525" cy="1700213"/>
          </a:xfrm>
        </p:grpSpPr>
        <p:grpSp>
          <p:nvGrpSpPr>
            <p:cNvPr id="3" name="Group 56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20502" name="Freeform 58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256" cy="1700213"/>
              </a:xfrm>
              <a:custGeom>
                <a:avLst/>
                <a:gdLst>
                  <a:gd name="T0" fmla="*/ 0 w 2514600"/>
                  <a:gd name="T1" fmla="*/ 1777123 h 1219200"/>
                  <a:gd name="T2" fmla="*/ 639768 w 2514600"/>
                  <a:gd name="T3" fmla="*/ 1200755 h 1219200"/>
                  <a:gd name="T4" fmla="*/ 639768 w 2514600"/>
                  <a:gd name="T5" fmla="*/ 0 h 1219200"/>
                  <a:gd name="T6" fmla="*/ 844495 w 2514600"/>
                  <a:gd name="T7" fmla="*/ 2305466 h 1219200"/>
                  <a:gd name="T8" fmla="*/ 639768 w 2514600"/>
                  <a:gd name="T9" fmla="*/ 4610930 h 1219200"/>
                  <a:gd name="T10" fmla="*/ 639768 w 2514600"/>
                  <a:gd name="T11" fmla="*/ 3410175 h 1219200"/>
                  <a:gd name="T12" fmla="*/ 0 w 2514600"/>
                  <a:gd name="T13" fmla="*/ 2833807 h 1219200"/>
                  <a:gd name="T14" fmla="*/ 0 w 2514600"/>
                  <a:gd name="T15" fmla="*/ 1777123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20503" name="Freeform 59"/>
              <p:cNvSpPr>
                <a:spLocks noChangeArrowheads="1"/>
              </p:cNvSpPr>
              <p:nvPr/>
            </p:nvSpPr>
            <p:spPr bwMode="auto">
              <a:xfrm>
                <a:off x="1047944" y="1937019"/>
                <a:ext cx="1758332" cy="596815"/>
              </a:xfrm>
              <a:custGeom>
                <a:avLst/>
                <a:gdLst>
                  <a:gd name="T0" fmla="*/ 0 w 1758950"/>
                  <a:gd name="T1" fmla="*/ 564830 h 596900"/>
                  <a:gd name="T2" fmla="*/ 1756494 w 1758950"/>
                  <a:gd name="T3" fmla="*/ 596560 h 596900"/>
                  <a:gd name="T4" fmla="*/ 1464802 w 1758950"/>
                  <a:gd name="T5" fmla="*/ 0 h 596900"/>
                  <a:gd name="T6" fmla="*/ 1458460 w 1758950"/>
                  <a:gd name="T7" fmla="*/ 222122 h 596900"/>
                  <a:gd name="T8" fmla="*/ 0 w 1758950"/>
                  <a:gd name="T9" fmla="*/ 418860 h 596900"/>
                  <a:gd name="T10" fmla="*/ 0 w 1758950"/>
                  <a:gd name="T11" fmla="*/ 564830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20501" name="TextBox 8"/>
            <p:cNvSpPr txBox="1">
              <a:spLocks noChangeArrowheads="1"/>
            </p:cNvSpPr>
            <p:nvPr/>
          </p:nvSpPr>
          <p:spPr bwMode="auto">
            <a:xfrm>
              <a:off x="1866861" y="2403869"/>
              <a:ext cx="975211" cy="23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fa-IR" sz="1600" b="1" dirty="0" smtClean="0">
                  <a:solidFill>
                    <a:srgbClr val="FFFFFF"/>
                  </a:solidFill>
                </a:rPr>
                <a:t>تولید در مقیاس صنعتی همراه با تحقیق و توسعه</a:t>
              </a:r>
              <a:endParaRPr lang="en-GB" sz="16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Right Triangle 18"/>
          <p:cNvSpPr/>
          <p:nvPr/>
        </p:nvSpPr>
        <p:spPr bwMode="auto">
          <a:xfrm rot="13500000">
            <a:off x="2068512" y="4579938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079625" y="2144713"/>
            <a:ext cx="3559170" cy="2889250"/>
            <a:chOff x="990600" y="1660525"/>
            <a:chExt cx="2094583" cy="1700213"/>
          </a:xfrm>
        </p:grpSpPr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20498" name="Freeform 45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276" cy="1700213"/>
              </a:xfrm>
              <a:custGeom>
                <a:avLst/>
                <a:gdLst>
                  <a:gd name="T0" fmla="*/ 0 w 2514600"/>
                  <a:gd name="T1" fmla="*/ 1777123 h 1219200"/>
                  <a:gd name="T2" fmla="*/ 639873 w 2514600"/>
                  <a:gd name="T3" fmla="*/ 1200755 h 1219200"/>
                  <a:gd name="T4" fmla="*/ 639873 w 2514600"/>
                  <a:gd name="T5" fmla="*/ 0 h 1219200"/>
                  <a:gd name="T6" fmla="*/ 844633 w 2514600"/>
                  <a:gd name="T7" fmla="*/ 2305466 h 1219200"/>
                  <a:gd name="T8" fmla="*/ 639873 w 2514600"/>
                  <a:gd name="T9" fmla="*/ 4610930 h 1219200"/>
                  <a:gd name="T10" fmla="*/ 639873 w 2514600"/>
                  <a:gd name="T11" fmla="*/ 3410175 h 1219200"/>
                  <a:gd name="T12" fmla="*/ 0 w 2514600"/>
                  <a:gd name="T13" fmla="*/ 2833807 h 1219200"/>
                  <a:gd name="T14" fmla="*/ 0 w 2514600"/>
                  <a:gd name="T15" fmla="*/ 1777123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20499" name="Freeform 48"/>
              <p:cNvSpPr>
                <a:spLocks noChangeArrowheads="1"/>
              </p:cNvSpPr>
              <p:nvPr/>
            </p:nvSpPr>
            <p:spPr bwMode="auto">
              <a:xfrm>
                <a:off x="1047589" y="1937043"/>
                <a:ext cx="1759190" cy="596943"/>
              </a:xfrm>
              <a:custGeom>
                <a:avLst/>
                <a:gdLst>
                  <a:gd name="T0" fmla="*/ 0 w 1758950"/>
                  <a:gd name="T1" fmla="*/ 565314 h 596900"/>
                  <a:gd name="T2" fmla="*/ 1760139 w 1758950"/>
                  <a:gd name="T3" fmla="*/ 597072 h 596900"/>
                  <a:gd name="T4" fmla="*/ 1467841 w 1758950"/>
                  <a:gd name="T5" fmla="*/ 0 h 596900"/>
                  <a:gd name="T6" fmla="*/ 1461486 w 1758950"/>
                  <a:gd name="T7" fmla="*/ 222314 h 596900"/>
                  <a:gd name="T8" fmla="*/ 0 w 1758950"/>
                  <a:gd name="T9" fmla="*/ 419220 h 596900"/>
                  <a:gd name="T10" fmla="*/ 0 w 1758950"/>
                  <a:gd name="T11" fmla="*/ 565314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20497" name="TextBox 8"/>
            <p:cNvSpPr txBox="1">
              <a:spLocks noChangeArrowheads="1"/>
            </p:cNvSpPr>
            <p:nvPr/>
          </p:nvSpPr>
          <p:spPr bwMode="auto">
            <a:xfrm>
              <a:off x="1170883" y="2379124"/>
              <a:ext cx="1914300" cy="199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fa-IR" sz="1600" b="1" dirty="0" smtClean="0">
                  <a:solidFill>
                    <a:srgbClr val="FFFFFF"/>
                  </a:solidFill>
                </a:rPr>
                <a:t>تعیین استراتژی تولید صنعتی</a:t>
              </a:r>
              <a:endParaRPr lang="en-GB" sz="16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990600" y="2752725"/>
            <a:ext cx="1914525" cy="1700213"/>
            <a:chOff x="990600" y="1660525"/>
            <a:chExt cx="1914525" cy="1700213"/>
          </a:xfrm>
        </p:grpSpPr>
        <p:grpSp>
          <p:nvGrpSpPr>
            <p:cNvPr id="7" name="Group 1"/>
            <p:cNvGrpSpPr>
              <a:grpSpLocks/>
            </p:cNvGrpSpPr>
            <p:nvPr/>
          </p:nvGrpSpPr>
          <p:grpSpPr bwMode="auto">
            <a:xfrm>
              <a:off x="990600" y="1660525"/>
              <a:ext cx="1914525" cy="1700213"/>
              <a:chOff x="990600" y="1660525"/>
              <a:chExt cx="1914525" cy="1700213"/>
            </a:xfrm>
          </p:grpSpPr>
          <p:sp>
            <p:nvSpPr>
              <p:cNvPr id="20494" name="Freeform 2"/>
              <p:cNvSpPr>
                <a:spLocks noChangeArrowheads="1"/>
              </p:cNvSpPr>
              <p:nvPr/>
            </p:nvSpPr>
            <p:spPr bwMode="auto">
              <a:xfrm>
                <a:off x="990600" y="1660525"/>
                <a:ext cx="1914525" cy="1700213"/>
              </a:xfrm>
              <a:custGeom>
                <a:avLst/>
                <a:gdLst>
                  <a:gd name="T0" fmla="*/ 0 w 2514600"/>
                  <a:gd name="T1" fmla="*/ 1777123 h 1219200"/>
                  <a:gd name="T2" fmla="*/ 640123 w 2514600"/>
                  <a:gd name="T3" fmla="*/ 1200755 h 1219200"/>
                  <a:gd name="T4" fmla="*/ 640123 w 2514600"/>
                  <a:gd name="T5" fmla="*/ 0 h 1219200"/>
                  <a:gd name="T6" fmla="*/ 844963 w 2514600"/>
                  <a:gd name="T7" fmla="*/ 2305466 h 1219200"/>
                  <a:gd name="T8" fmla="*/ 640123 w 2514600"/>
                  <a:gd name="T9" fmla="*/ 4610930 h 1219200"/>
                  <a:gd name="T10" fmla="*/ 640123 w 2514600"/>
                  <a:gd name="T11" fmla="*/ 3410175 h 1219200"/>
                  <a:gd name="T12" fmla="*/ 0 w 2514600"/>
                  <a:gd name="T13" fmla="*/ 2833807 h 1219200"/>
                  <a:gd name="T14" fmla="*/ 0 w 2514600"/>
                  <a:gd name="T15" fmla="*/ 1777123 h 12192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14600"/>
                  <a:gd name="T25" fmla="*/ 0 h 1219200"/>
                  <a:gd name="T26" fmla="*/ 2514600 w 2514600"/>
                  <a:gd name="T27" fmla="*/ 1219200 h 12192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14600" h="1219200">
                    <a:moveTo>
                      <a:pt x="0" y="469898"/>
                    </a:moveTo>
                    <a:lnTo>
                      <a:pt x="1905000" y="317498"/>
                    </a:lnTo>
                    <a:lnTo>
                      <a:pt x="1905000" y="0"/>
                    </a:lnTo>
                    <a:lnTo>
                      <a:pt x="2514600" y="609600"/>
                    </a:lnTo>
                    <a:lnTo>
                      <a:pt x="1905000" y="1219200"/>
                    </a:lnTo>
                    <a:lnTo>
                      <a:pt x="1905000" y="901702"/>
                    </a:lnTo>
                    <a:lnTo>
                      <a:pt x="0" y="749302"/>
                    </a:lnTo>
                    <a:lnTo>
                      <a:pt x="0" y="469898"/>
                    </a:lnTo>
                    <a:close/>
                  </a:path>
                </a:pathLst>
              </a:custGeom>
              <a:solidFill>
                <a:srgbClr val="0D0D0D"/>
              </a:solidFill>
              <a:ln w="222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IN"/>
              </a:p>
            </p:txBody>
          </p:sp>
          <p:sp>
            <p:nvSpPr>
              <p:cNvPr id="20495" name="Freeform 43"/>
              <p:cNvSpPr>
                <a:spLocks noChangeArrowheads="1"/>
              </p:cNvSpPr>
              <p:nvPr/>
            </p:nvSpPr>
            <p:spPr bwMode="auto">
              <a:xfrm>
                <a:off x="1047750" y="1936750"/>
                <a:ext cx="1758950" cy="596900"/>
              </a:xfrm>
              <a:custGeom>
                <a:avLst/>
                <a:gdLst>
                  <a:gd name="T0" fmla="*/ 0 w 1758950"/>
                  <a:gd name="T1" fmla="*/ 565150 h 596900"/>
                  <a:gd name="T2" fmla="*/ 1758950 w 1758950"/>
                  <a:gd name="T3" fmla="*/ 596900 h 596900"/>
                  <a:gd name="T4" fmla="*/ 1466850 w 1758950"/>
                  <a:gd name="T5" fmla="*/ 0 h 596900"/>
                  <a:gd name="T6" fmla="*/ 1460500 w 1758950"/>
                  <a:gd name="T7" fmla="*/ 222250 h 596900"/>
                  <a:gd name="T8" fmla="*/ 0 w 1758950"/>
                  <a:gd name="T9" fmla="*/ 419100 h 596900"/>
                  <a:gd name="T10" fmla="*/ 0 w 1758950"/>
                  <a:gd name="T11" fmla="*/ 565150 h 5969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58950"/>
                  <a:gd name="T19" fmla="*/ 0 h 596900"/>
                  <a:gd name="T20" fmla="*/ 1758950 w 1758950"/>
                  <a:gd name="T21" fmla="*/ 596900 h 5969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58950" h="596900">
                    <a:moveTo>
                      <a:pt x="0" y="565150"/>
                    </a:moveTo>
                    <a:lnTo>
                      <a:pt x="1758950" y="596900"/>
                    </a:lnTo>
                    <a:lnTo>
                      <a:pt x="1466850" y="0"/>
                    </a:lnTo>
                    <a:lnTo>
                      <a:pt x="1460500" y="222250"/>
                    </a:lnTo>
                    <a:lnTo>
                      <a:pt x="0" y="419100"/>
                    </a:lnTo>
                    <a:lnTo>
                      <a:pt x="0" y="565150"/>
                    </a:lnTo>
                    <a:close/>
                  </a:path>
                </a:pathLst>
              </a:custGeom>
              <a:solidFill>
                <a:schemeClr val="bg1">
                  <a:alpha val="29019"/>
                </a:schemeClr>
              </a:solidFill>
              <a:ln>
                <a:noFill/>
              </a:ln>
              <a:effectLst>
                <a:outerShdw dist="23000" dir="5400000" rotWithShape="0">
                  <a:srgbClr val="808080">
                    <a:alpha val="34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IN"/>
              </a:p>
            </p:txBody>
          </p:sp>
        </p:grpSp>
        <p:sp>
          <p:nvSpPr>
            <p:cNvPr id="20493" name="TextBox 8"/>
            <p:cNvSpPr txBox="1">
              <a:spLocks noChangeArrowheads="1"/>
            </p:cNvSpPr>
            <p:nvPr/>
          </p:nvSpPr>
          <p:spPr bwMode="auto">
            <a:xfrm>
              <a:off x="990600" y="2227235"/>
              <a:ext cx="191429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fa-IR" sz="1600" b="1" dirty="0" smtClean="0">
                  <a:solidFill>
                    <a:srgbClr val="FFFFFF"/>
                  </a:solidFill>
                </a:rPr>
                <a:t>تحقیقات تولید نیمه صنعتی</a:t>
              </a:r>
              <a:endParaRPr lang="en-GB" sz="16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55" name="Right Triangle 54"/>
          <p:cNvSpPr/>
          <p:nvPr/>
        </p:nvSpPr>
        <p:spPr bwMode="auto">
          <a:xfrm rot="13500000">
            <a:off x="4157662" y="5159376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1" name="Right Triangle 60"/>
          <p:cNvSpPr/>
          <p:nvPr/>
        </p:nvSpPr>
        <p:spPr bwMode="auto">
          <a:xfrm rot="13500000">
            <a:off x="6321425" y="5726113"/>
            <a:ext cx="657225" cy="730250"/>
          </a:xfrm>
          <a:prstGeom prst="rtTriangle">
            <a:avLst/>
          </a:prstGeom>
          <a:gradFill>
            <a:gsLst>
              <a:gs pos="0">
                <a:schemeClr val="tx1"/>
              </a:gs>
              <a:gs pos="41000">
                <a:schemeClr val="bg1"/>
              </a:gs>
            </a:gsLst>
            <a:lin ang="1374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38" name="TextBox 54"/>
          <p:cNvSpPr txBox="1">
            <a:spLocks noChangeArrowheads="1"/>
          </p:cNvSpPr>
          <p:nvPr/>
        </p:nvSpPr>
        <p:spPr bwMode="auto">
          <a:xfrm>
            <a:off x="785813" y="285750"/>
            <a:ext cx="74583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rgbClr val="262626"/>
                </a:solidFill>
                <a:latin typeface="+mj-lt"/>
                <a:ea typeface="ＭＳ Ｐゴシック" pitchFamily="34" charset="-128"/>
              </a:rPr>
              <a:t>مراحل پس از تشکیل آسپین اف</a:t>
            </a:r>
            <a:endParaRPr lang="en-GB" dirty="0">
              <a:solidFill>
                <a:srgbClr val="262626"/>
              </a:solidFill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64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1143000"/>
          </a:xfrm>
        </p:spPr>
        <p:txBody>
          <a:bodyPr>
            <a:normAutofit/>
          </a:bodyPr>
          <a:lstStyle/>
          <a:p>
            <a:r>
              <a:rPr lang="fa-IR" b="1" dirty="0" smtClean="0"/>
              <a:t>تعاریف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37458" y="1588294"/>
            <a:ext cx="4808537" cy="4849813"/>
            <a:chOff x="381000" y="1588294"/>
            <a:chExt cx="4903787" cy="4849813"/>
          </a:xfrm>
        </p:grpSpPr>
        <p:grpSp>
          <p:nvGrpSpPr>
            <p:cNvPr id="32" name="Group 76"/>
            <p:cNvGrpSpPr>
              <a:grpSpLocks/>
            </p:cNvGrpSpPr>
            <p:nvPr/>
          </p:nvGrpSpPr>
          <p:grpSpPr bwMode="auto">
            <a:xfrm>
              <a:off x="381000" y="1588294"/>
              <a:ext cx="4903787" cy="4849813"/>
              <a:chOff x="2106613" y="914400"/>
              <a:chExt cx="4903787" cy="4849813"/>
            </a:xfrm>
          </p:grpSpPr>
          <p:sp>
            <p:nvSpPr>
              <p:cNvPr id="39" name="Freeform 256"/>
              <p:cNvSpPr>
                <a:spLocks/>
              </p:cNvSpPr>
              <p:nvPr/>
            </p:nvSpPr>
            <p:spPr bwMode="auto">
              <a:xfrm>
                <a:off x="2287588" y="914400"/>
                <a:ext cx="2593975" cy="1776413"/>
              </a:xfrm>
              <a:custGeom>
                <a:avLst/>
                <a:gdLst>
                  <a:gd name="T0" fmla="*/ 2147483647 w 969"/>
                  <a:gd name="T1" fmla="*/ 2147483647 h 664"/>
                  <a:gd name="T2" fmla="*/ 2147483647 w 969"/>
                  <a:gd name="T3" fmla="*/ 2147483647 h 664"/>
                  <a:gd name="T4" fmla="*/ 2147483647 w 969"/>
                  <a:gd name="T5" fmla="*/ 2147483647 h 664"/>
                  <a:gd name="T6" fmla="*/ 2147483647 w 969"/>
                  <a:gd name="T7" fmla="*/ 2147483647 h 664"/>
                  <a:gd name="T8" fmla="*/ 2147483647 w 969"/>
                  <a:gd name="T9" fmla="*/ 2147483647 h 664"/>
                  <a:gd name="T10" fmla="*/ 2147483647 w 969"/>
                  <a:gd name="T11" fmla="*/ 2147483647 h 664"/>
                  <a:gd name="T12" fmla="*/ 2147483647 w 969"/>
                  <a:gd name="T13" fmla="*/ 2147483647 h 664"/>
                  <a:gd name="T14" fmla="*/ 2147483647 w 969"/>
                  <a:gd name="T15" fmla="*/ 2147483647 h 664"/>
                  <a:gd name="T16" fmla="*/ 2147483647 w 969"/>
                  <a:gd name="T17" fmla="*/ 2147483647 h 664"/>
                  <a:gd name="T18" fmla="*/ 2147483647 w 969"/>
                  <a:gd name="T19" fmla="*/ 2147483647 h 664"/>
                  <a:gd name="T20" fmla="*/ 2147483647 w 969"/>
                  <a:gd name="T21" fmla="*/ 2147483647 h 664"/>
                  <a:gd name="T22" fmla="*/ 2147483647 w 969"/>
                  <a:gd name="T23" fmla="*/ 2147483647 h 664"/>
                  <a:gd name="T24" fmla="*/ 2147483647 w 969"/>
                  <a:gd name="T25" fmla="*/ 2147483647 h 664"/>
                  <a:gd name="T26" fmla="*/ 2147483647 w 969"/>
                  <a:gd name="T27" fmla="*/ 2147483647 h 664"/>
                  <a:gd name="T28" fmla="*/ 2147483647 w 969"/>
                  <a:gd name="T29" fmla="*/ 2147483647 h 664"/>
                  <a:gd name="T30" fmla="*/ 2147483647 w 969"/>
                  <a:gd name="T31" fmla="*/ 2147483647 h 664"/>
                  <a:gd name="T32" fmla="*/ 2147483647 w 969"/>
                  <a:gd name="T33" fmla="*/ 2147483647 h 664"/>
                  <a:gd name="T34" fmla="*/ 2147483647 w 969"/>
                  <a:gd name="T35" fmla="*/ 0 h 664"/>
                  <a:gd name="T36" fmla="*/ 2147483647 w 969"/>
                  <a:gd name="T37" fmla="*/ 2147483647 h 664"/>
                  <a:gd name="T38" fmla="*/ 2147483647 w 969"/>
                  <a:gd name="T39" fmla="*/ 2147483647 h 664"/>
                  <a:gd name="T40" fmla="*/ 2147483647 w 969"/>
                  <a:gd name="T41" fmla="*/ 2147483647 h 664"/>
                  <a:gd name="T42" fmla="*/ 2147483647 w 969"/>
                  <a:gd name="T43" fmla="*/ 2147483647 h 664"/>
                  <a:gd name="T44" fmla="*/ 2147483647 w 969"/>
                  <a:gd name="T45" fmla="*/ 2147483647 h 664"/>
                  <a:gd name="T46" fmla="*/ 2147483647 w 969"/>
                  <a:gd name="T47" fmla="*/ 2147483647 h 664"/>
                  <a:gd name="T48" fmla="*/ 2147483647 w 969"/>
                  <a:gd name="T49" fmla="*/ 2147483647 h 664"/>
                  <a:gd name="T50" fmla="*/ 2147483647 w 969"/>
                  <a:gd name="T51" fmla="*/ 2147483647 h 664"/>
                  <a:gd name="T52" fmla="*/ 2147483647 w 969"/>
                  <a:gd name="T53" fmla="*/ 2147483647 h 664"/>
                  <a:gd name="T54" fmla="*/ 2147483647 w 969"/>
                  <a:gd name="T55" fmla="*/ 2147483647 h 664"/>
                  <a:gd name="T56" fmla="*/ 2147483647 w 969"/>
                  <a:gd name="T57" fmla="*/ 2147483647 h 664"/>
                  <a:gd name="T58" fmla="*/ 2147483647 w 969"/>
                  <a:gd name="T59" fmla="*/ 2147483647 h 664"/>
                  <a:gd name="T60" fmla="*/ 2147483647 w 969"/>
                  <a:gd name="T61" fmla="*/ 2147483647 h 664"/>
                  <a:gd name="T62" fmla="*/ 2147483647 w 969"/>
                  <a:gd name="T63" fmla="*/ 2147483647 h 664"/>
                  <a:gd name="T64" fmla="*/ 2147483647 w 969"/>
                  <a:gd name="T65" fmla="*/ 2147483647 h 664"/>
                  <a:gd name="T66" fmla="*/ 2147483647 w 969"/>
                  <a:gd name="T67" fmla="*/ 2147483647 h 664"/>
                  <a:gd name="T68" fmla="*/ 2147483647 w 969"/>
                  <a:gd name="T69" fmla="*/ 2147483647 h 66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69"/>
                  <a:gd name="T106" fmla="*/ 0 h 664"/>
                  <a:gd name="T107" fmla="*/ 969 w 969"/>
                  <a:gd name="T108" fmla="*/ 664 h 66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69" h="664">
                    <a:moveTo>
                      <a:pt x="232" y="664"/>
                    </a:moveTo>
                    <a:lnTo>
                      <a:pt x="232" y="664"/>
                    </a:lnTo>
                    <a:lnTo>
                      <a:pt x="241" y="644"/>
                    </a:lnTo>
                    <a:lnTo>
                      <a:pt x="251" y="622"/>
                    </a:lnTo>
                    <a:lnTo>
                      <a:pt x="261" y="601"/>
                    </a:lnTo>
                    <a:lnTo>
                      <a:pt x="273" y="580"/>
                    </a:lnTo>
                    <a:lnTo>
                      <a:pt x="285" y="561"/>
                    </a:lnTo>
                    <a:lnTo>
                      <a:pt x="298" y="541"/>
                    </a:lnTo>
                    <a:lnTo>
                      <a:pt x="311" y="522"/>
                    </a:lnTo>
                    <a:lnTo>
                      <a:pt x="325" y="504"/>
                    </a:lnTo>
                    <a:lnTo>
                      <a:pt x="339" y="485"/>
                    </a:lnTo>
                    <a:lnTo>
                      <a:pt x="355" y="469"/>
                    </a:lnTo>
                    <a:lnTo>
                      <a:pt x="372" y="452"/>
                    </a:lnTo>
                    <a:lnTo>
                      <a:pt x="387" y="435"/>
                    </a:lnTo>
                    <a:lnTo>
                      <a:pt x="404" y="419"/>
                    </a:lnTo>
                    <a:lnTo>
                      <a:pt x="422" y="404"/>
                    </a:lnTo>
                    <a:lnTo>
                      <a:pt x="440" y="389"/>
                    </a:lnTo>
                    <a:lnTo>
                      <a:pt x="460" y="375"/>
                    </a:lnTo>
                    <a:lnTo>
                      <a:pt x="478" y="362"/>
                    </a:lnTo>
                    <a:lnTo>
                      <a:pt x="499" y="349"/>
                    </a:lnTo>
                    <a:lnTo>
                      <a:pt x="518" y="338"/>
                    </a:lnTo>
                    <a:lnTo>
                      <a:pt x="539" y="326"/>
                    </a:lnTo>
                    <a:lnTo>
                      <a:pt x="560" y="316"/>
                    </a:lnTo>
                    <a:lnTo>
                      <a:pt x="582" y="305"/>
                    </a:lnTo>
                    <a:lnTo>
                      <a:pt x="604" y="296"/>
                    </a:lnTo>
                    <a:lnTo>
                      <a:pt x="626" y="288"/>
                    </a:lnTo>
                    <a:lnTo>
                      <a:pt x="648" y="281"/>
                    </a:lnTo>
                    <a:lnTo>
                      <a:pt x="671" y="274"/>
                    </a:lnTo>
                    <a:lnTo>
                      <a:pt x="694" y="268"/>
                    </a:lnTo>
                    <a:lnTo>
                      <a:pt x="718" y="262"/>
                    </a:lnTo>
                    <a:lnTo>
                      <a:pt x="742" y="258"/>
                    </a:lnTo>
                    <a:lnTo>
                      <a:pt x="767" y="255"/>
                    </a:lnTo>
                    <a:lnTo>
                      <a:pt x="792" y="252"/>
                    </a:lnTo>
                    <a:lnTo>
                      <a:pt x="816" y="251"/>
                    </a:lnTo>
                    <a:lnTo>
                      <a:pt x="969" y="129"/>
                    </a:lnTo>
                    <a:lnTo>
                      <a:pt x="849" y="0"/>
                    </a:lnTo>
                    <a:lnTo>
                      <a:pt x="812" y="2"/>
                    </a:lnTo>
                    <a:lnTo>
                      <a:pt x="777" y="3"/>
                    </a:lnTo>
                    <a:lnTo>
                      <a:pt x="741" y="7"/>
                    </a:lnTo>
                    <a:lnTo>
                      <a:pt x="707" y="12"/>
                    </a:lnTo>
                    <a:lnTo>
                      <a:pt x="672" y="17"/>
                    </a:lnTo>
                    <a:lnTo>
                      <a:pt x="639" y="25"/>
                    </a:lnTo>
                    <a:lnTo>
                      <a:pt x="605" y="33"/>
                    </a:lnTo>
                    <a:lnTo>
                      <a:pt x="573" y="43"/>
                    </a:lnTo>
                    <a:lnTo>
                      <a:pt x="540" y="54"/>
                    </a:lnTo>
                    <a:lnTo>
                      <a:pt x="509" y="65"/>
                    </a:lnTo>
                    <a:lnTo>
                      <a:pt x="478" y="78"/>
                    </a:lnTo>
                    <a:lnTo>
                      <a:pt x="447" y="93"/>
                    </a:lnTo>
                    <a:lnTo>
                      <a:pt x="417" y="108"/>
                    </a:lnTo>
                    <a:lnTo>
                      <a:pt x="387" y="124"/>
                    </a:lnTo>
                    <a:lnTo>
                      <a:pt x="359" y="142"/>
                    </a:lnTo>
                    <a:lnTo>
                      <a:pt x="331" y="160"/>
                    </a:lnTo>
                    <a:lnTo>
                      <a:pt x="304" y="179"/>
                    </a:lnTo>
                    <a:lnTo>
                      <a:pt x="277" y="199"/>
                    </a:lnTo>
                    <a:lnTo>
                      <a:pt x="251" y="220"/>
                    </a:lnTo>
                    <a:lnTo>
                      <a:pt x="226" y="242"/>
                    </a:lnTo>
                    <a:lnTo>
                      <a:pt x="202" y="265"/>
                    </a:lnTo>
                    <a:lnTo>
                      <a:pt x="180" y="288"/>
                    </a:lnTo>
                    <a:lnTo>
                      <a:pt x="156" y="313"/>
                    </a:lnTo>
                    <a:lnTo>
                      <a:pt x="136" y="339"/>
                    </a:lnTo>
                    <a:lnTo>
                      <a:pt x="115" y="365"/>
                    </a:lnTo>
                    <a:lnTo>
                      <a:pt x="95" y="392"/>
                    </a:lnTo>
                    <a:lnTo>
                      <a:pt x="77" y="419"/>
                    </a:lnTo>
                    <a:lnTo>
                      <a:pt x="59" y="448"/>
                    </a:lnTo>
                    <a:lnTo>
                      <a:pt x="42" y="476"/>
                    </a:lnTo>
                    <a:lnTo>
                      <a:pt x="27" y="506"/>
                    </a:lnTo>
                    <a:lnTo>
                      <a:pt x="12" y="536"/>
                    </a:lnTo>
                    <a:lnTo>
                      <a:pt x="0" y="567"/>
                    </a:lnTo>
                    <a:lnTo>
                      <a:pt x="156" y="492"/>
                    </a:lnTo>
                    <a:lnTo>
                      <a:pt x="232" y="66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100000">
                    <a:srgbClr val="262626"/>
                  </a:gs>
                </a:gsLst>
                <a:lin ang="9120000"/>
              </a:gradFill>
              <a:ln w="9525">
                <a:solidFill>
                  <a:srgbClr val="262626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buFont typeface="Calibri" pitchFamily="34" charset="0"/>
                  <a:buAutoNum type="arabicPeriod"/>
                  <a:defRPr/>
                </a:pPr>
                <a:endParaRPr lang="en-IN" sz="1400" noProof="1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Freeform 257"/>
              <p:cNvSpPr>
                <a:spLocks/>
              </p:cNvSpPr>
              <p:nvPr/>
            </p:nvSpPr>
            <p:spPr bwMode="auto">
              <a:xfrm>
                <a:off x="4576763" y="920750"/>
                <a:ext cx="2338387" cy="2143125"/>
              </a:xfrm>
              <a:custGeom>
                <a:avLst/>
                <a:gdLst>
                  <a:gd name="T0" fmla="*/ 0 w 875"/>
                  <a:gd name="T1" fmla="*/ 2147483647 h 801"/>
                  <a:gd name="T2" fmla="*/ 2147483647 w 875"/>
                  <a:gd name="T3" fmla="*/ 2147483647 h 801"/>
                  <a:gd name="T4" fmla="*/ 2147483647 w 875"/>
                  <a:gd name="T5" fmla="*/ 2147483647 h 801"/>
                  <a:gd name="T6" fmla="*/ 2147483647 w 875"/>
                  <a:gd name="T7" fmla="*/ 2147483647 h 801"/>
                  <a:gd name="T8" fmla="*/ 2147483647 w 875"/>
                  <a:gd name="T9" fmla="*/ 2147483647 h 801"/>
                  <a:gd name="T10" fmla="*/ 2147483647 w 875"/>
                  <a:gd name="T11" fmla="*/ 2147483647 h 801"/>
                  <a:gd name="T12" fmla="*/ 2147483647 w 875"/>
                  <a:gd name="T13" fmla="*/ 2147483647 h 801"/>
                  <a:gd name="T14" fmla="*/ 2147483647 w 875"/>
                  <a:gd name="T15" fmla="*/ 2147483647 h 801"/>
                  <a:gd name="T16" fmla="*/ 2147483647 w 875"/>
                  <a:gd name="T17" fmla="*/ 2147483647 h 801"/>
                  <a:gd name="T18" fmla="*/ 2147483647 w 875"/>
                  <a:gd name="T19" fmla="*/ 2147483647 h 801"/>
                  <a:gd name="T20" fmla="*/ 2147483647 w 875"/>
                  <a:gd name="T21" fmla="*/ 2147483647 h 801"/>
                  <a:gd name="T22" fmla="*/ 2147483647 w 875"/>
                  <a:gd name="T23" fmla="*/ 2147483647 h 801"/>
                  <a:gd name="T24" fmla="*/ 2147483647 w 875"/>
                  <a:gd name="T25" fmla="*/ 2147483647 h 801"/>
                  <a:gd name="T26" fmla="*/ 2147483647 w 875"/>
                  <a:gd name="T27" fmla="*/ 2147483647 h 801"/>
                  <a:gd name="T28" fmla="*/ 2147483647 w 875"/>
                  <a:gd name="T29" fmla="*/ 2147483647 h 801"/>
                  <a:gd name="T30" fmla="*/ 2147483647 w 875"/>
                  <a:gd name="T31" fmla="*/ 2147483647 h 801"/>
                  <a:gd name="T32" fmla="*/ 2147483647 w 875"/>
                  <a:gd name="T33" fmla="*/ 2147483647 h 801"/>
                  <a:gd name="T34" fmla="*/ 2147483647 w 875"/>
                  <a:gd name="T35" fmla="*/ 2147483647 h 801"/>
                  <a:gd name="T36" fmla="*/ 2147483647 w 875"/>
                  <a:gd name="T37" fmla="*/ 2147483647 h 801"/>
                  <a:gd name="T38" fmla="*/ 2147483647 w 875"/>
                  <a:gd name="T39" fmla="*/ 2147483647 h 801"/>
                  <a:gd name="T40" fmla="*/ 2147483647 w 875"/>
                  <a:gd name="T41" fmla="*/ 2147483647 h 801"/>
                  <a:gd name="T42" fmla="*/ 2147483647 w 875"/>
                  <a:gd name="T43" fmla="*/ 2147483647 h 801"/>
                  <a:gd name="T44" fmla="*/ 2147483647 w 875"/>
                  <a:gd name="T45" fmla="*/ 2147483647 h 801"/>
                  <a:gd name="T46" fmla="*/ 2147483647 w 875"/>
                  <a:gd name="T47" fmla="*/ 2147483647 h 801"/>
                  <a:gd name="T48" fmla="*/ 2147483647 w 875"/>
                  <a:gd name="T49" fmla="*/ 2147483647 h 801"/>
                  <a:gd name="T50" fmla="*/ 2147483647 w 875"/>
                  <a:gd name="T51" fmla="*/ 2147483647 h 801"/>
                  <a:gd name="T52" fmla="*/ 2147483647 w 875"/>
                  <a:gd name="T53" fmla="*/ 2147483647 h 801"/>
                  <a:gd name="T54" fmla="*/ 2147483647 w 875"/>
                  <a:gd name="T55" fmla="*/ 2147483647 h 801"/>
                  <a:gd name="T56" fmla="*/ 2147483647 w 875"/>
                  <a:gd name="T57" fmla="*/ 2147483647 h 801"/>
                  <a:gd name="T58" fmla="*/ 2147483647 w 875"/>
                  <a:gd name="T59" fmla="*/ 2147483647 h 801"/>
                  <a:gd name="T60" fmla="*/ 2147483647 w 875"/>
                  <a:gd name="T61" fmla="*/ 2147483647 h 801"/>
                  <a:gd name="T62" fmla="*/ 2147483647 w 875"/>
                  <a:gd name="T63" fmla="*/ 2147483647 h 801"/>
                  <a:gd name="T64" fmla="*/ 2147483647 w 875"/>
                  <a:gd name="T65" fmla="*/ 2147483647 h 801"/>
                  <a:gd name="T66" fmla="*/ 2147483647 w 875"/>
                  <a:gd name="T67" fmla="*/ 2147483647 h 801"/>
                  <a:gd name="T68" fmla="*/ 2147483647 w 875"/>
                  <a:gd name="T69" fmla="*/ 2147483647 h 80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75"/>
                  <a:gd name="T106" fmla="*/ 0 h 801"/>
                  <a:gd name="T107" fmla="*/ 875 w 875"/>
                  <a:gd name="T108" fmla="*/ 801 h 80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75" h="801">
                    <a:moveTo>
                      <a:pt x="0" y="249"/>
                    </a:moveTo>
                    <a:lnTo>
                      <a:pt x="0" y="249"/>
                    </a:lnTo>
                    <a:lnTo>
                      <a:pt x="26" y="249"/>
                    </a:lnTo>
                    <a:lnTo>
                      <a:pt x="53" y="251"/>
                    </a:lnTo>
                    <a:lnTo>
                      <a:pt x="79" y="254"/>
                    </a:lnTo>
                    <a:lnTo>
                      <a:pt x="105" y="258"/>
                    </a:lnTo>
                    <a:lnTo>
                      <a:pt x="131" y="262"/>
                    </a:lnTo>
                    <a:lnTo>
                      <a:pt x="156" y="268"/>
                    </a:lnTo>
                    <a:lnTo>
                      <a:pt x="180" y="275"/>
                    </a:lnTo>
                    <a:lnTo>
                      <a:pt x="205" y="282"/>
                    </a:lnTo>
                    <a:lnTo>
                      <a:pt x="228" y="290"/>
                    </a:lnTo>
                    <a:lnTo>
                      <a:pt x="253" y="299"/>
                    </a:lnTo>
                    <a:lnTo>
                      <a:pt x="275" y="310"/>
                    </a:lnTo>
                    <a:lnTo>
                      <a:pt x="298" y="320"/>
                    </a:lnTo>
                    <a:lnTo>
                      <a:pt x="320" y="333"/>
                    </a:lnTo>
                    <a:lnTo>
                      <a:pt x="341" y="345"/>
                    </a:lnTo>
                    <a:lnTo>
                      <a:pt x="363" y="359"/>
                    </a:lnTo>
                    <a:lnTo>
                      <a:pt x="384" y="372"/>
                    </a:lnTo>
                    <a:lnTo>
                      <a:pt x="403" y="387"/>
                    </a:lnTo>
                    <a:lnTo>
                      <a:pt x="423" y="403"/>
                    </a:lnTo>
                    <a:lnTo>
                      <a:pt x="441" y="419"/>
                    </a:lnTo>
                    <a:lnTo>
                      <a:pt x="459" y="435"/>
                    </a:lnTo>
                    <a:lnTo>
                      <a:pt x="477" y="454"/>
                    </a:lnTo>
                    <a:lnTo>
                      <a:pt x="494" y="472"/>
                    </a:lnTo>
                    <a:lnTo>
                      <a:pt x="510" y="491"/>
                    </a:lnTo>
                    <a:lnTo>
                      <a:pt x="525" y="511"/>
                    </a:lnTo>
                    <a:lnTo>
                      <a:pt x="540" y="530"/>
                    </a:lnTo>
                    <a:lnTo>
                      <a:pt x="554" y="551"/>
                    </a:lnTo>
                    <a:lnTo>
                      <a:pt x="567" y="572"/>
                    </a:lnTo>
                    <a:lnTo>
                      <a:pt x="580" y="594"/>
                    </a:lnTo>
                    <a:lnTo>
                      <a:pt x="591" y="616"/>
                    </a:lnTo>
                    <a:lnTo>
                      <a:pt x="602" y="638"/>
                    </a:lnTo>
                    <a:lnTo>
                      <a:pt x="611" y="661"/>
                    </a:lnTo>
                    <a:lnTo>
                      <a:pt x="620" y="684"/>
                    </a:lnTo>
                    <a:lnTo>
                      <a:pt x="778" y="801"/>
                    </a:lnTo>
                    <a:lnTo>
                      <a:pt x="875" y="652"/>
                    </a:lnTo>
                    <a:lnTo>
                      <a:pt x="864" y="618"/>
                    </a:lnTo>
                    <a:lnTo>
                      <a:pt x="852" y="584"/>
                    </a:lnTo>
                    <a:lnTo>
                      <a:pt x="839" y="552"/>
                    </a:lnTo>
                    <a:lnTo>
                      <a:pt x="823" y="520"/>
                    </a:lnTo>
                    <a:lnTo>
                      <a:pt x="808" y="487"/>
                    </a:lnTo>
                    <a:lnTo>
                      <a:pt x="791" y="457"/>
                    </a:lnTo>
                    <a:lnTo>
                      <a:pt x="773" y="426"/>
                    </a:lnTo>
                    <a:lnTo>
                      <a:pt x="753" y="398"/>
                    </a:lnTo>
                    <a:lnTo>
                      <a:pt x="733" y="369"/>
                    </a:lnTo>
                    <a:lnTo>
                      <a:pt x="712" y="341"/>
                    </a:lnTo>
                    <a:lnTo>
                      <a:pt x="689" y="314"/>
                    </a:lnTo>
                    <a:lnTo>
                      <a:pt x="665" y="288"/>
                    </a:lnTo>
                    <a:lnTo>
                      <a:pt x="641" y="263"/>
                    </a:lnTo>
                    <a:lnTo>
                      <a:pt x="616" y="238"/>
                    </a:lnTo>
                    <a:lnTo>
                      <a:pt x="589" y="215"/>
                    </a:lnTo>
                    <a:lnTo>
                      <a:pt x="562" y="193"/>
                    </a:lnTo>
                    <a:lnTo>
                      <a:pt x="534" y="172"/>
                    </a:lnTo>
                    <a:lnTo>
                      <a:pt x="505" y="153"/>
                    </a:lnTo>
                    <a:lnTo>
                      <a:pt x="475" y="133"/>
                    </a:lnTo>
                    <a:lnTo>
                      <a:pt x="445" y="115"/>
                    </a:lnTo>
                    <a:lnTo>
                      <a:pt x="412" y="98"/>
                    </a:lnTo>
                    <a:lnTo>
                      <a:pt x="381" y="83"/>
                    </a:lnTo>
                    <a:lnTo>
                      <a:pt x="348" y="69"/>
                    </a:lnTo>
                    <a:lnTo>
                      <a:pt x="315" y="56"/>
                    </a:lnTo>
                    <a:lnTo>
                      <a:pt x="280" y="44"/>
                    </a:lnTo>
                    <a:lnTo>
                      <a:pt x="247" y="33"/>
                    </a:lnTo>
                    <a:lnTo>
                      <a:pt x="212" y="24"/>
                    </a:lnTo>
                    <a:lnTo>
                      <a:pt x="175" y="17"/>
                    </a:lnTo>
                    <a:lnTo>
                      <a:pt x="139" y="10"/>
                    </a:lnTo>
                    <a:lnTo>
                      <a:pt x="103" y="5"/>
                    </a:lnTo>
                    <a:lnTo>
                      <a:pt x="65" y="1"/>
                    </a:lnTo>
                    <a:lnTo>
                      <a:pt x="27" y="0"/>
                    </a:lnTo>
                    <a:lnTo>
                      <a:pt x="149" y="128"/>
                    </a:lnTo>
                    <a:lnTo>
                      <a:pt x="0" y="24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100000">
                    <a:srgbClr val="262626"/>
                  </a:gs>
                </a:gsLst>
                <a:lin ang="12660000"/>
              </a:gradFill>
              <a:ln w="9525">
                <a:solidFill>
                  <a:srgbClr val="262626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endParaRPr lang="en-IN" sz="1400" noProof="1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Freeform 258"/>
              <p:cNvSpPr>
                <a:spLocks/>
              </p:cNvSpPr>
              <p:nvPr/>
            </p:nvSpPr>
            <p:spPr bwMode="auto">
              <a:xfrm>
                <a:off x="5629275" y="2749550"/>
                <a:ext cx="1381125" cy="2466975"/>
              </a:xfrm>
              <a:custGeom>
                <a:avLst/>
                <a:gdLst>
                  <a:gd name="T0" fmla="*/ 2147483647 w 516"/>
                  <a:gd name="T1" fmla="*/ 2147483647 h 922"/>
                  <a:gd name="T2" fmla="*/ 2147483647 w 516"/>
                  <a:gd name="T3" fmla="*/ 2147483647 h 922"/>
                  <a:gd name="T4" fmla="*/ 2147483647 w 516"/>
                  <a:gd name="T5" fmla="*/ 2147483647 h 922"/>
                  <a:gd name="T6" fmla="*/ 2147483647 w 516"/>
                  <a:gd name="T7" fmla="*/ 2147483647 h 922"/>
                  <a:gd name="T8" fmla="*/ 2147483647 w 516"/>
                  <a:gd name="T9" fmla="*/ 2147483647 h 922"/>
                  <a:gd name="T10" fmla="*/ 2147483647 w 516"/>
                  <a:gd name="T11" fmla="*/ 2147483647 h 922"/>
                  <a:gd name="T12" fmla="*/ 2147483647 w 516"/>
                  <a:gd name="T13" fmla="*/ 2147483647 h 922"/>
                  <a:gd name="T14" fmla="*/ 2147483647 w 516"/>
                  <a:gd name="T15" fmla="*/ 2147483647 h 922"/>
                  <a:gd name="T16" fmla="*/ 2147483647 w 516"/>
                  <a:gd name="T17" fmla="*/ 2147483647 h 922"/>
                  <a:gd name="T18" fmla="*/ 2147483647 w 516"/>
                  <a:gd name="T19" fmla="*/ 0 h 922"/>
                  <a:gd name="T20" fmla="*/ 2147483647 w 516"/>
                  <a:gd name="T21" fmla="*/ 2147483647 h 922"/>
                  <a:gd name="T22" fmla="*/ 2147483647 w 516"/>
                  <a:gd name="T23" fmla="*/ 2147483647 h 922"/>
                  <a:gd name="T24" fmla="*/ 2147483647 w 516"/>
                  <a:gd name="T25" fmla="*/ 2147483647 h 922"/>
                  <a:gd name="T26" fmla="*/ 2147483647 w 516"/>
                  <a:gd name="T27" fmla="*/ 2147483647 h 922"/>
                  <a:gd name="T28" fmla="*/ 2147483647 w 516"/>
                  <a:gd name="T29" fmla="*/ 2147483647 h 922"/>
                  <a:gd name="T30" fmla="*/ 2147483647 w 516"/>
                  <a:gd name="T31" fmla="*/ 2147483647 h 922"/>
                  <a:gd name="T32" fmla="*/ 2147483647 w 516"/>
                  <a:gd name="T33" fmla="*/ 2147483647 h 922"/>
                  <a:gd name="T34" fmla="*/ 2147483647 w 516"/>
                  <a:gd name="T35" fmla="*/ 2147483647 h 922"/>
                  <a:gd name="T36" fmla="*/ 2147483647 w 516"/>
                  <a:gd name="T37" fmla="*/ 2147483647 h 922"/>
                  <a:gd name="T38" fmla="*/ 2147483647 w 516"/>
                  <a:gd name="T39" fmla="*/ 2147483647 h 922"/>
                  <a:gd name="T40" fmla="*/ 2147483647 w 516"/>
                  <a:gd name="T41" fmla="*/ 2147483647 h 922"/>
                  <a:gd name="T42" fmla="*/ 2147483647 w 516"/>
                  <a:gd name="T43" fmla="*/ 2147483647 h 922"/>
                  <a:gd name="T44" fmla="*/ 2147483647 w 516"/>
                  <a:gd name="T45" fmla="*/ 2147483647 h 922"/>
                  <a:gd name="T46" fmla="*/ 2147483647 w 516"/>
                  <a:gd name="T47" fmla="*/ 2147483647 h 922"/>
                  <a:gd name="T48" fmla="*/ 2147483647 w 516"/>
                  <a:gd name="T49" fmla="*/ 2147483647 h 922"/>
                  <a:gd name="T50" fmla="*/ 2147483647 w 516"/>
                  <a:gd name="T51" fmla="*/ 2147483647 h 922"/>
                  <a:gd name="T52" fmla="*/ 2147483647 w 516"/>
                  <a:gd name="T53" fmla="*/ 2147483647 h 922"/>
                  <a:gd name="T54" fmla="*/ 2147483647 w 516"/>
                  <a:gd name="T55" fmla="*/ 2147483647 h 922"/>
                  <a:gd name="T56" fmla="*/ 2147483647 w 516"/>
                  <a:gd name="T57" fmla="*/ 2147483647 h 922"/>
                  <a:gd name="T58" fmla="*/ 2147483647 w 516"/>
                  <a:gd name="T59" fmla="*/ 2147483647 h 922"/>
                  <a:gd name="T60" fmla="*/ 2147483647 w 516"/>
                  <a:gd name="T61" fmla="*/ 2147483647 h 922"/>
                  <a:gd name="T62" fmla="*/ 2147483647 w 516"/>
                  <a:gd name="T63" fmla="*/ 2147483647 h 922"/>
                  <a:gd name="T64" fmla="*/ 2147483647 w 516"/>
                  <a:gd name="T65" fmla="*/ 2147483647 h 922"/>
                  <a:gd name="T66" fmla="*/ 2147483647 w 516"/>
                  <a:gd name="T67" fmla="*/ 2147483647 h 922"/>
                  <a:gd name="T68" fmla="*/ 2147483647 w 516"/>
                  <a:gd name="T69" fmla="*/ 2147483647 h 922"/>
                  <a:gd name="T70" fmla="*/ 2147483647 w 516"/>
                  <a:gd name="T71" fmla="*/ 2147483647 h 922"/>
                  <a:gd name="T72" fmla="*/ 2147483647 w 516"/>
                  <a:gd name="T73" fmla="*/ 2147483647 h 922"/>
                  <a:gd name="T74" fmla="*/ 2147483647 w 516"/>
                  <a:gd name="T75" fmla="*/ 2147483647 h 922"/>
                  <a:gd name="T76" fmla="*/ 0 w 516"/>
                  <a:gd name="T77" fmla="*/ 2147483647 h 922"/>
                  <a:gd name="T78" fmla="*/ 2147483647 w 516"/>
                  <a:gd name="T79" fmla="*/ 2147483647 h 922"/>
                  <a:gd name="T80" fmla="*/ 2147483647 w 516"/>
                  <a:gd name="T81" fmla="*/ 2147483647 h 922"/>
                  <a:gd name="T82" fmla="*/ 2147483647 w 516"/>
                  <a:gd name="T83" fmla="*/ 2147483647 h 922"/>
                  <a:gd name="T84" fmla="*/ 2147483647 w 516"/>
                  <a:gd name="T85" fmla="*/ 2147483647 h 922"/>
                  <a:gd name="T86" fmla="*/ 2147483647 w 516"/>
                  <a:gd name="T87" fmla="*/ 2147483647 h 922"/>
                  <a:gd name="T88" fmla="*/ 2147483647 w 516"/>
                  <a:gd name="T89" fmla="*/ 2147483647 h 922"/>
                  <a:gd name="T90" fmla="*/ 2147483647 w 516"/>
                  <a:gd name="T91" fmla="*/ 2147483647 h 922"/>
                  <a:gd name="T92" fmla="*/ 2147483647 w 516"/>
                  <a:gd name="T93" fmla="*/ 2147483647 h 922"/>
                  <a:gd name="T94" fmla="*/ 2147483647 w 516"/>
                  <a:gd name="T95" fmla="*/ 2147483647 h 922"/>
                  <a:gd name="T96" fmla="*/ 2147483647 w 516"/>
                  <a:gd name="T97" fmla="*/ 2147483647 h 922"/>
                  <a:gd name="T98" fmla="*/ 2147483647 w 516"/>
                  <a:gd name="T99" fmla="*/ 2147483647 h 922"/>
                  <a:gd name="T100" fmla="*/ 2147483647 w 516"/>
                  <a:gd name="T101" fmla="*/ 2147483647 h 922"/>
                  <a:gd name="T102" fmla="*/ 2147483647 w 516"/>
                  <a:gd name="T103" fmla="*/ 2147483647 h 922"/>
                  <a:gd name="T104" fmla="*/ 2147483647 w 516"/>
                  <a:gd name="T105" fmla="*/ 2147483647 h 922"/>
                  <a:gd name="T106" fmla="*/ 2147483647 w 516"/>
                  <a:gd name="T107" fmla="*/ 2147483647 h 922"/>
                  <a:gd name="T108" fmla="*/ 2147483647 w 516"/>
                  <a:gd name="T109" fmla="*/ 2147483647 h 922"/>
                  <a:gd name="T110" fmla="*/ 2147483647 w 516"/>
                  <a:gd name="T111" fmla="*/ 2147483647 h 922"/>
                  <a:gd name="T112" fmla="*/ 2147483647 w 516"/>
                  <a:gd name="T113" fmla="*/ 2147483647 h 922"/>
                  <a:gd name="T114" fmla="*/ 2147483647 w 516"/>
                  <a:gd name="T115" fmla="*/ 2147483647 h 92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16"/>
                  <a:gd name="T175" fmla="*/ 0 h 922"/>
                  <a:gd name="T176" fmla="*/ 516 w 516"/>
                  <a:gd name="T177" fmla="*/ 922 h 92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16" h="922">
                    <a:moveTo>
                      <a:pt x="516" y="221"/>
                    </a:moveTo>
                    <a:lnTo>
                      <a:pt x="516" y="221"/>
                    </a:lnTo>
                    <a:lnTo>
                      <a:pt x="516" y="192"/>
                    </a:lnTo>
                    <a:lnTo>
                      <a:pt x="515" y="164"/>
                    </a:lnTo>
                    <a:lnTo>
                      <a:pt x="512" y="136"/>
                    </a:lnTo>
                    <a:lnTo>
                      <a:pt x="510" y="108"/>
                    </a:lnTo>
                    <a:lnTo>
                      <a:pt x="506" y="81"/>
                    </a:lnTo>
                    <a:lnTo>
                      <a:pt x="501" y="53"/>
                    </a:lnTo>
                    <a:lnTo>
                      <a:pt x="496" y="26"/>
                    </a:lnTo>
                    <a:lnTo>
                      <a:pt x="489" y="0"/>
                    </a:lnTo>
                    <a:lnTo>
                      <a:pt x="391" y="152"/>
                    </a:lnTo>
                    <a:lnTo>
                      <a:pt x="239" y="39"/>
                    </a:lnTo>
                    <a:lnTo>
                      <a:pt x="245" y="61"/>
                    </a:lnTo>
                    <a:lnTo>
                      <a:pt x="251" y="83"/>
                    </a:lnTo>
                    <a:lnTo>
                      <a:pt x="254" y="105"/>
                    </a:lnTo>
                    <a:lnTo>
                      <a:pt x="258" y="129"/>
                    </a:lnTo>
                    <a:lnTo>
                      <a:pt x="261" y="151"/>
                    </a:lnTo>
                    <a:lnTo>
                      <a:pt x="264" y="174"/>
                    </a:lnTo>
                    <a:lnTo>
                      <a:pt x="265" y="197"/>
                    </a:lnTo>
                    <a:lnTo>
                      <a:pt x="265" y="221"/>
                    </a:lnTo>
                    <a:lnTo>
                      <a:pt x="264" y="258"/>
                    </a:lnTo>
                    <a:lnTo>
                      <a:pt x="261" y="295"/>
                    </a:lnTo>
                    <a:lnTo>
                      <a:pt x="256" y="331"/>
                    </a:lnTo>
                    <a:lnTo>
                      <a:pt x="249" y="366"/>
                    </a:lnTo>
                    <a:lnTo>
                      <a:pt x="240" y="400"/>
                    </a:lnTo>
                    <a:lnTo>
                      <a:pt x="228" y="433"/>
                    </a:lnTo>
                    <a:lnTo>
                      <a:pt x="217" y="467"/>
                    </a:lnTo>
                    <a:lnTo>
                      <a:pt x="203" y="499"/>
                    </a:lnTo>
                    <a:lnTo>
                      <a:pt x="187" y="531"/>
                    </a:lnTo>
                    <a:lnTo>
                      <a:pt x="169" y="560"/>
                    </a:lnTo>
                    <a:lnTo>
                      <a:pt x="151" y="590"/>
                    </a:lnTo>
                    <a:lnTo>
                      <a:pt x="130" y="617"/>
                    </a:lnTo>
                    <a:lnTo>
                      <a:pt x="108" y="645"/>
                    </a:lnTo>
                    <a:lnTo>
                      <a:pt x="85" y="671"/>
                    </a:lnTo>
                    <a:lnTo>
                      <a:pt x="60" y="695"/>
                    </a:lnTo>
                    <a:lnTo>
                      <a:pt x="34" y="719"/>
                    </a:lnTo>
                    <a:lnTo>
                      <a:pt x="0" y="899"/>
                    </a:lnTo>
                    <a:lnTo>
                      <a:pt x="181" y="922"/>
                    </a:lnTo>
                    <a:lnTo>
                      <a:pt x="218" y="890"/>
                    </a:lnTo>
                    <a:lnTo>
                      <a:pt x="254" y="856"/>
                    </a:lnTo>
                    <a:lnTo>
                      <a:pt x="288" y="820"/>
                    </a:lnTo>
                    <a:lnTo>
                      <a:pt x="319" y="782"/>
                    </a:lnTo>
                    <a:lnTo>
                      <a:pt x="349" y="743"/>
                    </a:lnTo>
                    <a:lnTo>
                      <a:pt x="378" y="702"/>
                    </a:lnTo>
                    <a:lnTo>
                      <a:pt x="402" y="659"/>
                    </a:lnTo>
                    <a:lnTo>
                      <a:pt x="426" y="615"/>
                    </a:lnTo>
                    <a:lnTo>
                      <a:pt x="446" y="569"/>
                    </a:lnTo>
                    <a:lnTo>
                      <a:pt x="464" y="523"/>
                    </a:lnTo>
                    <a:lnTo>
                      <a:pt x="480" y="475"/>
                    </a:lnTo>
                    <a:lnTo>
                      <a:pt x="493" y="427"/>
                    </a:lnTo>
                    <a:lnTo>
                      <a:pt x="503" y="376"/>
                    </a:lnTo>
                    <a:lnTo>
                      <a:pt x="511" y="326"/>
                    </a:lnTo>
                    <a:lnTo>
                      <a:pt x="515" y="274"/>
                    </a:lnTo>
                    <a:lnTo>
                      <a:pt x="516" y="22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100000">
                    <a:srgbClr val="262626"/>
                  </a:gs>
                </a:gsLst>
                <a:lin ang="16200000"/>
              </a:gradFill>
              <a:ln w="9525">
                <a:solidFill>
                  <a:srgbClr val="262626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buFont typeface="Calibri" pitchFamily="34" charset="0"/>
                  <a:buAutoNum type="arabicPeriod"/>
                  <a:defRPr/>
                </a:pPr>
                <a:endParaRPr lang="en-IN" sz="1400" noProof="1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Freeform 259"/>
              <p:cNvSpPr>
                <a:spLocks/>
              </p:cNvSpPr>
              <p:nvPr/>
            </p:nvSpPr>
            <p:spPr bwMode="auto">
              <a:xfrm>
                <a:off x="2981325" y="4733925"/>
                <a:ext cx="3057525" cy="1030288"/>
              </a:xfrm>
              <a:custGeom>
                <a:avLst/>
                <a:gdLst>
                  <a:gd name="T0" fmla="*/ 2147483647 w 1143"/>
                  <a:gd name="T1" fmla="*/ 0 h 385"/>
                  <a:gd name="T2" fmla="*/ 2147483647 w 1143"/>
                  <a:gd name="T3" fmla="*/ 2147483647 h 385"/>
                  <a:gd name="T4" fmla="*/ 2147483647 w 1143"/>
                  <a:gd name="T5" fmla="*/ 2147483647 h 385"/>
                  <a:gd name="T6" fmla="*/ 2147483647 w 1143"/>
                  <a:gd name="T7" fmla="*/ 2147483647 h 385"/>
                  <a:gd name="T8" fmla="*/ 2147483647 w 1143"/>
                  <a:gd name="T9" fmla="*/ 2147483647 h 385"/>
                  <a:gd name="T10" fmla="*/ 2147483647 w 1143"/>
                  <a:gd name="T11" fmla="*/ 2147483647 h 385"/>
                  <a:gd name="T12" fmla="*/ 2147483647 w 1143"/>
                  <a:gd name="T13" fmla="*/ 2147483647 h 385"/>
                  <a:gd name="T14" fmla="*/ 2147483647 w 1143"/>
                  <a:gd name="T15" fmla="*/ 2147483647 h 385"/>
                  <a:gd name="T16" fmla="*/ 2147483647 w 1143"/>
                  <a:gd name="T17" fmla="*/ 2147483647 h 385"/>
                  <a:gd name="T18" fmla="*/ 2147483647 w 1143"/>
                  <a:gd name="T19" fmla="*/ 2147483647 h 385"/>
                  <a:gd name="T20" fmla="*/ 2147483647 w 1143"/>
                  <a:gd name="T21" fmla="*/ 2147483647 h 385"/>
                  <a:gd name="T22" fmla="*/ 2147483647 w 1143"/>
                  <a:gd name="T23" fmla="*/ 2147483647 h 385"/>
                  <a:gd name="T24" fmla="*/ 2147483647 w 1143"/>
                  <a:gd name="T25" fmla="*/ 2147483647 h 385"/>
                  <a:gd name="T26" fmla="*/ 2147483647 w 1143"/>
                  <a:gd name="T27" fmla="*/ 2147483647 h 385"/>
                  <a:gd name="T28" fmla="*/ 2147483647 w 1143"/>
                  <a:gd name="T29" fmla="*/ 2147483647 h 385"/>
                  <a:gd name="T30" fmla="*/ 2147483647 w 1143"/>
                  <a:gd name="T31" fmla="*/ 2147483647 h 385"/>
                  <a:gd name="T32" fmla="*/ 2147483647 w 1143"/>
                  <a:gd name="T33" fmla="*/ 2147483647 h 385"/>
                  <a:gd name="T34" fmla="*/ 0 w 1143"/>
                  <a:gd name="T35" fmla="*/ 2147483647 h 385"/>
                  <a:gd name="T36" fmla="*/ 2147483647 w 1143"/>
                  <a:gd name="T37" fmla="*/ 2147483647 h 385"/>
                  <a:gd name="T38" fmla="*/ 2147483647 w 1143"/>
                  <a:gd name="T39" fmla="*/ 2147483647 h 385"/>
                  <a:gd name="T40" fmla="*/ 2147483647 w 1143"/>
                  <a:gd name="T41" fmla="*/ 2147483647 h 385"/>
                  <a:gd name="T42" fmla="*/ 2147483647 w 1143"/>
                  <a:gd name="T43" fmla="*/ 2147483647 h 385"/>
                  <a:gd name="T44" fmla="*/ 2147483647 w 1143"/>
                  <a:gd name="T45" fmla="*/ 2147483647 h 385"/>
                  <a:gd name="T46" fmla="*/ 2147483647 w 1143"/>
                  <a:gd name="T47" fmla="*/ 2147483647 h 385"/>
                  <a:gd name="T48" fmla="*/ 2147483647 w 1143"/>
                  <a:gd name="T49" fmla="*/ 2147483647 h 385"/>
                  <a:gd name="T50" fmla="*/ 2147483647 w 1143"/>
                  <a:gd name="T51" fmla="*/ 2147483647 h 385"/>
                  <a:gd name="T52" fmla="*/ 2147483647 w 1143"/>
                  <a:gd name="T53" fmla="*/ 2147483647 h 385"/>
                  <a:gd name="T54" fmla="*/ 2147483647 w 1143"/>
                  <a:gd name="T55" fmla="*/ 2147483647 h 385"/>
                  <a:gd name="T56" fmla="*/ 2147483647 w 1143"/>
                  <a:gd name="T57" fmla="*/ 2147483647 h 385"/>
                  <a:gd name="T58" fmla="*/ 2147483647 w 1143"/>
                  <a:gd name="T59" fmla="*/ 2147483647 h 385"/>
                  <a:gd name="T60" fmla="*/ 2147483647 w 1143"/>
                  <a:gd name="T61" fmla="*/ 2147483647 h 385"/>
                  <a:gd name="T62" fmla="*/ 2147483647 w 1143"/>
                  <a:gd name="T63" fmla="*/ 2147483647 h 385"/>
                  <a:gd name="T64" fmla="*/ 2147483647 w 1143"/>
                  <a:gd name="T65" fmla="*/ 2147483647 h 385"/>
                  <a:gd name="T66" fmla="*/ 2147483647 w 1143"/>
                  <a:gd name="T67" fmla="*/ 2147483647 h 385"/>
                  <a:gd name="T68" fmla="*/ 2147483647 w 1143"/>
                  <a:gd name="T69" fmla="*/ 2147483647 h 385"/>
                  <a:gd name="T70" fmla="*/ 2147483647 w 1143"/>
                  <a:gd name="T71" fmla="*/ 2147483647 h 38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43"/>
                  <a:gd name="T109" fmla="*/ 0 h 385"/>
                  <a:gd name="T110" fmla="*/ 1143 w 1143"/>
                  <a:gd name="T111" fmla="*/ 385 h 38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43" h="385">
                    <a:moveTo>
                      <a:pt x="996" y="0"/>
                    </a:moveTo>
                    <a:lnTo>
                      <a:pt x="996" y="0"/>
                    </a:lnTo>
                    <a:lnTo>
                      <a:pt x="975" y="15"/>
                    </a:lnTo>
                    <a:lnTo>
                      <a:pt x="953" y="30"/>
                    </a:lnTo>
                    <a:lnTo>
                      <a:pt x="929" y="44"/>
                    </a:lnTo>
                    <a:lnTo>
                      <a:pt x="906" y="57"/>
                    </a:lnTo>
                    <a:lnTo>
                      <a:pt x="883" y="69"/>
                    </a:lnTo>
                    <a:lnTo>
                      <a:pt x="858" y="80"/>
                    </a:lnTo>
                    <a:lnTo>
                      <a:pt x="833" y="91"/>
                    </a:lnTo>
                    <a:lnTo>
                      <a:pt x="808" y="100"/>
                    </a:lnTo>
                    <a:lnTo>
                      <a:pt x="783" y="108"/>
                    </a:lnTo>
                    <a:lnTo>
                      <a:pt x="756" y="115"/>
                    </a:lnTo>
                    <a:lnTo>
                      <a:pt x="730" y="122"/>
                    </a:lnTo>
                    <a:lnTo>
                      <a:pt x="702" y="127"/>
                    </a:lnTo>
                    <a:lnTo>
                      <a:pt x="675" y="131"/>
                    </a:lnTo>
                    <a:lnTo>
                      <a:pt x="647" y="133"/>
                    </a:lnTo>
                    <a:lnTo>
                      <a:pt x="618" y="136"/>
                    </a:lnTo>
                    <a:lnTo>
                      <a:pt x="590" y="136"/>
                    </a:lnTo>
                    <a:lnTo>
                      <a:pt x="562" y="136"/>
                    </a:lnTo>
                    <a:lnTo>
                      <a:pt x="534" y="133"/>
                    </a:lnTo>
                    <a:lnTo>
                      <a:pt x="507" y="131"/>
                    </a:lnTo>
                    <a:lnTo>
                      <a:pt x="480" y="127"/>
                    </a:lnTo>
                    <a:lnTo>
                      <a:pt x="454" y="122"/>
                    </a:lnTo>
                    <a:lnTo>
                      <a:pt x="426" y="115"/>
                    </a:lnTo>
                    <a:lnTo>
                      <a:pt x="400" y="109"/>
                    </a:lnTo>
                    <a:lnTo>
                      <a:pt x="374" y="101"/>
                    </a:lnTo>
                    <a:lnTo>
                      <a:pt x="350" y="92"/>
                    </a:lnTo>
                    <a:lnTo>
                      <a:pt x="325" y="82"/>
                    </a:lnTo>
                    <a:lnTo>
                      <a:pt x="302" y="71"/>
                    </a:lnTo>
                    <a:lnTo>
                      <a:pt x="277" y="58"/>
                    </a:lnTo>
                    <a:lnTo>
                      <a:pt x="255" y="47"/>
                    </a:lnTo>
                    <a:lnTo>
                      <a:pt x="232" y="32"/>
                    </a:lnTo>
                    <a:lnTo>
                      <a:pt x="211" y="18"/>
                    </a:lnTo>
                    <a:lnTo>
                      <a:pt x="189" y="3"/>
                    </a:lnTo>
                    <a:lnTo>
                      <a:pt x="0" y="26"/>
                    </a:lnTo>
                    <a:lnTo>
                      <a:pt x="27" y="193"/>
                    </a:lnTo>
                    <a:lnTo>
                      <a:pt x="56" y="215"/>
                    </a:lnTo>
                    <a:lnTo>
                      <a:pt x="87" y="236"/>
                    </a:lnTo>
                    <a:lnTo>
                      <a:pt x="118" y="255"/>
                    </a:lnTo>
                    <a:lnTo>
                      <a:pt x="150" y="273"/>
                    </a:lnTo>
                    <a:lnTo>
                      <a:pt x="184" y="292"/>
                    </a:lnTo>
                    <a:lnTo>
                      <a:pt x="218" y="307"/>
                    </a:lnTo>
                    <a:lnTo>
                      <a:pt x="251" y="321"/>
                    </a:lnTo>
                    <a:lnTo>
                      <a:pt x="286" y="334"/>
                    </a:lnTo>
                    <a:lnTo>
                      <a:pt x="323" y="346"/>
                    </a:lnTo>
                    <a:lnTo>
                      <a:pt x="359" y="356"/>
                    </a:lnTo>
                    <a:lnTo>
                      <a:pt x="397" y="366"/>
                    </a:lnTo>
                    <a:lnTo>
                      <a:pt x="434" y="372"/>
                    </a:lnTo>
                    <a:lnTo>
                      <a:pt x="473" y="377"/>
                    </a:lnTo>
                    <a:lnTo>
                      <a:pt x="512" y="382"/>
                    </a:lnTo>
                    <a:lnTo>
                      <a:pt x="551" y="385"/>
                    </a:lnTo>
                    <a:lnTo>
                      <a:pt x="590" y="385"/>
                    </a:lnTo>
                    <a:lnTo>
                      <a:pt x="629" y="385"/>
                    </a:lnTo>
                    <a:lnTo>
                      <a:pt x="667" y="382"/>
                    </a:lnTo>
                    <a:lnTo>
                      <a:pt x="705" y="378"/>
                    </a:lnTo>
                    <a:lnTo>
                      <a:pt x="743" y="373"/>
                    </a:lnTo>
                    <a:lnTo>
                      <a:pt x="780" y="366"/>
                    </a:lnTo>
                    <a:lnTo>
                      <a:pt x="817" y="358"/>
                    </a:lnTo>
                    <a:lnTo>
                      <a:pt x="852" y="347"/>
                    </a:lnTo>
                    <a:lnTo>
                      <a:pt x="887" y="337"/>
                    </a:lnTo>
                    <a:lnTo>
                      <a:pt x="922" y="324"/>
                    </a:lnTo>
                    <a:lnTo>
                      <a:pt x="955" y="310"/>
                    </a:lnTo>
                    <a:lnTo>
                      <a:pt x="989" y="296"/>
                    </a:lnTo>
                    <a:lnTo>
                      <a:pt x="1021" y="279"/>
                    </a:lnTo>
                    <a:lnTo>
                      <a:pt x="1054" y="262"/>
                    </a:lnTo>
                    <a:lnTo>
                      <a:pt x="1084" y="242"/>
                    </a:lnTo>
                    <a:lnTo>
                      <a:pt x="1115" y="223"/>
                    </a:lnTo>
                    <a:lnTo>
                      <a:pt x="1143" y="201"/>
                    </a:lnTo>
                    <a:lnTo>
                      <a:pt x="962" y="178"/>
                    </a:lnTo>
                    <a:lnTo>
                      <a:pt x="99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F7F7F"/>
                  </a:gs>
                  <a:gs pos="100000">
                    <a:srgbClr val="262626"/>
                  </a:gs>
                </a:gsLst>
                <a:lin ang="2100000"/>
              </a:gradFill>
              <a:ln w="9525">
                <a:solidFill>
                  <a:srgbClr val="262626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nb-NO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260"/>
              <p:cNvSpPr>
                <a:spLocks/>
              </p:cNvSpPr>
              <p:nvPr/>
            </p:nvSpPr>
            <p:spPr bwMode="auto">
              <a:xfrm>
                <a:off x="2106613" y="2316163"/>
                <a:ext cx="1309687" cy="2873375"/>
              </a:xfrm>
              <a:custGeom>
                <a:avLst/>
                <a:gdLst>
                  <a:gd name="T0" fmla="*/ 2147483647 w 490"/>
                  <a:gd name="T1" fmla="*/ 2147483647 h 1074"/>
                  <a:gd name="T2" fmla="*/ 2147483647 w 490"/>
                  <a:gd name="T3" fmla="*/ 2147483647 h 1074"/>
                  <a:gd name="T4" fmla="*/ 2147483647 w 490"/>
                  <a:gd name="T5" fmla="*/ 2147483647 h 1074"/>
                  <a:gd name="T6" fmla="*/ 2147483647 w 490"/>
                  <a:gd name="T7" fmla="*/ 2147483647 h 1074"/>
                  <a:gd name="T8" fmla="*/ 2147483647 w 490"/>
                  <a:gd name="T9" fmla="*/ 2147483647 h 1074"/>
                  <a:gd name="T10" fmla="*/ 2147483647 w 490"/>
                  <a:gd name="T11" fmla="*/ 2147483647 h 1074"/>
                  <a:gd name="T12" fmla="*/ 2147483647 w 490"/>
                  <a:gd name="T13" fmla="*/ 2147483647 h 1074"/>
                  <a:gd name="T14" fmla="*/ 2147483647 w 490"/>
                  <a:gd name="T15" fmla="*/ 2147483647 h 1074"/>
                  <a:gd name="T16" fmla="*/ 2147483647 w 490"/>
                  <a:gd name="T17" fmla="*/ 2147483647 h 1074"/>
                  <a:gd name="T18" fmla="*/ 2147483647 w 490"/>
                  <a:gd name="T19" fmla="*/ 2147483647 h 1074"/>
                  <a:gd name="T20" fmla="*/ 2147483647 w 490"/>
                  <a:gd name="T21" fmla="*/ 2147483647 h 1074"/>
                  <a:gd name="T22" fmla="*/ 2147483647 w 490"/>
                  <a:gd name="T23" fmla="*/ 2147483647 h 1074"/>
                  <a:gd name="T24" fmla="*/ 2147483647 w 490"/>
                  <a:gd name="T25" fmla="*/ 2147483647 h 1074"/>
                  <a:gd name="T26" fmla="*/ 2147483647 w 490"/>
                  <a:gd name="T27" fmla="*/ 2147483647 h 1074"/>
                  <a:gd name="T28" fmla="*/ 2147483647 w 490"/>
                  <a:gd name="T29" fmla="*/ 2147483647 h 1074"/>
                  <a:gd name="T30" fmla="*/ 2147483647 w 490"/>
                  <a:gd name="T31" fmla="*/ 2147483647 h 1074"/>
                  <a:gd name="T32" fmla="*/ 2147483647 w 490"/>
                  <a:gd name="T33" fmla="*/ 2147483647 h 1074"/>
                  <a:gd name="T34" fmla="*/ 2147483647 w 490"/>
                  <a:gd name="T35" fmla="*/ 2147483647 h 1074"/>
                  <a:gd name="T36" fmla="*/ 2147483647 w 490"/>
                  <a:gd name="T37" fmla="*/ 2147483647 h 1074"/>
                  <a:gd name="T38" fmla="*/ 2147483647 w 490"/>
                  <a:gd name="T39" fmla="*/ 2147483647 h 1074"/>
                  <a:gd name="T40" fmla="*/ 2147483647 w 490"/>
                  <a:gd name="T41" fmla="*/ 2147483647 h 1074"/>
                  <a:gd name="T42" fmla="*/ 2147483647 w 490"/>
                  <a:gd name="T43" fmla="*/ 2147483647 h 1074"/>
                  <a:gd name="T44" fmla="*/ 2147483647 w 490"/>
                  <a:gd name="T45" fmla="*/ 2147483647 h 1074"/>
                  <a:gd name="T46" fmla="*/ 2147483647 w 490"/>
                  <a:gd name="T47" fmla="*/ 2147483647 h 1074"/>
                  <a:gd name="T48" fmla="*/ 2147483647 w 490"/>
                  <a:gd name="T49" fmla="*/ 2147483647 h 1074"/>
                  <a:gd name="T50" fmla="*/ 2147483647 w 490"/>
                  <a:gd name="T51" fmla="*/ 2147483647 h 1074"/>
                  <a:gd name="T52" fmla="*/ 2147483647 w 490"/>
                  <a:gd name="T53" fmla="*/ 2147483647 h 1074"/>
                  <a:gd name="T54" fmla="*/ 2147483647 w 490"/>
                  <a:gd name="T55" fmla="*/ 0 h 1074"/>
                  <a:gd name="T56" fmla="*/ 2147483647 w 490"/>
                  <a:gd name="T57" fmla="*/ 2147483647 h 1074"/>
                  <a:gd name="T58" fmla="*/ 2147483647 w 490"/>
                  <a:gd name="T59" fmla="*/ 2147483647 h 1074"/>
                  <a:gd name="T60" fmla="*/ 2147483647 w 490"/>
                  <a:gd name="T61" fmla="*/ 2147483647 h 1074"/>
                  <a:gd name="T62" fmla="*/ 2147483647 w 490"/>
                  <a:gd name="T63" fmla="*/ 2147483647 h 1074"/>
                  <a:gd name="T64" fmla="*/ 2147483647 w 490"/>
                  <a:gd name="T65" fmla="*/ 2147483647 h 1074"/>
                  <a:gd name="T66" fmla="*/ 2147483647 w 490"/>
                  <a:gd name="T67" fmla="*/ 2147483647 h 1074"/>
                  <a:gd name="T68" fmla="*/ 2147483647 w 490"/>
                  <a:gd name="T69" fmla="*/ 2147483647 h 1074"/>
                  <a:gd name="T70" fmla="*/ 2147483647 w 490"/>
                  <a:gd name="T71" fmla="*/ 2147483647 h 1074"/>
                  <a:gd name="T72" fmla="*/ 2147483647 w 490"/>
                  <a:gd name="T73" fmla="*/ 2147483647 h 1074"/>
                  <a:gd name="T74" fmla="*/ 0 w 490"/>
                  <a:gd name="T75" fmla="*/ 2147483647 h 1074"/>
                  <a:gd name="T76" fmla="*/ 0 w 490"/>
                  <a:gd name="T77" fmla="*/ 2147483647 h 1074"/>
                  <a:gd name="T78" fmla="*/ 2147483647 w 490"/>
                  <a:gd name="T79" fmla="*/ 2147483647 h 1074"/>
                  <a:gd name="T80" fmla="*/ 2147483647 w 490"/>
                  <a:gd name="T81" fmla="*/ 2147483647 h 1074"/>
                  <a:gd name="T82" fmla="*/ 2147483647 w 490"/>
                  <a:gd name="T83" fmla="*/ 2147483647 h 1074"/>
                  <a:gd name="T84" fmla="*/ 2147483647 w 490"/>
                  <a:gd name="T85" fmla="*/ 2147483647 h 1074"/>
                  <a:gd name="T86" fmla="*/ 2147483647 w 490"/>
                  <a:gd name="T87" fmla="*/ 2147483647 h 1074"/>
                  <a:gd name="T88" fmla="*/ 2147483647 w 490"/>
                  <a:gd name="T89" fmla="*/ 2147483647 h 1074"/>
                  <a:gd name="T90" fmla="*/ 2147483647 w 490"/>
                  <a:gd name="T91" fmla="*/ 2147483647 h 1074"/>
                  <a:gd name="T92" fmla="*/ 2147483647 w 490"/>
                  <a:gd name="T93" fmla="*/ 2147483647 h 1074"/>
                  <a:gd name="T94" fmla="*/ 2147483647 w 490"/>
                  <a:gd name="T95" fmla="*/ 2147483647 h 1074"/>
                  <a:gd name="T96" fmla="*/ 2147483647 w 490"/>
                  <a:gd name="T97" fmla="*/ 2147483647 h 1074"/>
                  <a:gd name="T98" fmla="*/ 2147483647 w 490"/>
                  <a:gd name="T99" fmla="*/ 2147483647 h 1074"/>
                  <a:gd name="T100" fmla="*/ 2147483647 w 490"/>
                  <a:gd name="T101" fmla="*/ 2147483647 h 1074"/>
                  <a:gd name="T102" fmla="*/ 2147483647 w 490"/>
                  <a:gd name="T103" fmla="*/ 2147483647 h 1074"/>
                  <a:gd name="T104" fmla="*/ 2147483647 w 490"/>
                  <a:gd name="T105" fmla="*/ 2147483647 h 1074"/>
                  <a:gd name="T106" fmla="*/ 2147483647 w 490"/>
                  <a:gd name="T107" fmla="*/ 2147483647 h 1074"/>
                  <a:gd name="T108" fmla="*/ 2147483647 w 490"/>
                  <a:gd name="T109" fmla="*/ 2147483647 h 1074"/>
                  <a:gd name="T110" fmla="*/ 2147483647 w 490"/>
                  <a:gd name="T111" fmla="*/ 2147483647 h 1074"/>
                  <a:gd name="T112" fmla="*/ 2147483647 w 490"/>
                  <a:gd name="T113" fmla="*/ 2147483647 h 10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90"/>
                  <a:gd name="T172" fmla="*/ 0 h 1074"/>
                  <a:gd name="T173" fmla="*/ 490 w 490"/>
                  <a:gd name="T174" fmla="*/ 1074 h 10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90" h="1074">
                    <a:moveTo>
                      <a:pt x="490" y="886"/>
                    </a:moveTo>
                    <a:lnTo>
                      <a:pt x="490" y="886"/>
                    </a:lnTo>
                    <a:lnTo>
                      <a:pt x="463" y="862"/>
                    </a:lnTo>
                    <a:lnTo>
                      <a:pt x="438" y="838"/>
                    </a:lnTo>
                    <a:lnTo>
                      <a:pt x="414" y="812"/>
                    </a:lnTo>
                    <a:lnTo>
                      <a:pt x="392" y="785"/>
                    </a:lnTo>
                    <a:lnTo>
                      <a:pt x="371" y="756"/>
                    </a:lnTo>
                    <a:lnTo>
                      <a:pt x="351" y="726"/>
                    </a:lnTo>
                    <a:lnTo>
                      <a:pt x="333" y="696"/>
                    </a:lnTo>
                    <a:lnTo>
                      <a:pt x="316" y="665"/>
                    </a:lnTo>
                    <a:lnTo>
                      <a:pt x="302" y="632"/>
                    </a:lnTo>
                    <a:lnTo>
                      <a:pt x="289" y="599"/>
                    </a:lnTo>
                    <a:lnTo>
                      <a:pt x="279" y="564"/>
                    </a:lnTo>
                    <a:lnTo>
                      <a:pt x="270" y="529"/>
                    </a:lnTo>
                    <a:lnTo>
                      <a:pt x="262" y="494"/>
                    </a:lnTo>
                    <a:lnTo>
                      <a:pt x="257" y="458"/>
                    </a:lnTo>
                    <a:lnTo>
                      <a:pt x="254" y="420"/>
                    </a:lnTo>
                    <a:lnTo>
                      <a:pt x="253" y="383"/>
                    </a:lnTo>
                    <a:lnTo>
                      <a:pt x="253" y="356"/>
                    </a:lnTo>
                    <a:lnTo>
                      <a:pt x="255" y="328"/>
                    </a:lnTo>
                    <a:lnTo>
                      <a:pt x="258" y="302"/>
                    </a:lnTo>
                    <a:lnTo>
                      <a:pt x="262" y="275"/>
                    </a:lnTo>
                    <a:lnTo>
                      <a:pt x="267" y="249"/>
                    </a:lnTo>
                    <a:lnTo>
                      <a:pt x="272" y="223"/>
                    </a:lnTo>
                    <a:lnTo>
                      <a:pt x="280" y="199"/>
                    </a:lnTo>
                    <a:lnTo>
                      <a:pt x="288" y="174"/>
                    </a:lnTo>
                    <a:lnTo>
                      <a:pt x="211" y="0"/>
                    </a:lnTo>
                    <a:lnTo>
                      <a:pt x="55" y="77"/>
                    </a:lnTo>
                    <a:lnTo>
                      <a:pt x="42" y="113"/>
                    </a:lnTo>
                    <a:lnTo>
                      <a:pt x="31" y="149"/>
                    </a:lnTo>
                    <a:lnTo>
                      <a:pt x="22" y="187"/>
                    </a:lnTo>
                    <a:lnTo>
                      <a:pt x="14" y="226"/>
                    </a:lnTo>
                    <a:lnTo>
                      <a:pt x="8" y="263"/>
                    </a:lnTo>
                    <a:lnTo>
                      <a:pt x="4" y="304"/>
                    </a:lnTo>
                    <a:lnTo>
                      <a:pt x="1" y="343"/>
                    </a:lnTo>
                    <a:lnTo>
                      <a:pt x="0" y="383"/>
                    </a:lnTo>
                    <a:lnTo>
                      <a:pt x="3" y="435"/>
                    </a:lnTo>
                    <a:lnTo>
                      <a:pt x="7" y="485"/>
                    </a:lnTo>
                    <a:lnTo>
                      <a:pt x="13" y="536"/>
                    </a:lnTo>
                    <a:lnTo>
                      <a:pt x="23" y="585"/>
                    </a:lnTo>
                    <a:lnTo>
                      <a:pt x="36" y="633"/>
                    </a:lnTo>
                    <a:lnTo>
                      <a:pt x="51" y="680"/>
                    </a:lnTo>
                    <a:lnTo>
                      <a:pt x="69" y="725"/>
                    </a:lnTo>
                    <a:lnTo>
                      <a:pt x="88" y="770"/>
                    </a:lnTo>
                    <a:lnTo>
                      <a:pt x="110" y="813"/>
                    </a:lnTo>
                    <a:lnTo>
                      <a:pt x="135" y="856"/>
                    </a:lnTo>
                    <a:lnTo>
                      <a:pt x="162" y="896"/>
                    </a:lnTo>
                    <a:lnTo>
                      <a:pt x="191" y="935"/>
                    </a:lnTo>
                    <a:lnTo>
                      <a:pt x="222" y="973"/>
                    </a:lnTo>
                    <a:lnTo>
                      <a:pt x="254" y="1008"/>
                    </a:lnTo>
                    <a:lnTo>
                      <a:pt x="288" y="1043"/>
                    </a:lnTo>
                    <a:lnTo>
                      <a:pt x="324" y="1074"/>
                    </a:lnTo>
                    <a:lnTo>
                      <a:pt x="298" y="909"/>
                    </a:lnTo>
                    <a:lnTo>
                      <a:pt x="490" y="88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2626"/>
                  </a:gs>
                  <a:gs pos="100000">
                    <a:srgbClr val="7F7F7F"/>
                  </a:gs>
                </a:gsLst>
                <a:lin ang="16200000"/>
              </a:gradFill>
              <a:ln w="9525">
                <a:solidFill>
                  <a:srgbClr val="262626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nb-NO" sz="1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4" name="Group 31"/>
            <p:cNvGrpSpPr>
              <a:grpSpLocks/>
            </p:cNvGrpSpPr>
            <p:nvPr/>
          </p:nvGrpSpPr>
          <p:grpSpPr bwMode="auto">
            <a:xfrm>
              <a:off x="2160587" y="3051969"/>
              <a:ext cx="1343025" cy="2039938"/>
              <a:chOff x="3761124" y="2377363"/>
              <a:chExt cx="1343683" cy="2041080"/>
            </a:xfrm>
          </p:grpSpPr>
          <p:sp>
            <p:nvSpPr>
              <p:cNvPr id="55" name="Freeform 16"/>
              <p:cNvSpPr>
                <a:spLocks noEditPoints="1"/>
              </p:cNvSpPr>
              <p:nvPr/>
            </p:nvSpPr>
            <p:spPr bwMode="auto">
              <a:xfrm>
                <a:off x="3761124" y="2381537"/>
                <a:ext cx="1341724" cy="2036906"/>
              </a:xfrm>
              <a:custGeom>
                <a:avLst/>
                <a:gdLst>
                  <a:gd name="T0" fmla="*/ 1601 w 2272"/>
                  <a:gd name="T1" fmla="*/ 3242 h 3448"/>
                  <a:gd name="T2" fmla="*/ 1621 w 2272"/>
                  <a:gd name="T3" fmla="*/ 3304 h 3448"/>
                  <a:gd name="T4" fmla="*/ 1567 w 2272"/>
                  <a:gd name="T5" fmla="*/ 3343 h 3448"/>
                  <a:gd name="T6" fmla="*/ 1376 w 2272"/>
                  <a:gd name="T7" fmla="*/ 3409 h 3448"/>
                  <a:gd name="T8" fmla="*/ 1294 w 2272"/>
                  <a:gd name="T9" fmla="*/ 3448 h 3448"/>
                  <a:gd name="T10" fmla="*/ 912 w 2272"/>
                  <a:gd name="T11" fmla="*/ 3425 h 3448"/>
                  <a:gd name="T12" fmla="*/ 872 w 2272"/>
                  <a:gd name="T13" fmla="*/ 3343 h 3448"/>
                  <a:gd name="T14" fmla="*/ 658 w 2272"/>
                  <a:gd name="T15" fmla="*/ 3320 h 3448"/>
                  <a:gd name="T16" fmla="*/ 658 w 2272"/>
                  <a:gd name="T17" fmla="*/ 3253 h 3448"/>
                  <a:gd name="T18" fmla="*/ 704 w 2272"/>
                  <a:gd name="T19" fmla="*/ 3027 h 3448"/>
                  <a:gd name="T20" fmla="*/ 1614 w 2272"/>
                  <a:gd name="T21" fmla="*/ 3050 h 3448"/>
                  <a:gd name="T22" fmla="*/ 1614 w 2272"/>
                  <a:gd name="T23" fmla="*/ 3117 h 3448"/>
                  <a:gd name="T24" fmla="*/ 704 w 2272"/>
                  <a:gd name="T25" fmla="*/ 3140 h 3448"/>
                  <a:gd name="T26" fmla="*/ 651 w 2272"/>
                  <a:gd name="T27" fmla="*/ 3101 h 3448"/>
                  <a:gd name="T28" fmla="*/ 671 w 2272"/>
                  <a:gd name="T29" fmla="*/ 3037 h 3448"/>
                  <a:gd name="T30" fmla="*/ 1567 w 2272"/>
                  <a:gd name="T31" fmla="*/ 2823 h 3448"/>
                  <a:gd name="T32" fmla="*/ 1621 w 2272"/>
                  <a:gd name="T33" fmla="*/ 2861 h 3448"/>
                  <a:gd name="T34" fmla="*/ 1601 w 2272"/>
                  <a:gd name="T35" fmla="*/ 2925 h 3448"/>
                  <a:gd name="T36" fmla="*/ 686 w 2272"/>
                  <a:gd name="T37" fmla="*/ 2933 h 3448"/>
                  <a:gd name="T38" fmla="*/ 648 w 2272"/>
                  <a:gd name="T39" fmla="*/ 2879 h 3448"/>
                  <a:gd name="T40" fmla="*/ 686 w 2272"/>
                  <a:gd name="T41" fmla="*/ 2826 h 3448"/>
                  <a:gd name="T42" fmla="*/ 1303 w 2272"/>
                  <a:gd name="T43" fmla="*/ 13 h 3448"/>
                  <a:gd name="T44" fmla="*/ 1614 w 2272"/>
                  <a:gd name="T45" fmla="*/ 106 h 3448"/>
                  <a:gd name="T46" fmla="*/ 1881 w 2272"/>
                  <a:gd name="T47" fmla="*/ 279 h 3448"/>
                  <a:gd name="T48" fmla="*/ 2088 w 2272"/>
                  <a:gd name="T49" fmla="*/ 518 h 3448"/>
                  <a:gd name="T50" fmla="*/ 2223 w 2272"/>
                  <a:gd name="T51" fmla="*/ 808 h 3448"/>
                  <a:gd name="T52" fmla="*/ 2272 w 2272"/>
                  <a:gd name="T53" fmla="*/ 1135 h 3448"/>
                  <a:gd name="T54" fmla="*/ 2243 w 2272"/>
                  <a:gd name="T55" fmla="*/ 1348 h 3448"/>
                  <a:gd name="T56" fmla="*/ 2176 w 2272"/>
                  <a:gd name="T57" fmla="*/ 1543 h 3448"/>
                  <a:gd name="T58" fmla="*/ 2099 w 2272"/>
                  <a:gd name="T59" fmla="*/ 1702 h 3448"/>
                  <a:gd name="T60" fmla="*/ 2040 w 2272"/>
                  <a:gd name="T61" fmla="*/ 1800 h 3448"/>
                  <a:gd name="T62" fmla="*/ 1836 w 2272"/>
                  <a:gd name="T63" fmla="*/ 2140 h 3448"/>
                  <a:gd name="T64" fmla="*/ 1716 w 2272"/>
                  <a:gd name="T65" fmla="*/ 2407 h 3448"/>
                  <a:gd name="T66" fmla="*/ 1661 w 2272"/>
                  <a:gd name="T67" fmla="*/ 2647 h 3448"/>
                  <a:gd name="T68" fmla="*/ 1602 w 2272"/>
                  <a:gd name="T69" fmla="*/ 2712 h 3448"/>
                  <a:gd name="T70" fmla="*/ 708 w 2272"/>
                  <a:gd name="T71" fmla="*/ 2719 h 3448"/>
                  <a:gd name="T72" fmla="*/ 637 w 2272"/>
                  <a:gd name="T73" fmla="*/ 2668 h 3448"/>
                  <a:gd name="T74" fmla="*/ 595 w 2272"/>
                  <a:gd name="T75" fmla="*/ 2487 h 3448"/>
                  <a:gd name="T76" fmla="*/ 493 w 2272"/>
                  <a:gd name="T77" fmla="*/ 2234 h 3448"/>
                  <a:gd name="T78" fmla="*/ 351 w 2272"/>
                  <a:gd name="T79" fmla="*/ 1991 h 3448"/>
                  <a:gd name="T80" fmla="*/ 293 w 2272"/>
                  <a:gd name="T81" fmla="*/ 1901 h 3448"/>
                  <a:gd name="T82" fmla="*/ 249 w 2272"/>
                  <a:gd name="T83" fmla="*/ 1831 h 3448"/>
                  <a:gd name="T84" fmla="*/ 233 w 2272"/>
                  <a:gd name="T85" fmla="*/ 1802 h 3448"/>
                  <a:gd name="T86" fmla="*/ 173 w 2272"/>
                  <a:gd name="T87" fmla="*/ 1703 h 3448"/>
                  <a:gd name="T88" fmla="*/ 95 w 2272"/>
                  <a:gd name="T89" fmla="*/ 1543 h 3448"/>
                  <a:gd name="T90" fmla="*/ 28 w 2272"/>
                  <a:gd name="T91" fmla="*/ 1348 h 3448"/>
                  <a:gd name="T92" fmla="*/ 0 w 2272"/>
                  <a:gd name="T93" fmla="*/ 1135 h 3448"/>
                  <a:gd name="T94" fmla="*/ 48 w 2272"/>
                  <a:gd name="T95" fmla="*/ 808 h 3448"/>
                  <a:gd name="T96" fmla="*/ 183 w 2272"/>
                  <a:gd name="T97" fmla="*/ 518 h 3448"/>
                  <a:gd name="T98" fmla="*/ 391 w 2272"/>
                  <a:gd name="T99" fmla="*/ 279 h 3448"/>
                  <a:gd name="T100" fmla="*/ 657 w 2272"/>
                  <a:gd name="T101" fmla="*/ 106 h 3448"/>
                  <a:gd name="T102" fmla="*/ 968 w 2272"/>
                  <a:gd name="T103" fmla="*/ 13 h 344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272"/>
                  <a:gd name="T157" fmla="*/ 0 h 3448"/>
                  <a:gd name="T158" fmla="*/ 2272 w 2272"/>
                  <a:gd name="T159" fmla="*/ 3448 h 344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272" h="3448">
                    <a:moveTo>
                      <a:pt x="704" y="3230"/>
                    </a:moveTo>
                    <a:lnTo>
                      <a:pt x="1567" y="3230"/>
                    </a:lnTo>
                    <a:lnTo>
                      <a:pt x="1585" y="3233"/>
                    </a:lnTo>
                    <a:lnTo>
                      <a:pt x="1601" y="3242"/>
                    </a:lnTo>
                    <a:lnTo>
                      <a:pt x="1614" y="3253"/>
                    </a:lnTo>
                    <a:lnTo>
                      <a:pt x="1621" y="3269"/>
                    </a:lnTo>
                    <a:lnTo>
                      <a:pt x="1624" y="3287"/>
                    </a:lnTo>
                    <a:lnTo>
                      <a:pt x="1621" y="3304"/>
                    </a:lnTo>
                    <a:lnTo>
                      <a:pt x="1614" y="3320"/>
                    </a:lnTo>
                    <a:lnTo>
                      <a:pt x="1601" y="3333"/>
                    </a:lnTo>
                    <a:lnTo>
                      <a:pt x="1585" y="3340"/>
                    </a:lnTo>
                    <a:lnTo>
                      <a:pt x="1567" y="3343"/>
                    </a:lnTo>
                    <a:lnTo>
                      <a:pt x="1400" y="3343"/>
                    </a:lnTo>
                    <a:lnTo>
                      <a:pt x="1397" y="3367"/>
                    </a:lnTo>
                    <a:lnTo>
                      <a:pt x="1388" y="3389"/>
                    </a:lnTo>
                    <a:lnTo>
                      <a:pt x="1376" y="3409"/>
                    </a:lnTo>
                    <a:lnTo>
                      <a:pt x="1360" y="3425"/>
                    </a:lnTo>
                    <a:lnTo>
                      <a:pt x="1340" y="3438"/>
                    </a:lnTo>
                    <a:lnTo>
                      <a:pt x="1318" y="3445"/>
                    </a:lnTo>
                    <a:lnTo>
                      <a:pt x="1294" y="3448"/>
                    </a:lnTo>
                    <a:lnTo>
                      <a:pt x="978" y="3448"/>
                    </a:lnTo>
                    <a:lnTo>
                      <a:pt x="953" y="3445"/>
                    </a:lnTo>
                    <a:lnTo>
                      <a:pt x="931" y="3438"/>
                    </a:lnTo>
                    <a:lnTo>
                      <a:pt x="912" y="3425"/>
                    </a:lnTo>
                    <a:lnTo>
                      <a:pt x="896" y="3409"/>
                    </a:lnTo>
                    <a:lnTo>
                      <a:pt x="883" y="3389"/>
                    </a:lnTo>
                    <a:lnTo>
                      <a:pt x="875" y="3367"/>
                    </a:lnTo>
                    <a:lnTo>
                      <a:pt x="872" y="3343"/>
                    </a:lnTo>
                    <a:lnTo>
                      <a:pt x="704" y="3343"/>
                    </a:lnTo>
                    <a:lnTo>
                      <a:pt x="686" y="3340"/>
                    </a:lnTo>
                    <a:lnTo>
                      <a:pt x="671" y="3333"/>
                    </a:lnTo>
                    <a:lnTo>
                      <a:pt x="658" y="3320"/>
                    </a:lnTo>
                    <a:lnTo>
                      <a:pt x="651" y="3304"/>
                    </a:lnTo>
                    <a:lnTo>
                      <a:pt x="648" y="3287"/>
                    </a:lnTo>
                    <a:lnTo>
                      <a:pt x="651" y="3269"/>
                    </a:lnTo>
                    <a:lnTo>
                      <a:pt x="658" y="3253"/>
                    </a:lnTo>
                    <a:lnTo>
                      <a:pt x="671" y="3242"/>
                    </a:lnTo>
                    <a:lnTo>
                      <a:pt x="686" y="3233"/>
                    </a:lnTo>
                    <a:lnTo>
                      <a:pt x="704" y="3230"/>
                    </a:lnTo>
                    <a:close/>
                    <a:moveTo>
                      <a:pt x="704" y="3027"/>
                    </a:moveTo>
                    <a:lnTo>
                      <a:pt x="1567" y="3027"/>
                    </a:lnTo>
                    <a:lnTo>
                      <a:pt x="1585" y="3030"/>
                    </a:lnTo>
                    <a:lnTo>
                      <a:pt x="1601" y="3037"/>
                    </a:lnTo>
                    <a:lnTo>
                      <a:pt x="1614" y="3050"/>
                    </a:lnTo>
                    <a:lnTo>
                      <a:pt x="1621" y="3066"/>
                    </a:lnTo>
                    <a:lnTo>
                      <a:pt x="1624" y="3083"/>
                    </a:lnTo>
                    <a:lnTo>
                      <a:pt x="1621" y="3101"/>
                    </a:lnTo>
                    <a:lnTo>
                      <a:pt x="1614" y="3117"/>
                    </a:lnTo>
                    <a:lnTo>
                      <a:pt x="1601" y="3130"/>
                    </a:lnTo>
                    <a:lnTo>
                      <a:pt x="1585" y="3137"/>
                    </a:lnTo>
                    <a:lnTo>
                      <a:pt x="1567" y="3140"/>
                    </a:lnTo>
                    <a:lnTo>
                      <a:pt x="704" y="3140"/>
                    </a:lnTo>
                    <a:lnTo>
                      <a:pt x="686" y="3137"/>
                    </a:lnTo>
                    <a:lnTo>
                      <a:pt x="671" y="3130"/>
                    </a:lnTo>
                    <a:lnTo>
                      <a:pt x="658" y="3117"/>
                    </a:lnTo>
                    <a:lnTo>
                      <a:pt x="651" y="3101"/>
                    </a:lnTo>
                    <a:lnTo>
                      <a:pt x="648" y="3083"/>
                    </a:lnTo>
                    <a:lnTo>
                      <a:pt x="651" y="3066"/>
                    </a:lnTo>
                    <a:lnTo>
                      <a:pt x="658" y="3050"/>
                    </a:lnTo>
                    <a:lnTo>
                      <a:pt x="671" y="3037"/>
                    </a:lnTo>
                    <a:lnTo>
                      <a:pt x="686" y="3030"/>
                    </a:lnTo>
                    <a:lnTo>
                      <a:pt x="704" y="3027"/>
                    </a:lnTo>
                    <a:close/>
                    <a:moveTo>
                      <a:pt x="704" y="2823"/>
                    </a:moveTo>
                    <a:lnTo>
                      <a:pt x="1567" y="2823"/>
                    </a:lnTo>
                    <a:lnTo>
                      <a:pt x="1585" y="2826"/>
                    </a:lnTo>
                    <a:lnTo>
                      <a:pt x="1601" y="2833"/>
                    </a:lnTo>
                    <a:lnTo>
                      <a:pt x="1614" y="2846"/>
                    </a:lnTo>
                    <a:lnTo>
                      <a:pt x="1621" y="2861"/>
                    </a:lnTo>
                    <a:lnTo>
                      <a:pt x="1624" y="2879"/>
                    </a:lnTo>
                    <a:lnTo>
                      <a:pt x="1621" y="2897"/>
                    </a:lnTo>
                    <a:lnTo>
                      <a:pt x="1614" y="2913"/>
                    </a:lnTo>
                    <a:lnTo>
                      <a:pt x="1601" y="2925"/>
                    </a:lnTo>
                    <a:lnTo>
                      <a:pt x="1585" y="2933"/>
                    </a:lnTo>
                    <a:lnTo>
                      <a:pt x="1567" y="2936"/>
                    </a:lnTo>
                    <a:lnTo>
                      <a:pt x="704" y="2936"/>
                    </a:lnTo>
                    <a:lnTo>
                      <a:pt x="686" y="2933"/>
                    </a:lnTo>
                    <a:lnTo>
                      <a:pt x="671" y="2925"/>
                    </a:lnTo>
                    <a:lnTo>
                      <a:pt x="658" y="2913"/>
                    </a:lnTo>
                    <a:lnTo>
                      <a:pt x="651" y="2897"/>
                    </a:lnTo>
                    <a:lnTo>
                      <a:pt x="648" y="2879"/>
                    </a:lnTo>
                    <a:lnTo>
                      <a:pt x="651" y="2861"/>
                    </a:lnTo>
                    <a:lnTo>
                      <a:pt x="658" y="2846"/>
                    </a:lnTo>
                    <a:lnTo>
                      <a:pt x="671" y="2833"/>
                    </a:lnTo>
                    <a:lnTo>
                      <a:pt x="686" y="2826"/>
                    </a:lnTo>
                    <a:lnTo>
                      <a:pt x="704" y="2823"/>
                    </a:lnTo>
                    <a:close/>
                    <a:moveTo>
                      <a:pt x="1136" y="0"/>
                    </a:moveTo>
                    <a:lnTo>
                      <a:pt x="1221" y="4"/>
                    </a:lnTo>
                    <a:lnTo>
                      <a:pt x="1303" y="13"/>
                    </a:lnTo>
                    <a:lnTo>
                      <a:pt x="1384" y="28"/>
                    </a:lnTo>
                    <a:lnTo>
                      <a:pt x="1463" y="49"/>
                    </a:lnTo>
                    <a:lnTo>
                      <a:pt x="1540" y="75"/>
                    </a:lnTo>
                    <a:lnTo>
                      <a:pt x="1614" y="106"/>
                    </a:lnTo>
                    <a:lnTo>
                      <a:pt x="1685" y="143"/>
                    </a:lnTo>
                    <a:lnTo>
                      <a:pt x="1754" y="184"/>
                    </a:lnTo>
                    <a:lnTo>
                      <a:pt x="1819" y="229"/>
                    </a:lnTo>
                    <a:lnTo>
                      <a:pt x="1881" y="279"/>
                    </a:lnTo>
                    <a:lnTo>
                      <a:pt x="1938" y="334"/>
                    </a:lnTo>
                    <a:lnTo>
                      <a:pt x="1993" y="391"/>
                    </a:lnTo>
                    <a:lnTo>
                      <a:pt x="2042" y="453"/>
                    </a:lnTo>
                    <a:lnTo>
                      <a:pt x="2088" y="518"/>
                    </a:lnTo>
                    <a:lnTo>
                      <a:pt x="2129" y="586"/>
                    </a:lnTo>
                    <a:lnTo>
                      <a:pt x="2166" y="657"/>
                    </a:lnTo>
                    <a:lnTo>
                      <a:pt x="2197" y="732"/>
                    </a:lnTo>
                    <a:lnTo>
                      <a:pt x="2223" y="808"/>
                    </a:lnTo>
                    <a:lnTo>
                      <a:pt x="2244" y="887"/>
                    </a:lnTo>
                    <a:lnTo>
                      <a:pt x="2259" y="967"/>
                    </a:lnTo>
                    <a:lnTo>
                      <a:pt x="2268" y="1050"/>
                    </a:lnTo>
                    <a:lnTo>
                      <a:pt x="2272" y="1135"/>
                    </a:lnTo>
                    <a:lnTo>
                      <a:pt x="2269" y="1188"/>
                    </a:lnTo>
                    <a:lnTo>
                      <a:pt x="2264" y="1242"/>
                    </a:lnTo>
                    <a:lnTo>
                      <a:pt x="2255" y="1295"/>
                    </a:lnTo>
                    <a:lnTo>
                      <a:pt x="2243" y="1348"/>
                    </a:lnTo>
                    <a:lnTo>
                      <a:pt x="2229" y="1399"/>
                    </a:lnTo>
                    <a:lnTo>
                      <a:pt x="2213" y="1449"/>
                    </a:lnTo>
                    <a:lnTo>
                      <a:pt x="2195" y="1497"/>
                    </a:lnTo>
                    <a:lnTo>
                      <a:pt x="2176" y="1543"/>
                    </a:lnTo>
                    <a:lnTo>
                      <a:pt x="2156" y="1587"/>
                    </a:lnTo>
                    <a:lnTo>
                      <a:pt x="2136" y="1628"/>
                    </a:lnTo>
                    <a:lnTo>
                      <a:pt x="2118" y="1667"/>
                    </a:lnTo>
                    <a:lnTo>
                      <a:pt x="2099" y="1702"/>
                    </a:lnTo>
                    <a:lnTo>
                      <a:pt x="2081" y="1732"/>
                    </a:lnTo>
                    <a:lnTo>
                      <a:pt x="2065" y="1759"/>
                    </a:lnTo>
                    <a:lnTo>
                      <a:pt x="2051" y="1782"/>
                    </a:lnTo>
                    <a:lnTo>
                      <a:pt x="2040" y="1800"/>
                    </a:lnTo>
                    <a:lnTo>
                      <a:pt x="1990" y="1881"/>
                    </a:lnTo>
                    <a:lnTo>
                      <a:pt x="1910" y="2011"/>
                    </a:lnTo>
                    <a:lnTo>
                      <a:pt x="1871" y="2075"/>
                    </a:lnTo>
                    <a:lnTo>
                      <a:pt x="1836" y="2140"/>
                    </a:lnTo>
                    <a:lnTo>
                      <a:pt x="1801" y="2205"/>
                    </a:lnTo>
                    <a:lnTo>
                      <a:pt x="1770" y="2271"/>
                    </a:lnTo>
                    <a:lnTo>
                      <a:pt x="1741" y="2339"/>
                    </a:lnTo>
                    <a:lnTo>
                      <a:pt x="1716" y="2407"/>
                    </a:lnTo>
                    <a:lnTo>
                      <a:pt x="1694" y="2477"/>
                    </a:lnTo>
                    <a:lnTo>
                      <a:pt x="1677" y="2550"/>
                    </a:lnTo>
                    <a:lnTo>
                      <a:pt x="1666" y="2625"/>
                    </a:lnTo>
                    <a:lnTo>
                      <a:pt x="1661" y="2647"/>
                    </a:lnTo>
                    <a:lnTo>
                      <a:pt x="1651" y="2668"/>
                    </a:lnTo>
                    <a:lnTo>
                      <a:pt x="1638" y="2685"/>
                    </a:lnTo>
                    <a:lnTo>
                      <a:pt x="1621" y="2700"/>
                    </a:lnTo>
                    <a:lnTo>
                      <a:pt x="1602" y="2712"/>
                    </a:lnTo>
                    <a:lnTo>
                      <a:pt x="1580" y="2719"/>
                    </a:lnTo>
                    <a:lnTo>
                      <a:pt x="1557" y="2721"/>
                    </a:lnTo>
                    <a:lnTo>
                      <a:pt x="731" y="2721"/>
                    </a:lnTo>
                    <a:lnTo>
                      <a:pt x="708" y="2719"/>
                    </a:lnTo>
                    <a:lnTo>
                      <a:pt x="686" y="2712"/>
                    </a:lnTo>
                    <a:lnTo>
                      <a:pt x="667" y="2700"/>
                    </a:lnTo>
                    <a:lnTo>
                      <a:pt x="651" y="2685"/>
                    </a:lnTo>
                    <a:lnTo>
                      <a:pt x="637" y="2668"/>
                    </a:lnTo>
                    <a:lnTo>
                      <a:pt x="628" y="2647"/>
                    </a:lnTo>
                    <a:lnTo>
                      <a:pt x="622" y="2624"/>
                    </a:lnTo>
                    <a:lnTo>
                      <a:pt x="611" y="2554"/>
                    </a:lnTo>
                    <a:lnTo>
                      <a:pt x="595" y="2487"/>
                    </a:lnTo>
                    <a:lnTo>
                      <a:pt x="575" y="2421"/>
                    </a:lnTo>
                    <a:lnTo>
                      <a:pt x="551" y="2357"/>
                    </a:lnTo>
                    <a:lnTo>
                      <a:pt x="524" y="2296"/>
                    </a:lnTo>
                    <a:lnTo>
                      <a:pt x="493" y="2234"/>
                    </a:lnTo>
                    <a:lnTo>
                      <a:pt x="461" y="2172"/>
                    </a:lnTo>
                    <a:lnTo>
                      <a:pt x="425" y="2112"/>
                    </a:lnTo>
                    <a:lnTo>
                      <a:pt x="389" y="2052"/>
                    </a:lnTo>
                    <a:lnTo>
                      <a:pt x="351" y="1991"/>
                    </a:lnTo>
                    <a:lnTo>
                      <a:pt x="312" y="1930"/>
                    </a:lnTo>
                    <a:lnTo>
                      <a:pt x="311" y="1928"/>
                    </a:lnTo>
                    <a:lnTo>
                      <a:pt x="301" y="1912"/>
                    </a:lnTo>
                    <a:lnTo>
                      <a:pt x="293" y="1901"/>
                    </a:lnTo>
                    <a:lnTo>
                      <a:pt x="285" y="1887"/>
                    </a:lnTo>
                    <a:lnTo>
                      <a:pt x="277" y="1872"/>
                    </a:lnTo>
                    <a:lnTo>
                      <a:pt x="258" y="1843"/>
                    </a:lnTo>
                    <a:lnTo>
                      <a:pt x="249" y="1831"/>
                    </a:lnTo>
                    <a:lnTo>
                      <a:pt x="242" y="1819"/>
                    </a:lnTo>
                    <a:lnTo>
                      <a:pt x="237" y="1810"/>
                    </a:lnTo>
                    <a:lnTo>
                      <a:pt x="234" y="1804"/>
                    </a:lnTo>
                    <a:lnTo>
                      <a:pt x="233" y="1802"/>
                    </a:lnTo>
                    <a:lnTo>
                      <a:pt x="221" y="1783"/>
                    </a:lnTo>
                    <a:lnTo>
                      <a:pt x="207" y="1761"/>
                    </a:lnTo>
                    <a:lnTo>
                      <a:pt x="191" y="1733"/>
                    </a:lnTo>
                    <a:lnTo>
                      <a:pt x="173" y="1703"/>
                    </a:lnTo>
                    <a:lnTo>
                      <a:pt x="154" y="1667"/>
                    </a:lnTo>
                    <a:lnTo>
                      <a:pt x="135" y="1629"/>
                    </a:lnTo>
                    <a:lnTo>
                      <a:pt x="115" y="1587"/>
                    </a:lnTo>
                    <a:lnTo>
                      <a:pt x="95" y="1543"/>
                    </a:lnTo>
                    <a:lnTo>
                      <a:pt x="76" y="1497"/>
                    </a:lnTo>
                    <a:lnTo>
                      <a:pt x="60" y="1449"/>
                    </a:lnTo>
                    <a:lnTo>
                      <a:pt x="43" y="1399"/>
                    </a:lnTo>
                    <a:lnTo>
                      <a:pt x="28" y="1348"/>
                    </a:lnTo>
                    <a:lnTo>
                      <a:pt x="17" y="1295"/>
                    </a:lnTo>
                    <a:lnTo>
                      <a:pt x="7" y="1242"/>
                    </a:lnTo>
                    <a:lnTo>
                      <a:pt x="2" y="1188"/>
                    </a:lnTo>
                    <a:lnTo>
                      <a:pt x="0" y="1135"/>
                    </a:lnTo>
                    <a:lnTo>
                      <a:pt x="3" y="1050"/>
                    </a:lnTo>
                    <a:lnTo>
                      <a:pt x="13" y="967"/>
                    </a:lnTo>
                    <a:lnTo>
                      <a:pt x="27" y="887"/>
                    </a:lnTo>
                    <a:lnTo>
                      <a:pt x="48" y="808"/>
                    </a:lnTo>
                    <a:lnTo>
                      <a:pt x="74" y="732"/>
                    </a:lnTo>
                    <a:lnTo>
                      <a:pt x="106" y="657"/>
                    </a:lnTo>
                    <a:lnTo>
                      <a:pt x="142" y="586"/>
                    </a:lnTo>
                    <a:lnTo>
                      <a:pt x="183" y="518"/>
                    </a:lnTo>
                    <a:lnTo>
                      <a:pt x="228" y="453"/>
                    </a:lnTo>
                    <a:lnTo>
                      <a:pt x="279" y="391"/>
                    </a:lnTo>
                    <a:lnTo>
                      <a:pt x="333" y="334"/>
                    </a:lnTo>
                    <a:lnTo>
                      <a:pt x="391" y="279"/>
                    </a:lnTo>
                    <a:lnTo>
                      <a:pt x="453" y="229"/>
                    </a:lnTo>
                    <a:lnTo>
                      <a:pt x="518" y="184"/>
                    </a:lnTo>
                    <a:lnTo>
                      <a:pt x="586" y="143"/>
                    </a:lnTo>
                    <a:lnTo>
                      <a:pt x="657" y="106"/>
                    </a:lnTo>
                    <a:lnTo>
                      <a:pt x="731" y="75"/>
                    </a:lnTo>
                    <a:lnTo>
                      <a:pt x="808" y="49"/>
                    </a:lnTo>
                    <a:lnTo>
                      <a:pt x="887" y="28"/>
                    </a:lnTo>
                    <a:lnTo>
                      <a:pt x="968" y="13"/>
                    </a:lnTo>
                    <a:lnTo>
                      <a:pt x="1051" y="4"/>
                    </a:lnTo>
                    <a:lnTo>
                      <a:pt x="113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60001">
                    <a:srgbClr val="FF6600"/>
                  </a:gs>
                </a:gsLst>
                <a:lin ang="4800000"/>
              </a:gradFill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prstMaterial="matte">
                <a:extrusionClr>
                  <a:srgbClr val="FF9966"/>
                </a:extrusionClr>
              </a:sp3d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nb-NO" sz="1400" smtClean="0">
                  <a:latin typeface="+mn-lt"/>
                </a:endParaRPr>
              </a:p>
            </p:txBody>
          </p:sp>
          <p:sp>
            <p:nvSpPr>
              <p:cNvPr id="56" name="Freeform 16"/>
              <p:cNvSpPr>
                <a:spLocks noEditPoints="1"/>
              </p:cNvSpPr>
              <p:nvPr/>
            </p:nvSpPr>
            <p:spPr bwMode="auto">
              <a:xfrm>
                <a:off x="3763083" y="2377363"/>
                <a:ext cx="1341724" cy="2036906"/>
              </a:xfrm>
              <a:custGeom>
                <a:avLst/>
                <a:gdLst>
                  <a:gd name="T0" fmla="*/ 1601 w 2272"/>
                  <a:gd name="T1" fmla="*/ 3242 h 3448"/>
                  <a:gd name="T2" fmla="*/ 1621 w 2272"/>
                  <a:gd name="T3" fmla="*/ 3304 h 3448"/>
                  <a:gd name="T4" fmla="*/ 1567 w 2272"/>
                  <a:gd name="T5" fmla="*/ 3343 h 3448"/>
                  <a:gd name="T6" fmla="*/ 1376 w 2272"/>
                  <a:gd name="T7" fmla="*/ 3409 h 3448"/>
                  <a:gd name="T8" fmla="*/ 1294 w 2272"/>
                  <a:gd name="T9" fmla="*/ 3448 h 3448"/>
                  <a:gd name="T10" fmla="*/ 912 w 2272"/>
                  <a:gd name="T11" fmla="*/ 3425 h 3448"/>
                  <a:gd name="T12" fmla="*/ 872 w 2272"/>
                  <a:gd name="T13" fmla="*/ 3343 h 3448"/>
                  <a:gd name="T14" fmla="*/ 658 w 2272"/>
                  <a:gd name="T15" fmla="*/ 3320 h 3448"/>
                  <a:gd name="T16" fmla="*/ 658 w 2272"/>
                  <a:gd name="T17" fmla="*/ 3253 h 3448"/>
                  <a:gd name="T18" fmla="*/ 704 w 2272"/>
                  <a:gd name="T19" fmla="*/ 3027 h 3448"/>
                  <a:gd name="T20" fmla="*/ 1614 w 2272"/>
                  <a:gd name="T21" fmla="*/ 3050 h 3448"/>
                  <a:gd name="T22" fmla="*/ 1614 w 2272"/>
                  <a:gd name="T23" fmla="*/ 3117 h 3448"/>
                  <a:gd name="T24" fmla="*/ 704 w 2272"/>
                  <a:gd name="T25" fmla="*/ 3140 h 3448"/>
                  <a:gd name="T26" fmla="*/ 651 w 2272"/>
                  <a:gd name="T27" fmla="*/ 3101 h 3448"/>
                  <a:gd name="T28" fmla="*/ 671 w 2272"/>
                  <a:gd name="T29" fmla="*/ 3037 h 3448"/>
                  <a:gd name="T30" fmla="*/ 1567 w 2272"/>
                  <a:gd name="T31" fmla="*/ 2823 h 3448"/>
                  <a:gd name="T32" fmla="*/ 1621 w 2272"/>
                  <a:gd name="T33" fmla="*/ 2861 h 3448"/>
                  <a:gd name="T34" fmla="*/ 1601 w 2272"/>
                  <a:gd name="T35" fmla="*/ 2925 h 3448"/>
                  <a:gd name="T36" fmla="*/ 686 w 2272"/>
                  <a:gd name="T37" fmla="*/ 2933 h 3448"/>
                  <a:gd name="T38" fmla="*/ 648 w 2272"/>
                  <a:gd name="T39" fmla="*/ 2879 h 3448"/>
                  <a:gd name="T40" fmla="*/ 686 w 2272"/>
                  <a:gd name="T41" fmla="*/ 2826 h 3448"/>
                  <a:gd name="T42" fmla="*/ 1303 w 2272"/>
                  <a:gd name="T43" fmla="*/ 13 h 3448"/>
                  <a:gd name="T44" fmla="*/ 1614 w 2272"/>
                  <a:gd name="T45" fmla="*/ 106 h 3448"/>
                  <a:gd name="T46" fmla="*/ 1881 w 2272"/>
                  <a:gd name="T47" fmla="*/ 279 h 3448"/>
                  <a:gd name="T48" fmla="*/ 2088 w 2272"/>
                  <a:gd name="T49" fmla="*/ 518 h 3448"/>
                  <a:gd name="T50" fmla="*/ 2223 w 2272"/>
                  <a:gd name="T51" fmla="*/ 808 h 3448"/>
                  <a:gd name="T52" fmla="*/ 2272 w 2272"/>
                  <a:gd name="T53" fmla="*/ 1135 h 3448"/>
                  <a:gd name="T54" fmla="*/ 2243 w 2272"/>
                  <a:gd name="T55" fmla="*/ 1348 h 3448"/>
                  <a:gd name="T56" fmla="*/ 2176 w 2272"/>
                  <a:gd name="T57" fmla="*/ 1543 h 3448"/>
                  <a:gd name="T58" fmla="*/ 2099 w 2272"/>
                  <a:gd name="T59" fmla="*/ 1702 h 3448"/>
                  <a:gd name="T60" fmla="*/ 2040 w 2272"/>
                  <a:gd name="T61" fmla="*/ 1800 h 3448"/>
                  <a:gd name="T62" fmla="*/ 1836 w 2272"/>
                  <a:gd name="T63" fmla="*/ 2140 h 3448"/>
                  <a:gd name="T64" fmla="*/ 1716 w 2272"/>
                  <a:gd name="T65" fmla="*/ 2407 h 3448"/>
                  <a:gd name="T66" fmla="*/ 1661 w 2272"/>
                  <a:gd name="T67" fmla="*/ 2647 h 3448"/>
                  <a:gd name="T68" fmla="*/ 1602 w 2272"/>
                  <a:gd name="T69" fmla="*/ 2712 h 3448"/>
                  <a:gd name="T70" fmla="*/ 708 w 2272"/>
                  <a:gd name="T71" fmla="*/ 2719 h 3448"/>
                  <a:gd name="T72" fmla="*/ 637 w 2272"/>
                  <a:gd name="T73" fmla="*/ 2668 h 3448"/>
                  <a:gd name="T74" fmla="*/ 595 w 2272"/>
                  <a:gd name="T75" fmla="*/ 2487 h 3448"/>
                  <a:gd name="T76" fmla="*/ 493 w 2272"/>
                  <a:gd name="T77" fmla="*/ 2234 h 3448"/>
                  <a:gd name="T78" fmla="*/ 351 w 2272"/>
                  <a:gd name="T79" fmla="*/ 1991 h 3448"/>
                  <a:gd name="T80" fmla="*/ 293 w 2272"/>
                  <a:gd name="T81" fmla="*/ 1901 h 3448"/>
                  <a:gd name="T82" fmla="*/ 249 w 2272"/>
                  <a:gd name="T83" fmla="*/ 1831 h 3448"/>
                  <a:gd name="T84" fmla="*/ 233 w 2272"/>
                  <a:gd name="T85" fmla="*/ 1802 h 3448"/>
                  <a:gd name="T86" fmla="*/ 173 w 2272"/>
                  <a:gd name="T87" fmla="*/ 1703 h 3448"/>
                  <a:gd name="T88" fmla="*/ 95 w 2272"/>
                  <a:gd name="T89" fmla="*/ 1543 h 3448"/>
                  <a:gd name="T90" fmla="*/ 28 w 2272"/>
                  <a:gd name="T91" fmla="*/ 1348 h 3448"/>
                  <a:gd name="T92" fmla="*/ 0 w 2272"/>
                  <a:gd name="T93" fmla="*/ 1135 h 3448"/>
                  <a:gd name="T94" fmla="*/ 48 w 2272"/>
                  <a:gd name="T95" fmla="*/ 808 h 3448"/>
                  <a:gd name="T96" fmla="*/ 183 w 2272"/>
                  <a:gd name="T97" fmla="*/ 518 h 3448"/>
                  <a:gd name="T98" fmla="*/ 391 w 2272"/>
                  <a:gd name="T99" fmla="*/ 279 h 3448"/>
                  <a:gd name="T100" fmla="*/ 657 w 2272"/>
                  <a:gd name="T101" fmla="*/ 106 h 3448"/>
                  <a:gd name="T102" fmla="*/ 968 w 2272"/>
                  <a:gd name="T103" fmla="*/ 13 h 344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272"/>
                  <a:gd name="T157" fmla="*/ 0 h 3448"/>
                  <a:gd name="T158" fmla="*/ 2272 w 2272"/>
                  <a:gd name="T159" fmla="*/ 3448 h 344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272" h="3448">
                    <a:moveTo>
                      <a:pt x="704" y="3230"/>
                    </a:moveTo>
                    <a:lnTo>
                      <a:pt x="1567" y="3230"/>
                    </a:lnTo>
                    <a:lnTo>
                      <a:pt x="1585" y="3233"/>
                    </a:lnTo>
                    <a:lnTo>
                      <a:pt x="1601" y="3242"/>
                    </a:lnTo>
                    <a:lnTo>
                      <a:pt x="1614" y="3253"/>
                    </a:lnTo>
                    <a:lnTo>
                      <a:pt x="1621" y="3269"/>
                    </a:lnTo>
                    <a:lnTo>
                      <a:pt x="1624" y="3287"/>
                    </a:lnTo>
                    <a:lnTo>
                      <a:pt x="1621" y="3304"/>
                    </a:lnTo>
                    <a:lnTo>
                      <a:pt x="1614" y="3320"/>
                    </a:lnTo>
                    <a:lnTo>
                      <a:pt x="1601" y="3333"/>
                    </a:lnTo>
                    <a:lnTo>
                      <a:pt x="1585" y="3340"/>
                    </a:lnTo>
                    <a:lnTo>
                      <a:pt x="1567" y="3343"/>
                    </a:lnTo>
                    <a:lnTo>
                      <a:pt x="1400" y="3343"/>
                    </a:lnTo>
                    <a:lnTo>
                      <a:pt x="1397" y="3367"/>
                    </a:lnTo>
                    <a:lnTo>
                      <a:pt x="1388" y="3389"/>
                    </a:lnTo>
                    <a:lnTo>
                      <a:pt x="1376" y="3409"/>
                    </a:lnTo>
                    <a:lnTo>
                      <a:pt x="1360" y="3425"/>
                    </a:lnTo>
                    <a:lnTo>
                      <a:pt x="1340" y="3438"/>
                    </a:lnTo>
                    <a:lnTo>
                      <a:pt x="1318" y="3445"/>
                    </a:lnTo>
                    <a:lnTo>
                      <a:pt x="1294" y="3448"/>
                    </a:lnTo>
                    <a:lnTo>
                      <a:pt x="978" y="3448"/>
                    </a:lnTo>
                    <a:lnTo>
                      <a:pt x="953" y="3445"/>
                    </a:lnTo>
                    <a:lnTo>
                      <a:pt x="931" y="3438"/>
                    </a:lnTo>
                    <a:lnTo>
                      <a:pt x="912" y="3425"/>
                    </a:lnTo>
                    <a:lnTo>
                      <a:pt x="896" y="3409"/>
                    </a:lnTo>
                    <a:lnTo>
                      <a:pt x="883" y="3389"/>
                    </a:lnTo>
                    <a:lnTo>
                      <a:pt x="875" y="3367"/>
                    </a:lnTo>
                    <a:lnTo>
                      <a:pt x="872" y="3343"/>
                    </a:lnTo>
                    <a:lnTo>
                      <a:pt x="704" y="3343"/>
                    </a:lnTo>
                    <a:lnTo>
                      <a:pt x="686" y="3340"/>
                    </a:lnTo>
                    <a:lnTo>
                      <a:pt x="671" y="3333"/>
                    </a:lnTo>
                    <a:lnTo>
                      <a:pt x="658" y="3320"/>
                    </a:lnTo>
                    <a:lnTo>
                      <a:pt x="651" y="3304"/>
                    </a:lnTo>
                    <a:lnTo>
                      <a:pt x="648" y="3287"/>
                    </a:lnTo>
                    <a:lnTo>
                      <a:pt x="651" y="3269"/>
                    </a:lnTo>
                    <a:lnTo>
                      <a:pt x="658" y="3253"/>
                    </a:lnTo>
                    <a:lnTo>
                      <a:pt x="671" y="3242"/>
                    </a:lnTo>
                    <a:lnTo>
                      <a:pt x="686" y="3233"/>
                    </a:lnTo>
                    <a:lnTo>
                      <a:pt x="704" y="3230"/>
                    </a:lnTo>
                    <a:close/>
                    <a:moveTo>
                      <a:pt x="704" y="3027"/>
                    </a:moveTo>
                    <a:lnTo>
                      <a:pt x="1567" y="3027"/>
                    </a:lnTo>
                    <a:lnTo>
                      <a:pt x="1585" y="3030"/>
                    </a:lnTo>
                    <a:lnTo>
                      <a:pt x="1601" y="3037"/>
                    </a:lnTo>
                    <a:lnTo>
                      <a:pt x="1614" y="3050"/>
                    </a:lnTo>
                    <a:lnTo>
                      <a:pt x="1621" y="3066"/>
                    </a:lnTo>
                    <a:lnTo>
                      <a:pt x="1624" y="3083"/>
                    </a:lnTo>
                    <a:lnTo>
                      <a:pt x="1621" y="3101"/>
                    </a:lnTo>
                    <a:lnTo>
                      <a:pt x="1614" y="3117"/>
                    </a:lnTo>
                    <a:lnTo>
                      <a:pt x="1601" y="3130"/>
                    </a:lnTo>
                    <a:lnTo>
                      <a:pt x="1585" y="3137"/>
                    </a:lnTo>
                    <a:lnTo>
                      <a:pt x="1567" y="3140"/>
                    </a:lnTo>
                    <a:lnTo>
                      <a:pt x="704" y="3140"/>
                    </a:lnTo>
                    <a:lnTo>
                      <a:pt x="686" y="3137"/>
                    </a:lnTo>
                    <a:lnTo>
                      <a:pt x="671" y="3130"/>
                    </a:lnTo>
                    <a:lnTo>
                      <a:pt x="658" y="3117"/>
                    </a:lnTo>
                    <a:lnTo>
                      <a:pt x="651" y="3101"/>
                    </a:lnTo>
                    <a:lnTo>
                      <a:pt x="648" y="3083"/>
                    </a:lnTo>
                    <a:lnTo>
                      <a:pt x="651" y="3066"/>
                    </a:lnTo>
                    <a:lnTo>
                      <a:pt x="658" y="3050"/>
                    </a:lnTo>
                    <a:lnTo>
                      <a:pt x="671" y="3037"/>
                    </a:lnTo>
                    <a:lnTo>
                      <a:pt x="686" y="3030"/>
                    </a:lnTo>
                    <a:lnTo>
                      <a:pt x="704" y="3027"/>
                    </a:lnTo>
                    <a:close/>
                    <a:moveTo>
                      <a:pt x="704" y="2823"/>
                    </a:moveTo>
                    <a:lnTo>
                      <a:pt x="1567" y="2823"/>
                    </a:lnTo>
                    <a:lnTo>
                      <a:pt x="1585" y="2826"/>
                    </a:lnTo>
                    <a:lnTo>
                      <a:pt x="1601" y="2833"/>
                    </a:lnTo>
                    <a:lnTo>
                      <a:pt x="1614" y="2846"/>
                    </a:lnTo>
                    <a:lnTo>
                      <a:pt x="1621" y="2861"/>
                    </a:lnTo>
                    <a:lnTo>
                      <a:pt x="1624" y="2879"/>
                    </a:lnTo>
                    <a:lnTo>
                      <a:pt x="1621" y="2897"/>
                    </a:lnTo>
                    <a:lnTo>
                      <a:pt x="1614" y="2913"/>
                    </a:lnTo>
                    <a:lnTo>
                      <a:pt x="1601" y="2925"/>
                    </a:lnTo>
                    <a:lnTo>
                      <a:pt x="1585" y="2933"/>
                    </a:lnTo>
                    <a:lnTo>
                      <a:pt x="1567" y="2936"/>
                    </a:lnTo>
                    <a:lnTo>
                      <a:pt x="704" y="2936"/>
                    </a:lnTo>
                    <a:lnTo>
                      <a:pt x="686" y="2933"/>
                    </a:lnTo>
                    <a:lnTo>
                      <a:pt x="671" y="2925"/>
                    </a:lnTo>
                    <a:lnTo>
                      <a:pt x="658" y="2913"/>
                    </a:lnTo>
                    <a:lnTo>
                      <a:pt x="651" y="2897"/>
                    </a:lnTo>
                    <a:lnTo>
                      <a:pt x="648" y="2879"/>
                    </a:lnTo>
                    <a:lnTo>
                      <a:pt x="651" y="2861"/>
                    </a:lnTo>
                    <a:lnTo>
                      <a:pt x="658" y="2846"/>
                    </a:lnTo>
                    <a:lnTo>
                      <a:pt x="671" y="2833"/>
                    </a:lnTo>
                    <a:lnTo>
                      <a:pt x="686" y="2826"/>
                    </a:lnTo>
                    <a:lnTo>
                      <a:pt x="704" y="2823"/>
                    </a:lnTo>
                    <a:close/>
                    <a:moveTo>
                      <a:pt x="1136" y="0"/>
                    </a:moveTo>
                    <a:lnTo>
                      <a:pt x="1221" y="4"/>
                    </a:lnTo>
                    <a:lnTo>
                      <a:pt x="1303" y="13"/>
                    </a:lnTo>
                    <a:lnTo>
                      <a:pt x="1384" y="28"/>
                    </a:lnTo>
                    <a:lnTo>
                      <a:pt x="1463" y="49"/>
                    </a:lnTo>
                    <a:lnTo>
                      <a:pt x="1540" y="75"/>
                    </a:lnTo>
                    <a:lnTo>
                      <a:pt x="1614" y="106"/>
                    </a:lnTo>
                    <a:lnTo>
                      <a:pt x="1685" y="143"/>
                    </a:lnTo>
                    <a:lnTo>
                      <a:pt x="1754" y="184"/>
                    </a:lnTo>
                    <a:lnTo>
                      <a:pt x="1819" y="229"/>
                    </a:lnTo>
                    <a:lnTo>
                      <a:pt x="1881" y="279"/>
                    </a:lnTo>
                    <a:lnTo>
                      <a:pt x="1938" y="334"/>
                    </a:lnTo>
                    <a:lnTo>
                      <a:pt x="1993" y="391"/>
                    </a:lnTo>
                    <a:lnTo>
                      <a:pt x="2042" y="453"/>
                    </a:lnTo>
                    <a:lnTo>
                      <a:pt x="2088" y="518"/>
                    </a:lnTo>
                    <a:lnTo>
                      <a:pt x="2129" y="586"/>
                    </a:lnTo>
                    <a:lnTo>
                      <a:pt x="2166" y="657"/>
                    </a:lnTo>
                    <a:lnTo>
                      <a:pt x="2197" y="732"/>
                    </a:lnTo>
                    <a:lnTo>
                      <a:pt x="2223" y="808"/>
                    </a:lnTo>
                    <a:lnTo>
                      <a:pt x="2244" y="887"/>
                    </a:lnTo>
                    <a:lnTo>
                      <a:pt x="2259" y="967"/>
                    </a:lnTo>
                    <a:lnTo>
                      <a:pt x="2268" y="1050"/>
                    </a:lnTo>
                    <a:lnTo>
                      <a:pt x="2272" y="1135"/>
                    </a:lnTo>
                    <a:lnTo>
                      <a:pt x="2269" y="1188"/>
                    </a:lnTo>
                    <a:lnTo>
                      <a:pt x="2264" y="1242"/>
                    </a:lnTo>
                    <a:lnTo>
                      <a:pt x="2255" y="1295"/>
                    </a:lnTo>
                    <a:lnTo>
                      <a:pt x="2243" y="1348"/>
                    </a:lnTo>
                    <a:lnTo>
                      <a:pt x="2229" y="1399"/>
                    </a:lnTo>
                    <a:lnTo>
                      <a:pt x="2213" y="1449"/>
                    </a:lnTo>
                    <a:lnTo>
                      <a:pt x="2195" y="1497"/>
                    </a:lnTo>
                    <a:lnTo>
                      <a:pt x="2176" y="1543"/>
                    </a:lnTo>
                    <a:lnTo>
                      <a:pt x="2156" y="1587"/>
                    </a:lnTo>
                    <a:lnTo>
                      <a:pt x="2136" y="1628"/>
                    </a:lnTo>
                    <a:lnTo>
                      <a:pt x="2118" y="1667"/>
                    </a:lnTo>
                    <a:lnTo>
                      <a:pt x="2099" y="1702"/>
                    </a:lnTo>
                    <a:lnTo>
                      <a:pt x="2081" y="1732"/>
                    </a:lnTo>
                    <a:lnTo>
                      <a:pt x="2065" y="1759"/>
                    </a:lnTo>
                    <a:lnTo>
                      <a:pt x="2051" y="1782"/>
                    </a:lnTo>
                    <a:lnTo>
                      <a:pt x="2040" y="1800"/>
                    </a:lnTo>
                    <a:lnTo>
                      <a:pt x="1990" y="1881"/>
                    </a:lnTo>
                    <a:lnTo>
                      <a:pt x="1910" y="2011"/>
                    </a:lnTo>
                    <a:lnTo>
                      <a:pt x="1871" y="2075"/>
                    </a:lnTo>
                    <a:lnTo>
                      <a:pt x="1836" y="2140"/>
                    </a:lnTo>
                    <a:lnTo>
                      <a:pt x="1801" y="2205"/>
                    </a:lnTo>
                    <a:lnTo>
                      <a:pt x="1770" y="2271"/>
                    </a:lnTo>
                    <a:lnTo>
                      <a:pt x="1741" y="2339"/>
                    </a:lnTo>
                    <a:lnTo>
                      <a:pt x="1716" y="2407"/>
                    </a:lnTo>
                    <a:lnTo>
                      <a:pt x="1694" y="2477"/>
                    </a:lnTo>
                    <a:lnTo>
                      <a:pt x="1677" y="2550"/>
                    </a:lnTo>
                    <a:lnTo>
                      <a:pt x="1666" y="2625"/>
                    </a:lnTo>
                    <a:lnTo>
                      <a:pt x="1661" y="2647"/>
                    </a:lnTo>
                    <a:lnTo>
                      <a:pt x="1651" y="2668"/>
                    </a:lnTo>
                    <a:lnTo>
                      <a:pt x="1638" y="2685"/>
                    </a:lnTo>
                    <a:lnTo>
                      <a:pt x="1621" y="2700"/>
                    </a:lnTo>
                    <a:lnTo>
                      <a:pt x="1602" y="2712"/>
                    </a:lnTo>
                    <a:lnTo>
                      <a:pt x="1580" y="2719"/>
                    </a:lnTo>
                    <a:lnTo>
                      <a:pt x="1557" y="2721"/>
                    </a:lnTo>
                    <a:lnTo>
                      <a:pt x="731" y="2721"/>
                    </a:lnTo>
                    <a:lnTo>
                      <a:pt x="708" y="2719"/>
                    </a:lnTo>
                    <a:lnTo>
                      <a:pt x="686" y="2712"/>
                    </a:lnTo>
                    <a:lnTo>
                      <a:pt x="667" y="2700"/>
                    </a:lnTo>
                    <a:lnTo>
                      <a:pt x="651" y="2685"/>
                    </a:lnTo>
                    <a:lnTo>
                      <a:pt x="637" y="2668"/>
                    </a:lnTo>
                    <a:lnTo>
                      <a:pt x="628" y="2647"/>
                    </a:lnTo>
                    <a:lnTo>
                      <a:pt x="622" y="2624"/>
                    </a:lnTo>
                    <a:lnTo>
                      <a:pt x="611" y="2554"/>
                    </a:lnTo>
                    <a:lnTo>
                      <a:pt x="595" y="2487"/>
                    </a:lnTo>
                    <a:lnTo>
                      <a:pt x="575" y="2421"/>
                    </a:lnTo>
                    <a:lnTo>
                      <a:pt x="551" y="2357"/>
                    </a:lnTo>
                    <a:lnTo>
                      <a:pt x="524" y="2296"/>
                    </a:lnTo>
                    <a:lnTo>
                      <a:pt x="493" y="2234"/>
                    </a:lnTo>
                    <a:lnTo>
                      <a:pt x="461" y="2172"/>
                    </a:lnTo>
                    <a:lnTo>
                      <a:pt x="425" y="2112"/>
                    </a:lnTo>
                    <a:lnTo>
                      <a:pt x="389" y="2052"/>
                    </a:lnTo>
                    <a:lnTo>
                      <a:pt x="351" y="1991"/>
                    </a:lnTo>
                    <a:lnTo>
                      <a:pt x="312" y="1930"/>
                    </a:lnTo>
                    <a:lnTo>
                      <a:pt x="311" y="1928"/>
                    </a:lnTo>
                    <a:lnTo>
                      <a:pt x="301" y="1912"/>
                    </a:lnTo>
                    <a:lnTo>
                      <a:pt x="293" y="1901"/>
                    </a:lnTo>
                    <a:lnTo>
                      <a:pt x="285" y="1887"/>
                    </a:lnTo>
                    <a:lnTo>
                      <a:pt x="277" y="1872"/>
                    </a:lnTo>
                    <a:lnTo>
                      <a:pt x="258" y="1843"/>
                    </a:lnTo>
                    <a:lnTo>
                      <a:pt x="249" y="1831"/>
                    </a:lnTo>
                    <a:lnTo>
                      <a:pt x="242" y="1819"/>
                    </a:lnTo>
                    <a:lnTo>
                      <a:pt x="237" y="1810"/>
                    </a:lnTo>
                    <a:lnTo>
                      <a:pt x="234" y="1804"/>
                    </a:lnTo>
                    <a:lnTo>
                      <a:pt x="233" y="1802"/>
                    </a:lnTo>
                    <a:lnTo>
                      <a:pt x="221" y="1783"/>
                    </a:lnTo>
                    <a:lnTo>
                      <a:pt x="207" y="1761"/>
                    </a:lnTo>
                    <a:lnTo>
                      <a:pt x="191" y="1733"/>
                    </a:lnTo>
                    <a:lnTo>
                      <a:pt x="173" y="1703"/>
                    </a:lnTo>
                    <a:lnTo>
                      <a:pt x="154" y="1667"/>
                    </a:lnTo>
                    <a:lnTo>
                      <a:pt x="135" y="1629"/>
                    </a:lnTo>
                    <a:lnTo>
                      <a:pt x="115" y="1587"/>
                    </a:lnTo>
                    <a:lnTo>
                      <a:pt x="95" y="1543"/>
                    </a:lnTo>
                    <a:lnTo>
                      <a:pt x="76" y="1497"/>
                    </a:lnTo>
                    <a:lnTo>
                      <a:pt x="60" y="1449"/>
                    </a:lnTo>
                    <a:lnTo>
                      <a:pt x="43" y="1399"/>
                    </a:lnTo>
                    <a:lnTo>
                      <a:pt x="28" y="1348"/>
                    </a:lnTo>
                    <a:lnTo>
                      <a:pt x="17" y="1295"/>
                    </a:lnTo>
                    <a:lnTo>
                      <a:pt x="7" y="1242"/>
                    </a:lnTo>
                    <a:lnTo>
                      <a:pt x="2" y="1188"/>
                    </a:lnTo>
                    <a:lnTo>
                      <a:pt x="0" y="1135"/>
                    </a:lnTo>
                    <a:lnTo>
                      <a:pt x="3" y="1050"/>
                    </a:lnTo>
                    <a:lnTo>
                      <a:pt x="13" y="967"/>
                    </a:lnTo>
                    <a:lnTo>
                      <a:pt x="27" y="887"/>
                    </a:lnTo>
                    <a:lnTo>
                      <a:pt x="48" y="808"/>
                    </a:lnTo>
                    <a:lnTo>
                      <a:pt x="74" y="732"/>
                    </a:lnTo>
                    <a:lnTo>
                      <a:pt x="106" y="657"/>
                    </a:lnTo>
                    <a:lnTo>
                      <a:pt x="142" y="586"/>
                    </a:lnTo>
                    <a:lnTo>
                      <a:pt x="183" y="518"/>
                    </a:lnTo>
                    <a:lnTo>
                      <a:pt x="228" y="453"/>
                    </a:lnTo>
                    <a:lnTo>
                      <a:pt x="279" y="391"/>
                    </a:lnTo>
                    <a:lnTo>
                      <a:pt x="333" y="334"/>
                    </a:lnTo>
                    <a:lnTo>
                      <a:pt x="391" y="279"/>
                    </a:lnTo>
                    <a:lnTo>
                      <a:pt x="453" y="229"/>
                    </a:lnTo>
                    <a:lnTo>
                      <a:pt x="518" y="184"/>
                    </a:lnTo>
                    <a:lnTo>
                      <a:pt x="586" y="143"/>
                    </a:lnTo>
                    <a:lnTo>
                      <a:pt x="657" y="106"/>
                    </a:lnTo>
                    <a:lnTo>
                      <a:pt x="731" y="75"/>
                    </a:lnTo>
                    <a:lnTo>
                      <a:pt x="808" y="49"/>
                    </a:lnTo>
                    <a:lnTo>
                      <a:pt x="887" y="28"/>
                    </a:lnTo>
                    <a:lnTo>
                      <a:pt x="968" y="13"/>
                    </a:lnTo>
                    <a:lnTo>
                      <a:pt x="1051" y="4"/>
                    </a:lnTo>
                    <a:lnTo>
                      <a:pt x="113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58000"/>
                    </a:schemeClr>
                  </a:gs>
                  <a:gs pos="39000">
                    <a:srgbClr val="FF6600">
                      <a:alpha val="0"/>
                    </a:srgbClr>
                  </a:gs>
                </a:gsLst>
                <a:lin ang="4800000"/>
              </a:gradFill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prstMaterial="matte">
                <a:extrusionClr>
                  <a:srgbClr val="FF9966"/>
                </a:extrusionClr>
              </a:sp3d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nb-NO" sz="1400" smtClean="0">
                  <a:latin typeface="+mn-lt"/>
                </a:endParaRPr>
              </a:p>
            </p:txBody>
          </p:sp>
        </p:grpSp>
        <p:grpSp>
          <p:nvGrpSpPr>
            <p:cNvPr id="57" name="Group 96"/>
            <p:cNvGrpSpPr>
              <a:grpSpLocks/>
            </p:cNvGrpSpPr>
            <p:nvPr/>
          </p:nvGrpSpPr>
          <p:grpSpPr bwMode="auto">
            <a:xfrm>
              <a:off x="3319424" y="2324157"/>
              <a:ext cx="1791065" cy="1177075"/>
              <a:chOff x="5045037" y="1650263"/>
              <a:chExt cx="1791065" cy="1177075"/>
            </a:xfrm>
          </p:grpSpPr>
          <p:sp>
            <p:nvSpPr>
              <p:cNvPr id="58" name="TextBox 15"/>
              <p:cNvSpPr txBox="1">
                <a:spLocks noChangeArrowheads="1"/>
              </p:cNvSpPr>
              <p:nvPr/>
            </p:nvSpPr>
            <p:spPr bwMode="auto">
              <a:xfrm rot="2295975">
                <a:off x="5045037" y="1650263"/>
                <a:ext cx="179106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fa-IR" sz="1800" b="1" dirty="0" smtClean="0">
                    <a:solidFill>
                      <a:srgbClr val="FFFFFF"/>
                    </a:solidFill>
                    <a:latin typeface="+mn-lt"/>
                    <a:cs typeface="B Nazanin" pitchFamily="2" charset="-78"/>
                  </a:rPr>
                  <a:t>اعتبار سنجی اولیه</a:t>
                </a:r>
                <a:endParaRPr lang="en-US" sz="1800" b="1" dirty="0">
                  <a:solidFill>
                    <a:srgbClr val="FFFFFF"/>
                  </a:solidFill>
                  <a:latin typeface="+mn-lt"/>
                  <a:cs typeface="B Nazanin" pitchFamily="2" charset="-78"/>
                </a:endParaRPr>
              </a:p>
            </p:txBody>
          </p:sp>
          <p:grpSp>
            <p:nvGrpSpPr>
              <p:cNvPr id="59" name="Group 23"/>
              <p:cNvGrpSpPr>
                <a:grpSpLocks/>
              </p:cNvGrpSpPr>
              <p:nvPr/>
            </p:nvGrpSpPr>
            <p:grpSpPr bwMode="auto">
              <a:xfrm>
                <a:off x="6440488" y="2381250"/>
                <a:ext cx="306387" cy="446088"/>
                <a:chOff x="595614" y="1039368"/>
                <a:chExt cx="478116" cy="694944"/>
              </a:xfrm>
            </p:grpSpPr>
            <p:sp>
              <p:nvSpPr>
                <p:cNvPr id="60" name="Freeform 16"/>
                <p:cNvSpPr>
                  <a:spLocks noEditPoints="1"/>
                </p:cNvSpPr>
                <p:nvPr/>
              </p:nvSpPr>
              <p:spPr bwMode="auto">
                <a:xfrm>
                  <a:off x="619998" y="1045464"/>
                  <a:ext cx="453732" cy="688848"/>
                </a:xfrm>
                <a:custGeom>
                  <a:avLst/>
                  <a:gdLst>
                    <a:gd name="T0" fmla="*/ 2147483647 w 2272"/>
                    <a:gd name="T1" fmla="*/ 2147483647 h 3448"/>
                    <a:gd name="T2" fmla="*/ 2147483647 w 2272"/>
                    <a:gd name="T3" fmla="*/ 2147483647 h 3448"/>
                    <a:gd name="T4" fmla="*/ 2147483647 w 2272"/>
                    <a:gd name="T5" fmla="*/ 2147483647 h 3448"/>
                    <a:gd name="T6" fmla="*/ 2147483647 w 2272"/>
                    <a:gd name="T7" fmla="*/ 2147483647 h 3448"/>
                    <a:gd name="T8" fmla="*/ 2147483647 w 2272"/>
                    <a:gd name="T9" fmla="*/ 2147483647 h 3448"/>
                    <a:gd name="T10" fmla="*/ 2147483647 w 2272"/>
                    <a:gd name="T11" fmla="*/ 2147483647 h 3448"/>
                    <a:gd name="T12" fmla="*/ 2147483647 w 2272"/>
                    <a:gd name="T13" fmla="*/ 2147483647 h 3448"/>
                    <a:gd name="T14" fmla="*/ 2147483647 w 2272"/>
                    <a:gd name="T15" fmla="*/ 2147483647 h 3448"/>
                    <a:gd name="T16" fmla="*/ 2147483647 w 2272"/>
                    <a:gd name="T17" fmla="*/ 2147483647 h 3448"/>
                    <a:gd name="T18" fmla="*/ 2147483647 w 2272"/>
                    <a:gd name="T19" fmla="*/ 2147483647 h 3448"/>
                    <a:gd name="T20" fmla="*/ 2147483647 w 2272"/>
                    <a:gd name="T21" fmla="*/ 2147483647 h 3448"/>
                    <a:gd name="T22" fmla="*/ 2147483647 w 2272"/>
                    <a:gd name="T23" fmla="*/ 2147483647 h 3448"/>
                    <a:gd name="T24" fmla="*/ 2147483647 w 2272"/>
                    <a:gd name="T25" fmla="*/ 2147483647 h 3448"/>
                    <a:gd name="T26" fmla="*/ 2147483647 w 2272"/>
                    <a:gd name="T27" fmla="*/ 2147483647 h 3448"/>
                    <a:gd name="T28" fmla="*/ 2147483647 w 2272"/>
                    <a:gd name="T29" fmla="*/ 2147483647 h 3448"/>
                    <a:gd name="T30" fmla="*/ 2147483647 w 2272"/>
                    <a:gd name="T31" fmla="*/ 2147483647 h 3448"/>
                    <a:gd name="T32" fmla="*/ 2147483647 w 2272"/>
                    <a:gd name="T33" fmla="*/ 2147483647 h 3448"/>
                    <a:gd name="T34" fmla="*/ 2147483647 w 2272"/>
                    <a:gd name="T35" fmla="*/ 2147483647 h 3448"/>
                    <a:gd name="T36" fmla="*/ 2147483647 w 2272"/>
                    <a:gd name="T37" fmla="*/ 2147483647 h 3448"/>
                    <a:gd name="T38" fmla="*/ 2147483647 w 2272"/>
                    <a:gd name="T39" fmla="*/ 2147483647 h 3448"/>
                    <a:gd name="T40" fmla="*/ 2147483647 w 2272"/>
                    <a:gd name="T41" fmla="*/ 2147483647 h 3448"/>
                    <a:gd name="T42" fmla="*/ 2147483647 w 2272"/>
                    <a:gd name="T43" fmla="*/ 2147483647 h 3448"/>
                    <a:gd name="T44" fmla="*/ 2147483647 w 2272"/>
                    <a:gd name="T45" fmla="*/ 2147483647 h 3448"/>
                    <a:gd name="T46" fmla="*/ 2147483647 w 2272"/>
                    <a:gd name="T47" fmla="*/ 2147483647 h 3448"/>
                    <a:gd name="T48" fmla="*/ 2147483647 w 2272"/>
                    <a:gd name="T49" fmla="*/ 2147483647 h 3448"/>
                    <a:gd name="T50" fmla="*/ 2147483647 w 2272"/>
                    <a:gd name="T51" fmla="*/ 2147483647 h 3448"/>
                    <a:gd name="T52" fmla="*/ 2147483647 w 2272"/>
                    <a:gd name="T53" fmla="*/ 2147483647 h 3448"/>
                    <a:gd name="T54" fmla="*/ 2147483647 w 2272"/>
                    <a:gd name="T55" fmla="*/ 2147483647 h 3448"/>
                    <a:gd name="T56" fmla="*/ 2147483647 w 2272"/>
                    <a:gd name="T57" fmla="*/ 2147483647 h 3448"/>
                    <a:gd name="T58" fmla="*/ 2147483647 w 2272"/>
                    <a:gd name="T59" fmla="*/ 2147483647 h 3448"/>
                    <a:gd name="T60" fmla="*/ 2147483647 w 2272"/>
                    <a:gd name="T61" fmla="*/ 2147483647 h 3448"/>
                    <a:gd name="T62" fmla="*/ 2147483647 w 2272"/>
                    <a:gd name="T63" fmla="*/ 2147483647 h 3448"/>
                    <a:gd name="T64" fmla="*/ 2147483647 w 2272"/>
                    <a:gd name="T65" fmla="*/ 2147483647 h 3448"/>
                    <a:gd name="T66" fmla="*/ 2147483647 w 2272"/>
                    <a:gd name="T67" fmla="*/ 2147483647 h 3448"/>
                    <a:gd name="T68" fmla="*/ 2147483647 w 2272"/>
                    <a:gd name="T69" fmla="*/ 2147483647 h 3448"/>
                    <a:gd name="T70" fmla="*/ 2147483647 w 2272"/>
                    <a:gd name="T71" fmla="*/ 2147483647 h 3448"/>
                    <a:gd name="T72" fmla="*/ 2147483647 w 2272"/>
                    <a:gd name="T73" fmla="*/ 2147483647 h 3448"/>
                    <a:gd name="T74" fmla="*/ 2147483647 w 2272"/>
                    <a:gd name="T75" fmla="*/ 2147483647 h 3448"/>
                    <a:gd name="T76" fmla="*/ 2147483647 w 2272"/>
                    <a:gd name="T77" fmla="*/ 2147483647 h 3448"/>
                    <a:gd name="T78" fmla="*/ 2147483647 w 2272"/>
                    <a:gd name="T79" fmla="*/ 2147483647 h 3448"/>
                    <a:gd name="T80" fmla="*/ 2147483647 w 2272"/>
                    <a:gd name="T81" fmla="*/ 2147483647 h 3448"/>
                    <a:gd name="T82" fmla="*/ 2147483647 w 2272"/>
                    <a:gd name="T83" fmla="*/ 2147483647 h 3448"/>
                    <a:gd name="T84" fmla="*/ 2147483647 w 2272"/>
                    <a:gd name="T85" fmla="*/ 2147483647 h 3448"/>
                    <a:gd name="T86" fmla="*/ 2147483647 w 2272"/>
                    <a:gd name="T87" fmla="*/ 2147483647 h 3448"/>
                    <a:gd name="T88" fmla="*/ 2147483647 w 2272"/>
                    <a:gd name="T89" fmla="*/ 2147483647 h 3448"/>
                    <a:gd name="T90" fmla="*/ 2147483647 w 2272"/>
                    <a:gd name="T91" fmla="*/ 2147483647 h 3448"/>
                    <a:gd name="T92" fmla="*/ 0 w 2272"/>
                    <a:gd name="T93" fmla="*/ 2147483647 h 3448"/>
                    <a:gd name="T94" fmla="*/ 2147483647 w 2272"/>
                    <a:gd name="T95" fmla="*/ 2147483647 h 3448"/>
                    <a:gd name="T96" fmla="*/ 2147483647 w 2272"/>
                    <a:gd name="T97" fmla="*/ 2147483647 h 3448"/>
                    <a:gd name="T98" fmla="*/ 2147483647 w 2272"/>
                    <a:gd name="T99" fmla="*/ 2147483647 h 3448"/>
                    <a:gd name="T100" fmla="*/ 2147483647 w 2272"/>
                    <a:gd name="T101" fmla="*/ 2147483647 h 3448"/>
                    <a:gd name="T102" fmla="*/ 2147483647 w 2272"/>
                    <a:gd name="T103" fmla="*/ 2147483647 h 3448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2272"/>
                    <a:gd name="T157" fmla="*/ 0 h 3448"/>
                    <a:gd name="T158" fmla="*/ 2272 w 2272"/>
                    <a:gd name="T159" fmla="*/ 3448 h 3448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2272" h="3448">
                      <a:moveTo>
                        <a:pt x="704" y="3230"/>
                      </a:moveTo>
                      <a:lnTo>
                        <a:pt x="1567" y="3230"/>
                      </a:lnTo>
                      <a:lnTo>
                        <a:pt x="1585" y="3233"/>
                      </a:lnTo>
                      <a:lnTo>
                        <a:pt x="1601" y="3242"/>
                      </a:lnTo>
                      <a:lnTo>
                        <a:pt x="1614" y="3253"/>
                      </a:lnTo>
                      <a:lnTo>
                        <a:pt x="1621" y="3269"/>
                      </a:lnTo>
                      <a:lnTo>
                        <a:pt x="1624" y="3287"/>
                      </a:lnTo>
                      <a:lnTo>
                        <a:pt x="1621" y="3304"/>
                      </a:lnTo>
                      <a:lnTo>
                        <a:pt x="1614" y="3320"/>
                      </a:lnTo>
                      <a:lnTo>
                        <a:pt x="1601" y="3333"/>
                      </a:lnTo>
                      <a:lnTo>
                        <a:pt x="1585" y="3340"/>
                      </a:lnTo>
                      <a:lnTo>
                        <a:pt x="1567" y="3343"/>
                      </a:lnTo>
                      <a:lnTo>
                        <a:pt x="1400" y="3343"/>
                      </a:lnTo>
                      <a:lnTo>
                        <a:pt x="1397" y="3367"/>
                      </a:lnTo>
                      <a:lnTo>
                        <a:pt x="1388" y="3389"/>
                      </a:lnTo>
                      <a:lnTo>
                        <a:pt x="1376" y="3409"/>
                      </a:lnTo>
                      <a:lnTo>
                        <a:pt x="1360" y="3425"/>
                      </a:lnTo>
                      <a:lnTo>
                        <a:pt x="1340" y="3438"/>
                      </a:lnTo>
                      <a:lnTo>
                        <a:pt x="1318" y="3445"/>
                      </a:lnTo>
                      <a:lnTo>
                        <a:pt x="1294" y="3448"/>
                      </a:lnTo>
                      <a:lnTo>
                        <a:pt x="978" y="3448"/>
                      </a:lnTo>
                      <a:lnTo>
                        <a:pt x="953" y="3445"/>
                      </a:lnTo>
                      <a:lnTo>
                        <a:pt x="931" y="3438"/>
                      </a:lnTo>
                      <a:lnTo>
                        <a:pt x="912" y="3425"/>
                      </a:lnTo>
                      <a:lnTo>
                        <a:pt x="896" y="3409"/>
                      </a:lnTo>
                      <a:lnTo>
                        <a:pt x="883" y="3389"/>
                      </a:lnTo>
                      <a:lnTo>
                        <a:pt x="875" y="3367"/>
                      </a:lnTo>
                      <a:lnTo>
                        <a:pt x="872" y="3343"/>
                      </a:lnTo>
                      <a:lnTo>
                        <a:pt x="704" y="3343"/>
                      </a:lnTo>
                      <a:lnTo>
                        <a:pt x="686" y="3340"/>
                      </a:lnTo>
                      <a:lnTo>
                        <a:pt x="671" y="3333"/>
                      </a:lnTo>
                      <a:lnTo>
                        <a:pt x="658" y="3320"/>
                      </a:lnTo>
                      <a:lnTo>
                        <a:pt x="651" y="3304"/>
                      </a:lnTo>
                      <a:lnTo>
                        <a:pt x="648" y="3287"/>
                      </a:lnTo>
                      <a:lnTo>
                        <a:pt x="651" y="3269"/>
                      </a:lnTo>
                      <a:lnTo>
                        <a:pt x="658" y="3253"/>
                      </a:lnTo>
                      <a:lnTo>
                        <a:pt x="671" y="3242"/>
                      </a:lnTo>
                      <a:lnTo>
                        <a:pt x="686" y="3233"/>
                      </a:lnTo>
                      <a:lnTo>
                        <a:pt x="704" y="3230"/>
                      </a:lnTo>
                      <a:close/>
                      <a:moveTo>
                        <a:pt x="704" y="3027"/>
                      </a:moveTo>
                      <a:lnTo>
                        <a:pt x="1567" y="3027"/>
                      </a:lnTo>
                      <a:lnTo>
                        <a:pt x="1585" y="3030"/>
                      </a:lnTo>
                      <a:lnTo>
                        <a:pt x="1601" y="3037"/>
                      </a:lnTo>
                      <a:lnTo>
                        <a:pt x="1614" y="3050"/>
                      </a:lnTo>
                      <a:lnTo>
                        <a:pt x="1621" y="3066"/>
                      </a:lnTo>
                      <a:lnTo>
                        <a:pt x="1624" y="3083"/>
                      </a:lnTo>
                      <a:lnTo>
                        <a:pt x="1621" y="3101"/>
                      </a:lnTo>
                      <a:lnTo>
                        <a:pt x="1614" y="3117"/>
                      </a:lnTo>
                      <a:lnTo>
                        <a:pt x="1601" y="3130"/>
                      </a:lnTo>
                      <a:lnTo>
                        <a:pt x="1585" y="3137"/>
                      </a:lnTo>
                      <a:lnTo>
                        <a:pt x="1567" y="3140"/>
                      </a:lnTo>
                      <a:lnTo>
                        <a:pt x="704" y="3140"/>
                      </a:lnTo>
                      <a:lnTo>
                        <a:pt x="686" y="3137"/>
                      </a:lnTo>
                      <a:lnTo>
                        <a:pt x="671" y="3130"/>
                      </a:lnTo>
                      <a:lnTo>
                        <a:pt x="658" y="3117"/>
                      </a:lnTo>
                      <a:lnTo>
                        <a:pt x="651" y="3101"/>
                      </a:lnTo>
                      <a:lnTo>
                        <a:pt x="648" y="3083"/>
                      </a:lnTo>
                      <a:lnTo>
                        <a:pt x="651" y="3066"/>
                      </a:lnTo>
                      <a:lnTo>
                        <a:pt x="658" y="3050"/>
                      </a:lnTo>
                      <a:lnTo>
                        <a:pt x="671" y="3037"/>
                      </a:lnTo>
                      <a:lnTo>
                        <a:pt x="686" y="3030"/>
                      </a:lnTo>
                      <a:lnTo>
                        <a:pt x="704" y="3027"/>
                      </a:lnTo>
                      <a:close/>
                      <a:moveTo>
                        <a:pt x="704" y="2823"/>
                      </a:moveTo>
                      <a:lnTo>
                        <a:pt x="1567" y="2823"/>
                      </a:lnTo>
                      <a:lnTo>
                        <a:pt x="1585" y="2826"/>
                      </a:lnTo>
                      <a:lnTo>
                        <a:pt x="1601" y="2833"/>
                      </a:lnTo>
                      <a:lnTo>
                        <a:pt x="1614" y="2846"/>
                      </a:lnTo>
                      <a:lnTo>
                        <a:pt x="1621" y="2861"/>
                      </a:lnTo>
                      <a:lnTo>
                        <a:pt x="1624" y="2879"/>
                      </a:lnTo>
                      <a:lnTo>
                        <a:pt x="1621" y="2897"/>
                      </a:lnTo>
                      <a:lnTo>
                        <a:pt x="1614" y="2913"/>
                      </a:lnTo>
                      <a:lnTo>
                        <a:pt x="1601" y="2925"/>
                      </a:lnTo>
                      <a:lnTo>
                        <a:pt x="1585" y="2933"/>
                      </a:lnTo>
                      <a:lnTo>
                        <a:pt x="1567" y="2936"/>
                      </a:lnTo>
                      <a:lnTo>
                        <a:pt x="704" y="2936"/>
                      </a:lnTo>
                      <a:lnTo>
                        <a:pt x="686" y="2933"/>
                      </a:lnTo>
                      <a:lnTo>
                        <a:pt x="671" y="2925"/>
                      </a:lnTo>
                      <a:lnTo>
                        <a:pt x="658" y="2913"/>
                      </a:lnTo>
                      <a:lnTo>
                        <a:pt x="651" y="2897"/>
                      </a:lnTo>
                      <a:lnTo>
                        <a:pt x="648" y="2879"/>
                      </a:lnTo>
                      <a:lnTo>
                        <a:pt x="651" y="2861"/>
                      </a:lnTo>
                      <a:lnTo>
                        <a:pt x="658" y="2846"/>
                      </a:lnTo>
                      <a:lnTo>
                        <a:pt x="671" y="2833"/>
                      </a:lnTo>
                      <a:lnTo>
                        <a:pt x="686" y="2826"/>
                      </a:lnTo>
                      <a:lnTo>
                        <a:pt x="704" y="2823"/>
                      </a:lnTo>
                      <a:close/>
                      <a:moveTo>
                        <a:pt x="1136" y="0"/>
                      </a:moveTo>
                      <a:lnTo>
                        <a:pt x="1221" y="4"/>
                      </a:lnTo>
                      <a:lnTo>
                        <a:pt x="1303" y="13"/>
                      </a:lnTo>
                      <a:lnTo>
                        <a:pt x="1384" y="28"/>
                      </a:lnTo>
                      <a:lnTo>
                        <a:pt x="1463" y="49"/>
                      </a:lnTo>
                      <a:lnTo>
                        <a:pt x="1540" y="75"/>
                      </a:lnTo>
                      <a:lnTo>
                        <a:pt x="1614" y="106"/>
                      </a:lnTo>
                      <a:lnTo>
                        <a:pt x="1685" y="143"/>
                      </a:lnTo>
                      <a:lnTo>
                        <a:pt x="1754" y="184"/>
                      </a:lnTo>
                      <a:lnTo>
                        <a:pt x="1819" y="229"/>
                      </a:lnTo>
                      <a:lnTo>
                        <a:pt x="1881" y="279"/>
                      </a:lnTo>
                      <a:lnTo>
                        <a:pt x="1938" y="334"/>
                      </a:lnTo>
                      <a:lnTo>
                        <a:pt x="1993" y="391"/>
                      </a:lnTo>
                      <a:lnTo>
                        <a:pt x="2042" y="453"/>
                      </a:lnTo>
                      <a:lnTo>
                        <a:pt x="2088" y="518"/>
                      </a:lnTo>
                      <a:lnTo>
                        <a:pt x="2129" y="586"/>
                      </a:lnTo>
                      <a:lnTo>
                        <a:pt x="2166" y="657"/>
                      </a:lnTo>
                      <a:lnTo>
                        <a:pt x="2197" y="732"/>
                      </a:lnTo>
                      <a:lnTo>
                        <a:pt x="2223" y="808"/>
                      </a:lnTo>
                      <a:lnTo>
                        <a:pt x="2244" y="887"/>
                      </a:lnTo>
                      <a:lnTo>
                        <a:pt x="2259" y="967"/>
                      </a:lnTo>
                      <a:lnTo>
                        <a:pt x="2268" y="1050"/>
                      </a:lnTo>
                      <a:lnTo>
                        <a:pt x="2272" y="1135"/>
                      </a:lnTo>
                      <a:lnTo>
                        <a:pt x="2269" y="1188"/>
                      </a:lnTo>
                      <a:lnTo>
                        <a:pt x="2264" y="1242"/>
                      </a:lnTo>
                      <a:lnTo>
                        <a:pt x="2255" y="1295"/>
                      </a:lnTo>
                      <a:lnTo>
                        <a:pt x="2243" y="1348"/>
                      </a:lnTo>
                      <a:lnTo>
                        <a:pt x="2229" y="1399"/>
                      </a:lnTo>
                      <a:lnTo>
                        <a:pt x="2213" y="1449"/>
                      </a:lnTo>
                      <a:lnTo>
                        <a:pt x="2195" y="1497"/>
                      </a:lnTo>
                      <a:lnTo>
                        <a:pt x="2176" y="1543"/>
                      </a:lnTo>
                      <a:lnTo>
                        <a:pt x="2156" y="1587"/>
                      </a:lnTo>
                      <a:lnTo>
                        <a:pt x="2136" y="1628"/>
                      </a:lnTo>
                      <a:lnTo>
                        <a:pt x="2118" y="1667"/>
                      </a:lnTo>
                      <a:lnTo>
                        <a:pt x="2099" y="1702"/>
                      </a:lnTo>
                      <a:lnTo>
                        <a:pt x="2081" y="1732"/>
                      </a:lnTo>
                      <a:lnTo>
                        <a:pt x="2065" y="1759"/>
                      </a:lnTo>
                      <a:lnTo>
                        <a:pt x="2051" y="1782"/>
                      </a:lnTo>
                      <a:lnTo>
                        <a:pt x="2040" y="1800"/>
                      </a:lnTo>
                      <a:lnTo>
                        <a:pt x="1990" y="1881"/>
                      </a:lnTo>
                      <a:lnTo>
                        <a:pt x="1910" y="2011"/>
                      </a:lnTo>
                      <a:lnTo>
                        <a:pt x="1871" y="2075"/>
                      </a:lnTo>
                      <a:lnTo>
                        <a:pt x="1836" y="2140"/>
                      </a:lnTo>
                      <a:lnTo>
                        <a:pt x="1801" y="2205"/>
                      </a:lnTo>
                      <a:lnTo>
                        <a:pt x="1770" y="2271"/>
                      </a:lnTo>
                      <a:lnTo>
                        <a:pt x="1741" y="2339"/>
                      </a:lnTo>
                      <a:lnTo>
                        <a:pt x="1716" y="2407"/>
                      </a:lnTo>
                      <a:lnTo>
                        <a:pt x="1694" y="2477"/>
                      </a:lnTo>
                      <a:lnTo>
                        <a:pt x="1677" y="2550"/>
                      </a:lnTo>
                      <a:lnTo>
                        <a:pt x="1666" y="2625"/>
                      </a:lnTo>
                      <a:lnTo>
                        <a:pt x="1661" y="2647"/>
                      </a:lnTo>
                      <a:lnTo>
                        <a:pt x="1651" y="2668"/>
                      </a:lnTo>
                      <a:lnTo>
                        <a:pt x="1638" y="2685"/>
                      </a:lnTo>
                      <a:lnTo>
                        <a:pt x="1621" y="2700"/>
                      </a:lnTo>
                      <a:lnTo>
                        <a:pt x="1602" y="2712"/>
                      </a:lnTo>
                      <a:lnTo>
                        <a:pt x="1580" y="2719"/>
                      </a:lnTo>
                      <a:lnTo>
                        <a:pt x="1557" y="2721"/>
                      </a:lnTo>
                      <a:lnTo>
                        <a:pt x="731" y="2721"/>
                      </a:lnTo>
                      <a:lnTo>
                        <a:pt x="708" y="2719"/>
                      </a:lnTo>
                      <a:lnTo>
                        <a:pt x="686" y="2712"/>
                      </a:lnTo>
                      <a:lnTo>
                        <a:pt x="667" y="2700"/>
                      </a:lnTo>
                      <a:lnTo>
                        <a:pt x="651" y="2685"/>
                      </a:lnTo>
                      <a:lnTo>
                        <a:pt x="637" y="2668"/>
                      </a:lnTo>
                      <a:lnTo>
                        <a:pt x="628" y="2647"/>
                      </a:lnTo>
                      <a:lnTo>
                        <a:pt x="622" y="2624"/>
                      </a:lnTo>
                      <a:lnTo>
                        <a:pt x="611" y="2554"/>
                      </a:lnTo>
                      <a:lnTo>
                        <a:pt x="595" y="2487"/>
                      </a:lnTo>
                      <a:lnTo>
                        <a:pt x="575" y="2421"/>
                      </a:lnTo>
                      <a:lnTo>
                        <a:pt x="551" y="2357"/>
                      </a:lnTo>
                      <a:lnTo>
                        <a:pt x="524" y="2296"/>
                      </a:lnTo>
                      <a:lnTo>
                        <a:pt x="493" y="2234"/>
                      </a:lnTo>
                      <a:lnTo>
                        <a:pt x="461" y="2172"/>
                      </a:lnTo>
                      <a:lnTo>
                        <a:pt x="425" y="2112"/>
                      </a:lnTo>
                      <a:lnTo>
                        <a:pt x="389" y="2052"/>
                      </a:lnTo>
                      <a:lnTo>
                        <a:pt x="351" y="1991"/>
                      </a:lnTo>
                      <a:lnTo>
                        <a:pt x="312" y="1930"/>
                      </a:lnTo>
                      <a:lnTo>
                        <a:pt x="311" y="1928"/>
                      </a:lnTo>
                      <a:lnTo>
                        <a:pt x="301" y="1912"/>
                      </a:lnTo>
                      <a:lnTo>
                        <a:pt x="293" y="1901"/>
                      </a:lnTo>
                      <a:lnTo>
                        <a:pt x="285" y="1887"/>
                      </a:lnTo>
                      <a:lnTo>
                        <a:pt x="277" y="1872"/>
                      </a:lnTo>
                      <a:lnTo>
                        <a:pt x="258" y="1843"/>
                      </a:lnTo>
                      <a:lnTo>
                        <a:pt x="249" y="1831"/>
                      </a:lnTo>
                      <a:lnTo>
                        <a:pt x="242" y="1819"/>
                      </a:lnTo>
                      <a:lnTo>
                        <a:pt x="237" y="1810"/>
                      </a:lnTo>
                      <a:lnTo>
                        <a:pt x="234" y="1804"/>
                      </a:lnTo>
                      <a:lnTo>
                        <a:pt x="233" y="1802"/>
                      </a:lnTo>
                      <a:lnTo>
                        <a:pt x="221" y="1783"/>
                      </a:lnTo>
                      <a:lnTo>
                        <a:pt x="207" y="1761"/>
                      </a:lnTo>
                      <a:lnTo>
                        <a:pt x="191" y="1733"/>
                      </a:lnTo>
                      <a:lnTo>
                        <a:pt x="173" y="1703"/>
                      </a:lnTo>
                      <a:lnTo>
                        <a:pt x="154" y="1667"/>
                      </a:lnTo>
                      <a:lnTo>
                        <a:pt x="135" y="1629"/>
                      </a:lnTo>
                      <a:lnTo>
                        <a:pt x="115" y="1587"/>
                      </a:lnTo>
                      <a:lnTo>
                        <a:pt x="95" y="1543"/>
                      </a:lnTo>
                      <a:lnTo>
                        <a:pt x="76" y="1497"/>
                      </a:lnTo>
                      <a:lnTo>
                        <a:pt x="60" y="1449"/>
                      </a:lnTo>
                      <a:lnTo>
                        <a:pt x="43" y="1399"/>
                      </a:lnTo>
                      <a:lnTo>
                        <a:pt x="28" y="1348"/>
                      </a:lnTo>
                      <a:lnTo>
                        <a:pt x="17" y="1295"/>
                      </a:lnTo>
                      <a:lnTo>
                        <a:pt x="7" y="1242"/>
                      </a:lnTo>
                      <a:lnTo>
                        <a:pt x="2" y="1188"/>
                      </a:lnTo>
                      <a:lnTo>
                        <a:pt x="0" y="1135"/>
                      </a:lnTo>
                      <a:lnTo>
                        <a:pt x="3" y="1050"/>
                      </a:lnTo>
                      <a:lnTo>
                        <a:pt x="13" y="967"/>
                      </a:lnTo>
                      <a:lnTo>
                        <a:pt x="27" y="887"/>
                      </a:lnTo>
                      <a:lnTo>
                        <a:pt x="48" y="808"/>
                      </a:lnTo>
                      <a:lnTo>
                        <a:pt x="74" y="732"/>
                      </a:lnTo>
                      <a:lnTo>
                        <a:pt x="106" y="657"/>
                      </a:lnTo>
                      <a:lnTo>
                        <a:pt x="142" y="586"/>
                      </a:lnTo>
                      <a:lnTo>
                        <a:pt x="183" y="518"/>
                      </a:lnTo>
                      <a:lnTo>
                        <a:pt x="228" y="453"/>
                      </a:lnTo>
                      <a:lnTo>
                        <a:pt x="279" y="391"/>
                      </a:lnTo>
                      <a:lnTo>
                        <a:pt x="333" y="334"/>
                      </a:lnTo>
                      <a:lnTo>
                        <a:pt x="391" y="279"/>
                      </a:lnTo>
                      <a:lnTo>
                        <a:pt x="453" y="229"/>
                      </a:lnTo>
                      <a:lnTo>
                        <a:pt x="518" y="184"/>
                      </a:lnTo>
                      <a:lnTo>
                        <a:pt x="586" y="143"/>
                      </a:lnTo>
                      <a:lnTo>
                        <a:pt x="657" y="106"/>
                      </a:lnTo>
                      <a:lnTo>
                        <a:pt x="731" y="75"/>
                      </a:lnTo>
                      <a:lnTo>
                        <a:pt x="808" y="49"/>
                      </a:lnTo>
                      <a:lnTo>
                        <a:pt x="887" y="28"/>
                      </a:lnTo>
                      <a:lnTo>
                        <a:pt x="968" y="13"/>
                      </a:lnTo>
                      <a:lnTo>
                        <a:pt x="1051" y="4"/>
                      </a:lnTo>
                      <a:lnTo>
                        <a:pt x="1136" y="0"/>
                      </a:lnTo>
                      <a:close/>
                    </a:path>
                  </a:pathLst>
                </a:custGeom>
                <a:solidFill>
                  <a:srgbClr val="99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400" dirty="0"/>
                </a:p>
              </p:txBody>
            </p:sp>
            <p:sp>
              <p:nvSpPr>
                <p:cNvPr id="61" name="Freeform 16"/>
                <p:cNvSpPr>
                  <a:spLocks noEditPoints="1"/>
                </p:cNvSpPr>
                <p:nvPr/>
              </p:nvSpPr>
              <p:spPr bwMode="auto">
                <a:xfrm>
                  <a:off x="595614" y="1039368"/>
                  <a:ext cx="453732" cy="688848"/>
                </a:xfrm>
                <a:custGeom>
                  <a:avLst/>
                  <a:gdLst>
                    <a:gd name="T0" fmla="*/ 1601 w 2272"/>
                    <a:gd name="T1" fmla="*/ 3242 h 3448"/>
                    <a:gd name="T2" fmla="*/ 1621 w 2272"/>
                    <a:gd name="T3" fmla="*/ 3304 h 3448"/>
                    <a:gd name="T4" fmla="*/ 1567 w 2272"/>
                    <a:gd name="T5" fmla="*/ 3343 h 3448"/>
                    <a:gd name="T6" fmla="*/ 1376 w 2272"/>
                    <a:gd name="T7" fmla="*/ 3409 h 3448"/>
                    <a:gd name="T8" fmla="*/ 1294 w 2272"/>
                    <a:gd name="T9" fmla="*/ 3448 h 3448"/>
                    <a:gd name="T10" fmla="*/ 912 w 2272"/>
                    <a:gd name="T11" fmla="*/ 3425 h 3448"/>
                    <a:gd name="T12" fmla="*/ 872 w 2272"/>
                    <a:gd name="T13" fmla="*/ 3343 h 3448"/>
                    <a:gd name="T14" fmla="*/ 658 w 2272"/>
                    <a:gd name="T15" fmla="*/ 3320 h 3448"/>
                    <a:gd name="T16" fmla="*/ 658 w 2272"/>
                    <a:gd name="T17" fmla="*/ 3253 h 3448"/>
                    <a:gd name="T18" fmla="*/ 704 w 2272"/>
                    <a:gd name="T19" fmla="*/ 3027 h 3448"/>
                    <a:gd name="T20" fmla="*/ 1614 w 2272"/>
                    <a:gd name="T21" fmla="*/ 3050 h 3448"/>
                    <a:gd name="T22" fmla="*/ 1614 w 2272"/>
                    <a:gd name="T23" fmla="*/ 3117 h 3448"/>
                    <a:gd name="T24" fmla="*/ 704 w 2272"/>
                    <a:gd name="T25" fmla="*/ 3140 h 3448"/>
                    <a:gd name="T26" fmla="*/ 651 w 2272"/>
                    <a:gd name="T27" fmla="*/ 3101 h 3448"/>
                    <a:gd name="T28" fmla="*/ 671 w 2272"/>
                    <a:gd name="T29" fmla="*/ 3037 h 3448"/>
                    <a:gd name="T30" fmla="*/ 1567 w 2272"/>
                    <a:gd name="T31" fmla="*/ 2823 h 3448"/>
                    <a:gd name="T32" fmla="*/ 1621 w 2272"/>
                    <a:gd name="T33" fmla="*/ 2861 h 3448"/>
                    <a:gd name="T34" fmla="*/ 1601 w 2272"/>
                    <a:gd name="T35" fmla="*/ 2925 h 3448"/>
                    <a:gd name="T36" fmla="*/ 686 w 2272"/>
                    <a:gd name="T37" fmla="*/ 2933 h 3448"/>
                    <a:gd name="T38" fmla="*/ 648 w 2272"/>
                    <a:gd name="T39" fmla="*/ 2879 h 3448"/>
                    <a:gd name="T40" fmla="*/ 686 w 2272"/>
                    <a:gd name="T41" fmla="*/ 2826 h 3448"/>
                    <a:gd name="T42" fmla="*/ 1303 w 2272"/>
                    <a:gd name="T43" fmla="*/ 13 h 3448"/>
                    <a:gd name="T44" fmla="*/ 1614 w 2272"/>
                    <a:gd name="T45" fmla="*/ 106 h 3448"/>
                    <a:gd name="T46" fmla="*/ 1881 w 2272"/>
                    <a:gd name="T47" fmla="*/ 279 h 3448"/>
                    <a:gd name="T48" fmla="*/ 2088 w 2272"/>
                    <a:gd name="T49" fmla="*/ 518 h 3448"/>
                    <a:gd name="T50" fmla="*/ 2223 w 2272"/>
                    <a:gd name="T51" fmla="*/ 808 h 3448"/>
                    <a:gd name="T52" fmla="*/ 2272 w 2272"/>
                    <a:gd name="T53" fmla="*/ 1135 h 3448"/>
                    <a:gd name="T54" fmla="*/ 2243 w 2272"/>
                    <a:gd name="T55" fmla="*/ 1348 h 3448"/>
                    <a:gd name="T56" fmla="*/ 2176 w 2272"/>
                    <a:gd name="T57" fmla="*/ 1543 h 3448"/>
                    <a:gd name="T58" fmla="*/ 2099 w 2272"/>
                    <a:gd name="T59" fmla="*/ 1702 h 3448"/>
                    <a:gd name="T60" fmla="*/ 2040 w 2272"/>
                    <a:gd name="T61" fmla="*/ 1800 h 3448"/>
                    <a:gd name="T62" fmla="*/ 1836 w 2272"/>
                    <a:gd name="T63" fmla="*/ 2140 h 3448"/>
                    <a:gd name="T64" fmla="*/ 1716 w 2272"/>
                    <a:gd name="T65" fmla="*/ 2407 h 3448"/>
                    <a:gd name="T66" fmla="*/ 1661 w 2272"/>
                    <a:gd name="T67" fmla="*/ 2647 h 3448"/>
                    <a:gd name="T68" fmla="*/ 1602 w 2272"/>
                    <a:gd name="T69" fmla="*/ 2712 h 3448"/>
                    <a:gd name="T70" fmla="*/ 708 w 2272"/>
                    <a:gd name="T71" fmla="*/ 2719 h 3448"/>
                    <a:gd name="T72" fmla="*/ 637 w 2272"/>
                    <a:gd name="T73" fmla="*/ 2668 h 3448"/>
                    <a:gd name="T74" fmla="*/ 595 w 2272"/>
                    <a:gd name="T75" fmla="*/ 2487 h 3448"/>
                    <a:gd name="T76" fmla="*/ 493 w 2272"/>
                    <a:gd name="T77" fmla="*/ 2234 h 3448"/>
                    <a:gd name="T78" fmla="*/ 351 w 2272"/>
                    <a:gd name="T79" fmla="*/ 1991 h 3448"/>
                    <a:gd name="T80" fmla="*/ 293 w 2272"/>
                    <a:gd name="T81" fmla="*/ 1901 h 3448"/>
                    <a:gd name="T82" fmla="*/ 249 w 2272"/>
                    <a:gd name="T83" fmla="*/ 1831 h 3448"/>
                    <a:gd name="T84" fmla="*/ 233 w 2272"/>
                    <a:gd name="T85" fmla="*/ 1802 h 3448"/>
                    <a:gd name="T86" fmla="*/ 173 w 2272"/>
                    <a:gd name="T87" fmla="*/ 1703 h 3448"/>
                    <a:gd name="T88" fmla="*/ 95 w 2272"/>
                    <a:gd name="T89" fmla="*/ 1543 h 3448"/>
                    <a:gd name="T90" fmla="*/ 28 w 2272"/>
                    <a:gd name="T91" fmla="*/ 1348 h 3448"/>
                    <a:gd name="T92" fmla="*/ 0 w 2272"/>
                    <a:gd name="T93" fmla="*/ 1135 h 3448"/>
                    <a:gd name="T94" fmla="*/ 48 w 2272"/>
                    <a:gd name="T95" fmla="*/ 808 h 3448"/>
                    <a:gd name="T96" fmla="*/ 183 w 2272"/>
                    <a:gd name="T97" fmla="*/ 518 h 3448"/>
                    <a:gd name="T98" fmla="*/ 391 w 2272"/>
                    <a:gd name="T99" fmla="*/ 279 h 3448"/>
                    <a:gd name="T100" fmla="*/ 657 w 2272"/>
                    <a:gd name="T101" fmla="*/ 106 h 3448"/>
                    <a:gd name="T102" fmla="*/ 968 w 2272"/>
                    <a:gd name="T103" fmla="*/ 13 h 3448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2272"/>
                    <a:gd name="T157" fmla="*/ 0 h 3448"/>
                    <a:gd name="T158" fmla="*/ 2272 w 2272"/>
                    <a:gd name="T159" fmla="*/ 3448 h 3448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2272" h="3448">
                      <a:moveTo>
                        <a:pt x="704" y="3230"/>
                      </a:moveTo>
                      <a:lnTo>
                        <a:pt x="1567" y="3230"/>
                      </a:lnTo>
                      <a:lnTo>
                        <a:pt x="1585" y="3233"/>
                      </a:lnTo>
                      <a:lnTo>
                        <a:pt x="1601" y="3242"/>
                      </a:lnTo>
                      <a:lnTo>
                        <a:pt x="1614" y="3253"/>
                      </a:lnTo>
                      <a:lnTo>
                        <a:pt x="1621" y="3269"/>
                      </a:lnTo>
                      <a:lnTo>
                        <a:pt x="1624" y="3287"/>
                      </a:lnTo>
                      <a:lnTo>
                        <a:pt x="1621" y="3304"/>
                      </a:lnTo>
                      <a:lnTo>
                        <a:pt x="1614" y="3320"/>
                      </a:lnTo>
                      <a:lnTo>
                        <a:pt x="1601" y="3333"/>
                      </a:lnTo>
                      <a:lnTo>
                        <a:pt x="1585" y="3340"/>
                      </a:lnTo>
                      <a:lnTo>
                        <a:pt x="1567" y="3343"/>
                      </a:lnTo>
                      <a:lnTo>
                        <a:pt x="1400" y="3343"/>
                      </a:lnTo>
                      <a:lnTo>
                        <a:pt x="1397" y="3367"/>
                      </a:lnTo>
                      <a:lnTo>
                        <a:pt x="1388" y="3389"/>
                      </a:lnTo>
                      <a:lnTo>
                        <a:pt x="1376" y="3409"/>
                      </a:lnTo>
                      <a:lnTo>
                        <a:pt x="1360" y="3425"/>
                      </a:lnTo>
                      <a:lnTo>
                        <a:pt x="1340" y="3438"/>
                      </a:lnTo>
                      <a:lnTo>
                        <a:pt x="1318" y="3445"/>
                      </a:lnTo>
                      <a:lnTo>
                        <a:pt x="1294" y="3448"/>
                      </a:lnTo>
                      <a:lnTo>
                        <a:pt x="978" y="3448"/>
                      </a:lnTo>
                      <a:lnTo>
                        <a:pt x="953" y="3445"/>
                      </a:lnTo>
                      <a:lnTo>
                        <a:pt x="931" y="3438"/>
                      </a:lnTo>
                      <a:lnTo>
                        <a:pt x="912" y="3425"/>
                      </a:lnTo>
                      <a:lnTo>
                        <a:pt x="896" y="3409"/>
                      </a:lnTo>
                      <a:lnTo>
                        <a:pt x="883" y="3389"/>
                      </a:lnTo>
                      <a:lnTo>
                        <a:pt x="875" y="3367"/>
                      </a:lnTo>
                      <a:lnTo>
                        <a:pt x="872" y="3343"/>
                      </a:lnTo>
                      <a:lnTo>
                        <a:pt x="704" y="3343"/>
                      </a:lnTo>
                      <a:lnTo>
                        <a:pt x="686" y="3340"/>
                      </a:lnTo>
                      <a:lnTo>
                        <a:pt x="671" y="3333"/>
                      </a:lnTo>
                      <a:lnTo>
                        <a:pt x="658" y="3320"/>
                      </a:lnTo>
                      <a:lnTo>
                        <a:pt x="651" y="3304"/>
                      </a:lnTo>
                      <a:lnTo>
                        <a:pt x="648" y="3287"/>
                      </a:lnTo>
                      <a:lnTo>
                        <a:pt x="651" y="3269"/>
                      </a:lnTo>
                      <a:lnTo>
                        <a:pt x="658" y="3253"/>
                      </a:lnTo>
                      <a:lnTo>
                        <a:pt x="671" y="3242"/>
                      </a:lnTo>
                      <a:lnTo>
                        <a:pt x="686" y="3233"/>
                      </a:lnTo>
                      <a:lnTo>
                        <a:pt x="704" y="3230"/>
                      </a:lnTo>
                      <a:close/>
                      <a:moveTo>
                        <a:pt x="704" y="3027"/>
                      </a:moveTo>
                      <a:lnTo>
                        <a:pt x="1567" y="3027"/>
                      </a:lnTo>
                      <a:lnTo>
                        <a:pt x="1585" y="3030"/>
                      </a:lnTo>
                      <a:lnTo>
                        <a:pt x="1601" y="3037"/>
                      </a:lnTo>
                      <a:lnTo>
                        <a:pt x="1614" y="3050"/>
                      </a:lnTo>
                      <a:lnTo>
                        <a:pt x="1621" y="3066"/>
                      </a:lnTo>
                      <a:lnTo>
                        <a:pt x="1624" y="3083"/>
                      </a:lnTo>
                      <a:lnTo>
                        <a:pt x="1621" y="3101"/>
                      </a:lnTo>
                      <a:lnTo>
                        <a:pt x="1614" y="3117"/>
                      </a:lnTo>
                      <a:lnTo>
                        <a:pt x="1601" y="3130"/>
                      </a:lnTo>
                      <a:lnTo>
                        <a:pt x="1585" y="3137"/>
                      </a:lnTo>
                      <a:lnTo>
                        <a:pt x="1567" y="3140"/>
                      </a:lnTo>
                      <a:lnTo>
                        <a:pt x="704" y="3140"/>
                      </a:lnTo>
                      <a:lnTo>
                        <a:pt x="686" y="3137"/>
                      </a:lnTo>
                      <a:lnTo>
                        <a:pt x="671" y="3130"/>
                      </a:lnTo>
                      <a:lnTo>
                        <a:pt x="658" y="3117"/>
                      </a:lnTo>
                      <a:lnTo>
                        <a:pt x="651" y="3101"/>
                      </a:lnTo>
                      <a:lnTo>
                        <a:pt x="648" y="3083"/>
                      </a:lnTo>
                      <a:lnTo>
                        <a:pt x="651" y="3066"/>
                      </a:lnTo>
                      <a:lnTo>
                        <a:pt x="658" y="3050"/>
                      </a:lnTo>
                      <a:lnTo>
                        <a:pt x="671" y="3037"/>
                      </a:lnTo>
                      <a:lnTo>
                        <a:pt x="686" y="3030"/>
                      </a:lnTo>
                      <a:lnTo>
                        <a:pt x="704" y="3027"/>
                      </a:lnTo>
                      <a:close/>
                      <a:moveTo>
                        <a:pt x="704" y="2823"/>
                      </a:moveTo>
                      <a:lnTo>
                        <a:pt x="1567" y="2823"/>
                      </a:lnTo>
                      <a:lnTo>
                        <a:pt x="1585" y="2826"/>
                      </a:lnTo>
                      <a:lnTo>
                        <a:pt x="1601" y="2833"/>
                      </a:lnTo>
                      <a:lnTo>
                        <a:pt x="1614" y="2846"/>
                      </a:lnTo>
                      <a:lnTo>
                        <a:pt x="1621" y="2861"/>
                      </a:lnTo>
                      <a:lnTo>
                        <a:pt x="1624" y="2879"/>
                      </a:lnTo>
                      <a:lnTo>
                        <a:pt x="1621" y="2897"/>
                      </a:lnTo>
                      <a:lnTo>
                        <a:pt x="1614" y="2913"/>
                      </a:lnTo>
                      <a:lnTo>
                        <a:pt x="1601" y="2925"/>
                      </a:lnTo>
                      <a:lnTo>
                        <a:pt x="1585" y="2933"/>
                      </a:lnTo>
                      <a:lnTo>
                        <a:pt x="1567" y="2936"/>
                      </a:lnTo>
                      <a:lnTo>
                        <a:pt x="704" y="2936"/>
                      </a:lnTo>
                      <a:lnTo>
                        <a:pt x="686" y="2933"/>
                      </a:lnTo>
                      <a:lnTo>
                        <a:pt x="671" y="2925"/>
                      </a:lnTo>
                      <a:lnTo>
                        <a:pt x="658" y="2913"/>
                      </a:lnTo>
                      <a:lnTo>
                        <a:pt x="651" y="2897"/>
                      </a:lnTo>
                      <a:lnTo>
                        <a:pt x="648" y="2879"/>
                      </a:lnTo>
                      <a:lnTo>
                        <a:pt x="651" y="2861"/>
                      </a:lnTo>
                      <a:lnTo>
                        <a:pt x="658" y="2846"/>
                      </a:lnTo>
                      <a:lnTo>
                        <a:pt x="671" y="2833"/>
                      </a:lnTo>
                      <a:lnTo>
                        <a:pt x="686" y="2826"/>
                      </a:lnTo>
                      <a:lnTo>
                        <a:pt x="704" y="2823"/>
                      </a:lnTo>
                      <a:close/>
                      <a:moveTo>
                        <a:pt x="1136" y="0"/>
                      </a:moveTo>
                      <a:lnTo>
                        <a:pt x="1221" y="4"/>
                      </a:lnTo>
                      <a:lnTo>
                        <a:pt x="1303" y="13"/>
                      </a:lnTo>
                      <a:lnTo>
                        <a:pt x="1384" y="28"/>
                      </a:lnTo>
                      <a:lnTo>
                        <a:pt x="1463" y="49"/>
                      </a:lnTo>
                      <a:lnTo>
                        <a:pt x="1540" y="75"/>
                      </a:lnTo>
                      <a:lnTo>
                        <a:pt x="1614" y="106"/>
                      </a:lnTo>
                      <a:lnTo>
                        <a:pt x="1685" y="143"/>
                      </a:lnTo>
                      <a:lnTo>
                        <a:pt x="1754" y="184"/>
                      </a:lnTo>
                      <a:lnTo>
                        <a:pt x="1819" y="229"/>
                      </a:lnTo>
                      <a:lnTo>
                        <a:pt x="1881" y="279"/>
                      </a:lnTo>
                      <a:lnTo>
                        <a:pt x="1938" y="334"/>
                      </a:lnTo>
                      <a:lnTo>
                        <a:pt x="1993" y="391"/>
                      </a:lnTo>
                      <a:lnTo>
                        <a:pt x="2042" y="453"/>
                      </a:lnTo>
                      <a:lnTo>
                        <a:pt x="2088" y="518"/>
                      </a:lnTo>
                      <a:lnTo>
                        <a:pt x="2129" y="586"/>
                      </a:lnTo>
                      <a:lnTo>
                        <a:pt x="2166" y="657"/>
                      </a:lnTo>
                      <a:lnTo>
                        <a:pt x="2197" y="732"/>
                      </a:lnTo>
                      <a:lnTo>
                        <a:pt x="2223" y="808"/>
                      </a:lnTo>
                      <a:lnTo>
                        <a:pt x="2244" y="887"/>
                      </a:lnTo>
                      <a:lnTo>
                        <a:pt x="2259" y="967"/>
                      </a:lnTo>
                      <a:lnTo>
                        <a:pt x="2268" y="1050"/>
                      </a:lnTo>
                      <a:lnTo>
                        <a:pt x="2272" y="1135"/>
                      </a:lnTo>
                      <a:lnTo>
                        <a:pt x="2269" y="1188"/>
                      </a:lnTo>
                      <a:lnTo>
                        <a:pt x="2264" y="1242"/>
                      </a:lnTo>
                      <a:lnTo>
                        <a:pt x="2255" y="1295"/>
                      </a:lnTo>
                      <a:lnTo>
                        <a:pt x="2243" y="1348"/>
                      </a:lnTo>
                      <a:lnTo>
                        <a:pt x="2229" y="1399"/>
                      </a:lnTo>
                      <a:lnTo>
                        <a:pt x="2213" y="1449"/>
                      </a:lnTo>
                      <a:lnTo>
                        <a:pt x="2195" y="1497"/>
                      </a:lnTo>
                      <a:lnTo>
                        <a:pt x="2176" y="1543"/>
                      </a:lnTo>
                      <a:lnTo>
                        <a:pt x="2156" y="1587"/>
                      </a:lnTo>
                      <a:lnTo>
                        <a:pt x="2136" y="1628"/>
                      </a:lnTo>
                      <a:lnTo>
                        <a:pt x="2118" y="1667"/>
                      </a:lnTo>
                      <a:lnTo>
                        <a:pt x="2099" y="1702"/>
                      </a:lnTo>
                      <a:lnTo>
                        <a:pt x="2081" y="1732"/>
                      </a:lnTo>
                      <a:lnTo>
                        <a:pt x="2065" y="1759"/>
                      </a:lnTo>
                      <a:lnTo>
                        <a:pt x="2051" y="1782"/>
                      </a:lnTo>
                      <a:lnTo>
                        <a:pt x="2040" y="1800"/>
                      </a:lnTo>
                      <a:lnTo>
                        <a:pt x="1990" y="1881"/>
                      </a:lnTo>
                      <a:lnTo>
                        <a:pt x="1910" y="2011"/>
                      </a:lnTo>
                      <a:lnTo>
                        <a:pt x="1871" y="2075"/>
                      </a:lnTo>
                      <a:lnTo>
                        <a:pt x="1836" y="2140"/>
                      </a:lnTo>
                      <a:lnTo>
                        <a:pt x="1801" y="2205"/>
                      </a:lnTo>
                      <a:lnTo>
                        <a:pt x="1770" y="2271"/>
                      </a:lnTo>
                      <a:lnTo>
                        <a:pt x="1741" y="2339"/>
                      </a:lnTo>
                      <a:lnTo>
                        <a:pt x="1716" y="2407"/>
                      </a:lnTo>
                      <a:lnTo>
                        <a:pt x="1694" y="2477"/>
                      </a:lnTo>
                      <a:lnTo>
                        <a:pt x="1677" y="2550"/>
                      </a:lnTo>
                      <a:lnTo>
                        <a:pt x="1666" y="2625"/>
                      </a:lnTo>
                      <a:lnTo>
                        <a:pt x="1661" y="2647"/>
                      </a:lnTo>
                      <a:lnTo>
                        <a:pt x="1651" y="2668"/>
                      </a:lnTo>
                      <a:lnTo>
                        <a:pt x="1638" y="2685"/>
                      </a:lnTo>
                      <a:lnTo>
                        <a:pt x="1621" y="2700"/>
                      </a:lnTo>
                      <a:lnTo>
                        <a:pt x="1602" y="2712"/>
                      </a:lnTo>
                      <a:lnTo>
                        <a:pt x="1580" y="2719"/>
                      </a:lnTo>
                      <a:lnTo>
                        <a:pt x="1557" y="2721"/>
                      </a:lnTo>
                      <a:lnTo>
                        <a:pt x="731" y="2721"/>
                      </a:lnTo>
                      <a:lnTo>
                        <a:pt x="708" y="2719"/>
                      </a:lnTo>
                      <a:lnTo>
                        <a:pt x="686" y="2712"/>
                      </a:lnTo>
                      <a:lnTo>
                        <a:pt x="667" y="2700"/>
                      </a:lnTo>
                      <a:lnTo>
                        <a:pt x="651" y="2685"/>
                      </a:lnTo>
                      <a:lnTo>
                        <a:pt x="637" y="2668"/>
                      </a:lnTo>
                      <a:lnTo>
                        <a:pt x="628" y="2647"/>
                      </a:lnTo>
                      <a:lnTo>
                        <a:pt x="622" y="2624"/>
                      </a:lnTo>
                      <a:lnTo>
                        <a:pt x="611" y="2554"/>
                      </a:lnTo>
                      <a:lnTo>
                        <a:pt x="595" y="2487"/>
                      </a:lnTo>
                      <a:lnTo>
                        <a:pt x="575" y="2421"/>
                      </a:lnTo>
                      <a:lnTo>
                        <a:pt x="551" y="2357"/>
                      </a:lnTo>
                      <a:lnTo>
                        <a:pt x="524" y="2296"/>
                      </a:lnTo>
                      <a:lnTo>
                        <a:pt x="493" y="2234"/>
                      </a:lnTo>
                      <a:lnTo>
                        <a:pt x="461" y="2172"/>
                      </a:lnTo>
                      <a:lnTo>
                        <a:pt x="425" y="2112"/>
                      </a:lnTo>
                      <a:lnTo>
                        <a:pt x="389" y="2052"/>
                      </a:lnTo>
                      <a:lnTo>
                        <a:pt x="351" y="1991"/>
                      </a:lnTo>
                      <a:lnTo>
                        <a:pt x="312" y="1930"/>
                      </a:lnTo>
                      <a:lnTo>
                        <a:pt x="311" y="1928"/>
                      </a:lnTo>
                      <a:lnTo>
                        <a:pt x="301" y="1912"/>
                      </a:lnTo>
                      <a:lnTo>
                        <a:pt x="293" y="1901"/>
                      </a:lnTo>
                      <a:lnTo>
                        <a:pt x="285" y="1887"/>
                      </a:lnTo>
                      <a:lnTo>
                        <a:pt x="277" y="1872"/>
                      </a:lnTo>
                      <a:lnTo>
                        <a:pt x="258" y="1843"/>
                      </a:lnTo>
                      <a:lnTo>
                        <a:pt x="249" y="1831"/>
                      </a:lnTo>
                      <a:lnTo>
                        <a:pt x="242" y="1819"/>
                      </a:lnTo>
                      <a:lnTo>
                        <a:pt x="237" y="1810"/>
                      </a:lnTo>
                      <a:lnTo>
                        <a:pt x="234" y="1804"/>
                      </a:lnTo>
                      <a:lnTo>
                        <a:pt x="233" y="1802"/>
                      </a:lnTo>
                      <a:lnTo>
                        <a:pt x="221" y="1783"/>
                      </a:lnTo>
                      <a:lnTo>
                        <a:pt x="207" y="1761"/>
                      </a:lnTo>
                      <a:lnTo>
                        <a:pt x="191" y="1733"/>
                      </a:lnTo>
                      <a:lnTo>
                        <a:pt x="173" y="1703"/>
                      </a:lnTo>
                      <a:lnTo>
                        <a:pt x="154" y="1667"/>
                      </a:lnTo>
                      <a:lnTo>
                        <a:pt x="135" y="1629"/>
                      </a:lnTo>
                      <a:lnTo>
                        <a:pt x="115" y="1587"/>
                      </a:lnTo>
                      <a:lnTo>
                        <a:pt x="95" y="1543"/>
                      </a:lnTo>
                      <a:lnTo>
                        <a:pt x="76" y="1497"/>
                      </a:lnTo>
                      <a:lnTo>
                        <a:pt x="60" y="1449"/>
                      </a:lnTo>
                      <a:lnTo>
                        <a:pt x="43" y="1399"/>
                      </a:lnTo>
                      <a:lnTo>
                        <a:pt x="28" y="1348"/>
                      </a:lnTo>
                      <a:lnTo>
                        <a:pt x="17" y="1295"/>
                      </a:lnTo>
                      <a:lnTo>
                        <a:pt x="7" y="1242"/>
                      </a:lnTo>
                      <a:lnTo>
                        <a:pt x="2" y="1188"/>
                      </a:lnTo>
                      <a:lnTo>
                        <a:pt x="0" y="1135"/>
                      </a:lnTo>
                      <a:lnTo>
                        <a:pt x="3" y="1050"/>
                      </a:lnTo>
                      <a:lnTo>
                        <a:pt x="13" y="967"/>
                      </a:lnTo>
                      <a:lnTo>
                        <a:pt x="27" y="887"/>
                      </a:lnTo>
                      <a:lnTo>
                        <a:pt x="48" y="808"/>
                      </a:lnTo>
                      <a:lnTo>
                        <a:pt x="74" y="732"/>
                      </a:lnTo>
                      <a:lnTo>
                        <a:pt x="106" y="657"/>
                      </a:lnTo>
                      <a:lnTo>
                        <a:pt x="142" y="586"/>
                      </a:lnTo>
                      <a:lnTo>
                        <a:pt x="183" y="518"/>
                      </a:lnTo>
                      <a:lnTo>
                        <a:pt x="228" y="453"/>
                      </a:lnTo>
                      <a:lnTo>
                        <a:pt x="279" y="391"/>
                      </a:lnTo>
                      <a:lnTo>
                        <a:pt x="333" y="334"/>
                      </a:lnTo>
                      <a:lnTo>
                        <a:pt x="391" y="279"/>
                      </a:lnTo>
                      <a:lnTo>
                        <a:pt x="453" y="229"/>
                      </a:lnTo>
                      <a:lnTo>
                        <a:pt x="518" y="184"/>
                      </a:lnTo>
                      <a:lnTo>
                        <a:pt x="586" y="143"/>
                      </a:lnTo>
                      <a:lnTo>
                        <a:pt x="657" y="106"/>
                      </a:lnTo>
                      <a:lnTo>
                        <a:pt x="731" y="75"/>
                      </a:lnTo>
                      <a:lnTo>
                        <a:pt x="808" y="49"/>
                      </a:lnTo>
                      <a:lnTo>
                        <a:pt x="887" y="28"/>
                      </a:lnTo>
                      <a:lnTo>
                        <a:pt x="968" y="13"/>
                      </a:lnTo>
                      <a:lnTo>
                        <a:pt x="1051" y="4"/>
                      </a:lnTo>
                      <a:lnTo>
                        <a:pt x="113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39000">
                      <a:srgbClr val="FF6600"/>
                    </a:gs>
                  </a:gsLst>
                  <a:lin ang="4800000"/>
                </a:gradFill>
                <a:ln w="3175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extrusionClr>
                    <a:srgbClr val="FF9966"/>
                  </a:extrusionClr>
                </a:sp3d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nb-NO" sz="1400" smtClean="0">
                    <a:latin typeface="+mn-lt"/>
                  </a:endParaRPr>
                </a:p>
              </p:txBody>
            </p:sp>
          </p:grpSp>
        </p:grpSp>
        <p:grpSp>
          <p:nvGrpSpPr>
            <p:cNvPr id="62" name="Group 95"/>
            <p:cNvGrpSpPr>
              <a:grpSpLocks/>
            </p:cNvGrpSpPr>
            <p:nvPr/>
          </p:nvGrpSpPr>
          <p:grpSpPr bwMode="auto">
            <a:xfrm>
              <a:off x="877887" y="1729582"/>
              <a:ext cx="1973263" cy="717272"/>
              <a:chOff x="2603500" y="1055688"/>
              <a:chExt cx="1973263" cy="717272"/>
            </a:xfrm>
          </p:grpSpPr>
          <p:sp>
            <p:nvSpPr>
              <p:cNvPr id="63" name="TextBox 17"/>
              <p:cNvSpPr txBox="1">
                <a:spLocks noChangeArrowheads="1"/>
              </p:cNvSpPr>
              <p:nvPr/>
            </p:nvSpPr>
            <p:spPr bwMode="auto">
              <a:xfrm rot="19630965">
                <a:off x="2603500" y="1403628"/>
                <a:ext cx="168751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fa-IR" sz="1800" b="1" dirty="0" smtClean="0">
                    <a:solidFill>
                      <a:srgbClr val="FFFFFF"/>
                    </a:solidFill>
                    <a:latin typeface="+mn-lt"/>
                    <a:cs typeface="B Nazanin" pitchFamily="2" charset="-78"/>
                  </a:rPr>
                  <a:t>شناسایی خطرها</a:t>
                </a:r>
                <a:endParaRPr lang="en-US" sz="1800" b="1" dirty="0">
                  <a:solidFill>
                    <a:srgbClr val="FFFFFF"/>
                  </a:solidFill>
                  <a:latin typeface="+mn-lt"/>
                  <a:cs typeface="B Nazanin" pitchFamily="2" charset="-78"/>
                </a:endParaRPr>
              </a:p>
            </p:txBody>
          </p:sp>
          <p:grpSp>
            <p:nvGrpSpPr>
              <p:cNvPr id="64" name="Group 39"/>
              <p:cNvGrpSpPr>
                <a:grpSpLocks/>
              </p:cNvGrpSpPr>
              <p:nvPr/>
            </p:nvGrpSpPr>
            <p:grpSpPr bwMode="auto">
              <a:xfrm>
                <a:off x="4319588" y="1055688"/>
                <a:ext cx="257175" cy="360362"/>
                <a:chOff x="3156129" y="1110996"/>
                <a:chExt cx="432966" cy="605816"/>
              </a:xfrm>
            </p:grpSpPr>
            <p:sp>
              <p:nvSpPr>
                <p:cNvPr id="65" name="Freeform 20"/>
                <p:cNvSpPr>
                  <a:spLocks/>
                </p:cNvSpPr>
                <p:nvPr/>
              </p:nvSpPr>
              <p:spPr bwMode="auto">
                <a:xfrm>
                  <a:off x="3171369" y="1135380"/>
                  <a:ext cx="417726" cy="581432"/>
                </a:xfrm>
                <a:custGeom>
                  <a:avLst/>
                  <a:gdLst/>
                  <a:ahLst/>
                  <a:cxnLst>
                    <a:cxn ang="0">
                      <a:pos x="136" y="2"/>
                    </a:cxn>
                    <a:cxn ang="0">
                      <a:pos x="136" y="2"/>
                    </a:cxn>
                    <a:cxn ang="0">
                      <a:pos x="126" y="0"/>
                    </a:cxn>
                    <a:cxn ang="0">
                      <a:pos x="118" y="2"/>
                    </a:cxn>
                    <a:cxn ang="0">
                      <a:pos x="112" y="8"/>
                    </a:cxn>
                    <a:cxn ang="0">
                      <a:pos x="106" y="14"/>
                    </a:cxn>
                    <a:cxn ang="0">
                      <a:pos x="56" y="134"/>
                    </a:cxn>
                    <a:cxn ang="0">
                      <a:pos x="42" y="112"/>
                    </a:cxn>
                    <a:cxn ang="0">
                      <a:pos x="42" y="112"/>
                    </a:cxn>
                    <a:cxn ang="0">
                      <a:pos x="36" y="104"/>
                    </a:cxn>
                    <a:cxn ang="0">
                      <a:pos x="28" y="102"/>
                    </a:cxn>
                    <a:cxn ang="0">
                      <a:pos x="20" y="100"/>
                    </a:cxn>
                    <a:cxn ang="0">
                      <a:pos x="12" y="104"/>
                    </a:cxn>
                    <a:cxn ang="0">
                      <a:pos x="12" y="104"/>
                    </a:cxn>
                    <a:cxn ang="0">
                      <a:pos x="4" y="110"/>
                    </a:cxn>
                    <a:cxn ang="0">
                      <a:pos x="2" y="118"/>
                    </a:cxn>
                    <a:cxn ang="0">
                      <a:pos x="0" y="126"/>
                    </a:cxn>
                    <a:cxn ang="0">
                      <a:pos x="4" y="134"/>
                    </a:cxn>
                    <a:cxn ang="0">
                      <a:pos x="40" y="196"/>
                    </a:cxn>
                    <a:cxn ang="0">
                      <a:pos x="40" y="196"/>
                    </a:cxn>
                    <a:cxn ang="0">
                      <a:pos x="44" y="200"/>
                    </a:cxn>
                    <a:cxn ang="0">
                      <a:pos x="50" y="204"/>
                    </a:cxn>
                    <a:cxn ang="0">
                      <a:pos x="54" y="206"/>
                    </a:cxn>
                    <a:cxn ang="0">
                      <a:pos x="60" y="206"/>
                    </a:cxn>
                    <a:cxn ang="0">
                      <a:pos x="60" y="206"/>
                    </a:cxn>
                    <a:cxn ang="0">
                      <a:pos x="66" y="206"/>
                    </a:cxn>
                    <a:cxn ang="0">
                      <a:pos x="72" y="202"/>
                    </a:cxn>
                    <a:cxn ang="0">
                      <a:pos x="76" y="198"/>
                    </a:cxn>
                    <a:cxn ang="0">
                      <a:pos x="80" y="192"/>
                    </a:cxn>
                    <a:cxn ang="0">
                      <a:pos x="148" y="32"/>
                    </a:cxn>
                    <a:cxn ang="0">
                      <a:pos x="148" y="32"/>
                    </a:cxn>
                    <a:cxn ang="0">
                      <a:pos x="148" y="22"/>
                    </a:cxn>
                    <a:cxn ang="0">
                      <a:pos x="148" y="14"/>
                    </a:cxn>
                    <a:cxn ang="0">
                      <a:pos x="142" y="8"/>
                    </a:cxn>
                    <a:cxn ang="0">
                      <a:pos x="136" y="2"/>
                    </a:cxn>
                    <a:cxn ang="0">
                      <a:pos x="136" y="2"/>
                    </a:cxn>
                  </a:cxnLst>
                  <a:rect l="0" t="0" r="r" b="b"/>
                  <a:pathLst>
                    <a:path w="148" h="206">
                      <a:moveTo>
                        <a:pt x="136" y="2"/>
                      </a:moveTo>
                      <a:lnTo>
                        <a:pt x="136" y="2"/>
                      </a:lnTo>
                      <a:lnTo>
                        <a:pt x="126" y="0"/>
                      </a:lnTo>
                      <a:lnTo>
                        <a:pt x="118" y="2"/>
                      </a:lnTo>
                      <a:lnTo>
                        <a:pt x="112" y="8"/>
                      </a:lnTo>
                      <a:lnTo>
                        <a:pt x="106" y="14"/>
                      </a:lnTo>
                      <a:lnTo>
                        <a:pt x="56" y="134"/>
                      </a:lnTo>
                      <a:lnTo>
                        <a:pt x="42" y="112"/>
                      </a:lnTo>
                      <a:lnTo>
                        <a:pt x="42" y="112"/>
                      </a:lnTo>
                      <a:lnTo>
                        <a:pt x="36" y="104"/>
                      </a:lnTo>
                      <a:lnTo>
                        <a:pt x="28" y="102"/>
                      </a:lnTo>
                      <a:lnTo>
                        <a:pt x="20" y="100"/>
                      </a:lnTo>
                      <a:lnTo>
                        <a:pt x="12" y="104"/>
                      </a:lnTo>
                      <a:lnTo>
                        <a:pt x="12" y="104"/>
                      </a:lnTo>
                      <a:lnTo>
                        <a:pt x="4" y="110"/>
                      </a:lnTo>
                      <a:lnTo>
                        <a:pt x="2" y="118"/>
                      </a:lnTo>
                      <a:lnTo>
                        <a:pt x="0" y="126"/>
                      </a:lnTo>
                      <a:lnTo>
                        <a:pt x="4" y="134"/>
                      </a:lnTo>
                      <a:lnTo>
                        <a:pt x="40" y="196"/>
                      </a:lnTo>
                      <a:lnTo>
                        <a:pt x="40" y="196"/>
                      </a:lnTo>
                      <a:lnTo>
                        <a:pt x="44" y="200"/>
                      </a:lnTo>
                      <a:lnTo>
                        <a:pt x="50" y="204"/>
                      </a:lnTo>
                      <a:lnTo>
                        <a:pt x="54" y="206"/>
                      </a:lnTo>
                      <a:lnTo>
                        <a:pt x="60" y="206"/>
                      </a:lnTo>
                      <a:lnTo>
                        <a:pt x="60" y="206"/>
                      </a:lnTo>
                      <a:lnTo>
                        <a:pt x="66" y="206"/>
                      </a:lnTo>
                      <a:lnTo>
                        <a:pt x="72" y="202"/>
                      </a:lnTo>
                      <a:lnTo>
                        <a:pt x="76" y="198"/>
                      </a:lnTo>
                      <a:lnTo>
                        <a:pt x="80" y="192"/>
                      </a:lnTo>
                      <a:lnTo>
                        <a:pt x="148" y="32"/>
                      </a:lnTo>
                      <a:lnTo>
                        <a:pt x="148" y="32"/>
                      </a:lnTo>
                      <a:lnTo>
                        <a:pt x="148" y="22"/>
                      </a:lnTo>
                      <a:lnTo>
                        <a:pt x="148" y="14"/>
                      </a:lnTo>
                      <a:lnTo>
                        <a:pt x="142" y="8"/>
                      </a:lnTo>
                      <a:lnTo>
                        <a:pt x="136" y="2"/>
                      </a:lnTo>
                      <a:lnTo>
                        <a:pt x="136" y="2"/>
                      </a:lnTo>
                      <a:close/>
                    </a:path>
                  </a:pathLst>
                </a:custGeom>
                <a:solidFill>
                  <a:srgbClr val="993300"/>
                </a:solidFill>
                <a:ln w="3175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extrusionClr>
                    <a:srgbClr val="FF9966"/>
                  </a:extrusionClr>
                </a:sp3d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nb-NO" sz="1400" smtClean="0">
                    <a:latin typeface="+mn-lt"/>
                  </a:endParaRPr>
                </a:p>
              </p:txBody>
            </p:sp>
            <p:sp>
              <p:nvSpPr>
                <p:cNvPr id="66" name="Freeform 20"/>
                <p:cNvSpPr>
                  <a:spLocks/>
                </p:cNvSpPr>
                <p:nvPr/>
              </p:nvSpPr>
              <p:spPr bwMode="auto">
                <a:xfrm>
                  <a:off x="3156129" y="1110996"/>
                  <a:ext cx="417726" cy="581432"/>
                </a:xfrm>
                <a:custGeom>
                  <a:avLst/>
                  <a:gdLst/>
                  <a:ahLst/>
                  <a:cxnLst>
                    <a:cxn ang="0">
                      <a:pos x="136" y="2"/>
                    </a:cxn>
                    <a:cxn ang="0">
                      <a:pos x="136" y="2"/>
                    </a:cxn>
                    <a:cxn ang="0">
                      <a:pos x="126" y="0"/>
                    </a:cxn>
                    <a:cxn ang="0">
                      <a:pos x="118" y="2"/>
                    </a:cxn>
                    <a:cxn ang="0">
                      <a:pos x="112" y="8"/>
                    </a:cxn>
                    <a:cxn ang="0">
                      <a:pos x="106" y="14"/>
                    </a:cxn>
                    <a:cxn ang="0">
                      <a:pos x="56" y="134"/>
                    </a:cxn>
                    <a:cxn ang="0">
                      <a:pos x="42" y="112"/>
                    </a:cxn>
                    <a:cxn ang="0">
                      <a:pos x="42" y="112"/>
                    </a:cxn>
                    <a:cxn ang="0">
                      <a:pos x="36" y="104"/>
                    </a:cxn>
                    <a:cxn ang="0">
                      <a:pos x="28" y="102"/>
                    </a:cxn>
                    <a:cxn ang="0">
                      <a:pos x="20" y="100"/>
                    </a:cxn>
                    <a:cxn ang="0">
                      <a:pos x="12" y="104"/>
                    </a:cxn>
                    <a:cxn ang="0">
                      <a:pos x="12" y="104"/>
                    </a:cxn>
                    <a:cxn ang="0">
                      <a:pos x="4" y="110"/>
                    </a:cxn>
                    <a:cxn ang="0">
                      <a:pos x="2" y="118"/>
                    </a:cxn>
                    <a:cxn ang="0">
                      <a:pos x="0" y="126"/>
                    </a:cxn>
                    <a:cxn ang="0">
                      <a:pos x="4" y="134"/>
                    </a:cxn>
                    <a:cxn ang="0">
                      <a:pos x="40" y="196"/>
                    </a:cxn>
                    <a:cxn ang="0">
                      <a:pos x="40" y="196"/>
                    </a:cxn>
                    <a:cxn ang="0">
                      <a:pos x="44" y="200"/>
                    </a:cxn>
                    <a:cxn ang="0">
                      <a:pos x="50" y="204"/>
                    </a:cxn>
                    <a:cxn ang="0">
                      <a:pos x="54" y="206"/>
                    </a:cxn>
                    <a:cxn ang="0">
                      <a:pos x="60" y="206"/>
                    </a:cxn>
                    <a:cxn ang="0">
                      <a:pos x="60" y="206"/>
                    </a:cxn>
                    <a:cxn ang="0">
                      <a:pos x="66" y="206"/>
                    </a:cxn>
                    <a:cxn ang="0">
                      <a:pos x="72" y="202"/>
                    </a:cxn>
                    <a:cxn ang="0">
                      <a:pos x="76" y="198"/>
                    </a:cxn>
                    <a:cxn ang="0">
                      <a:pos x="80" y="192"/>
                    </a:cxn>
                    <a:cxn ang="0">
                      <a:pos x="148" y="32"/>
                    </a:cxn>
                    <a:cxn ang="0">
                      <a:pos x="148" y="32"/>
                    </a:cxn>
                    <a:cxn ang="0">
                      <a:pos x="148" y="22"/>
                    </a:cxn>
                    <a:cxn ang="0">
                      <a:pos x="148" y="14"/>
                    </a:cxn>
                    <a:cxn ang="0">
                      <a:pos x="142" y="8"/>
                    </a:cxn>
                    <a:cxn ang="0">
                      <a:pos x="136" y="2"/>
                    </a:cxn>
                    <a:cxn ang="0">
                      <a:pos x="136" y="2"/>
                    </a:cxn>
                  </a:cxnLst>
                  <a:rect l="0" t="0" r="r" b="b"/>
                  <a:pathLst>
                    <a:path w="148" h="206">
                      <a:moveTo>
                        <a:pt x="136" y="2"/>
                      </a:moveTo>
                      <a:lnTo>
                        <a:pt x="136" y="2"/>
                      </a:lnTo>
                      <a:lnTo>
                        <a:pt x="126" y="0"/>
                      </a:lnTo>
                      <a:lnTo>
                        <a:pt x="118" y="2"/>
                      </a:lnTo>
                      <a:lnTo>
                        <a:pt x="112" y="8"/>
                      </a:lnTo>
                      <a:lnTo>
                        <a:pt x="106" y="14"/>
                      </a:lnTo>
                      <a:lnTo>
                        <a:pt x="56" y="134"/>
                      </a:lnTo>
                      <a:lnTo>
                        <a:pt x="42" y="112"/>
                      </a:lnTo>
                      <a:lnTo>
                        <a:pt x="42" y="112"/>
                      </a:lnTo>
                      <a:lnTo>
                        <a:pt x="36" y="104"/>
                      </a:lnTo>
                      <a:lnTo>
                        <a:pt x="28" y="102"/>
                      </a:lnTo>
                      <a:lnTo>
                        <a:pt x="20" y="100"/>
                      </a:lnTo>
                      <a:lnTo>
                        <a:pt x="12" y="104"/>
                      </a:lnTo>
                      <a:lnTo>
                        <a:pt x="12" y="104"/>
                      </a:lnTo>
                      <a:lnTo>
                        <a:pt x="4" y="110"/>
                      </a:lnTo>
                      <a:lnTo>
                        <a:pt x="2" y="118"/>
                      </a:lnTo>
                      <a:lnTo>
                        <a:pt x="0" y="126"/>
                      </a:lnTo>
                      <a:lnTo>
                        <a:pt x="4" y="134"/>
                      </a:lnTo>
                      <a:lnTo>
                        <a:pt x="40" y="196"/>
                      </a:lnTo>
                      <a:lnTo>
                        <a:pt x="40" y="196"/>
                      </a:lnTo>
                      <a:lnTo>
                        <a:pt x="44" y="200"/>
                      </a:lnTo>
                      <a:lnTo>
                        <a:pt x="50" y="204"/>
                      </a:lnTo>
                      <a:lnTo>
                        <a:pt x="54" y="206"/>
                      </a:lnTo>
                      <a:lnTo>
                        <a:pt x="60" y="206"/>
                      </a:lnTo>
                      <a:lnTo>
                        <a:pt x="60" y="206"/>
                      </a:lnTo>
                      <a:lnTo>
                        <a:pt x="66" y="206"/>
                      </a:lnTo>
                      <a:lnTo>
                        <a:pt x="72" y="202"/>
                      </a:lnTo>
                      <a:lnTo>
                        <a:pt x="76" y="198"/>
                      </a:lnTo>
                      <a:lnTo>
                        <a:pt x="80" y="192"/>
                      </a:lnTo>
                      <a:lnTo>
                        <a:pt x="148" y="32"/>
                      </a:lnTo>
                      <a:lnTo>
                        <a:pt x="148" y="32"/>
                      </a:lnTo>
                      <a:lnTo>
                        <a:pt x="148" y="22"/>
                      </a:lnTo>
                      <a:lnTo>
                        <a:pt x="148" y="14"/>
                      </a:lnTo>
                      <a:lnTo>
                        <a:pt x="142" y="8"/>
                      </a:lnTo>
                      <a:lnTo>
                        <a:pt x="136" y="2"/>
                      </a:lnTo>
                      <a:lnTo>
                        <a:pt x="136" y="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39000">
                      <a:srgbClr val="FF6600"/>
                    </a:gs>
                  </a:gsLst>
                  <a:lin ang="4800000"/>
                </a:gradFill>
                <a:ln w="3175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extrusionClr>
                    <a:srgbClr val="FF9966"/>
                  </a:extrusionClr>
                </a:sp3d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nb-NO" sz="1400" smtClean="0">
                    <a:latin typeface="+mn-lt"/>
                  </a:endParaRPr>
                </a:p>
              </p:txBody>
            </p:sp>
          </p:grpSp>
        </p:grpSp>
        <p:grpSp>
          <p:nvGrpSpPr>
            <p:cNvPr id="67" name="Group 97"/>
            <p:cNvGrpSpPr>
              <a:grpSpLocks/>
            </p:cNvGrpSpPr>
            <p:nvPr/>
          </p:nvGrpSpPr>
          <p:grpSpPr bwMode="auto">
            <a:xfrm>
              <a:off x="4105275" y="3901282"/>
              <a:ext cx="859354" cy="1874837"/>
              <a:chOff x="5830888" y="3227388"/>
              <a:chExt cx="859354" cy="1874837"/>
            </a:xfrm>
          </p:grpSpPr>
          <p:sp>
            <p:nvSpPr>
              <p:cNvPr id="68" name="TextBox 19"/>
              <p:cNvSpPr txBox="1">
                <a:spLocks noChangeArrowheads="1"/>
              </p:cNvSpPr>
              <p:nvPr/>
            </p:nvSpPr>
            <p:spPr bwMode="auto">
              <a:xfrm rot="17685024">
                <a:off x="5689601" y="3858697"/>
                <a:ext cx="16319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fa-IR" sz="1800" b="1" dirty="0" smtClean="0">
                    <a:solidFill>
                      <a:srgbClr val="FFFFFF"/>
                    </a:solidFill>
                    <a:latin typeface="+mn-lt"/>
                    <a:cs typeface="B Nazanin" pitchFamily="2" charset="-78"/>
                  </a:rPr>
                  <a:t>امکان سنجی فنی</a:t>
                </a:r>
                <a:endParaRPr lang="en-US" sz="1800" b="1" dirty="0">
                  <a:solidFill>
                    <a:srgbClr val="FFFFFF"/>
                  </a:solidFill>
                  <a:latin typeface="+mn-lt"/>
                  <a:cs typeface="B Nazanin" pitchFamily="2" charset="-78"/>
                </a:endParaRPr>
              </a:p>
            </p:txBody>
          </p:sp>
          <p:grpSp>
            <p:nvGrpSpPr>
              <p:cNvPr id="69" name="Group 186"/>
              <p:cNvGrpSpPr>
                <a:grpSpLocks/>
              </p:cNvGrpSpPr>
              <p:nvPr/>
            </p:nvGrpSpPr>
            <p:grpSpPr bwMode="auto">
              <a:xfrm>
                <a:off x="5830888" y="4645025"/>
                <a:ext cx="377825" cy="457200"/>
                <a:chOff x="3434140" y="1215200"/>
                <a:chExt cx="1064708" cy="1285280"/>
              </a:xfrm>
            </p:grpSpPr>
            <p:grpSp>
              <p:nvGrpSpPr>
                <p:cNvPr id="70" name="Group 182"/>
                <p:cNvGrpSpPr/>
                <p:nvPr/>
              </p:nvGrpSpPr>
              <p:grpSpPr>
                <a:xfrm>
                  <a:off x="3531083" y="1248728"/>
                  <a:ext cx="967765" cy="1251752"/>
                  <a:chOff x="4983163" y="4313238"/>
                  <a:chExt cx="1114425" cy="1441450"/>
                </a:xfrm>
                <a:solidFill>
                  <a:srgbClr val="993300"/>
                </a:solidFill>
              </p:grpSpPr>
              <p:sp>
                <p:nvSpPr>
                  <p:cNvPr id="84" name="Freeform 38"/>
                  <p:cNvSpPr>
                    <a:spLocks/>
                  </p:cNvSpPr>
                  <p:nvPr/>
                </p:nvSpPr>
                <p:spPr bwMode="auto">
                  <a:xfrm>
                    <a:off x="4983163" y="4313238"/>
                    <a:ext cx="1108075" cy="1441450"/>
                  </a:xfrm>
                  <a:custGeom>
                    <a:avLst/>
                    <a:gdLst/>
                    <a:ahLst/>
                    <a:cxnLst>
                      <a:cxn ang="0">
                        <a:pos x="696" y="716"/>
                      </a:cxn>
                      <a:cxn ang="0">
                        <a:pos x="698" y="716"/>
                      </a:cxn>
                      <a:cxn ang="0">
                        <a:pos x="698" y="80"/>
                      </a:cxn>
                      <a:cxn ang="0">
                        <a:pos x="698" y="80"/>
                      </a:cxn>
                      <a:cxn ang="0">
                        <a:pos x="696" y="64"/>
                      </a:cxn>
                      <a:cxn ang="0">
                        <a:pos x="692" y="50"/>
                      </a:cxn>
                      <a:cxn ang="0">
                        <a:pos x="684" y="36"/>
                      </a:cxn>
                      <a:cxn ang="0">
                        <a:pos x="674" y="24"/>
                      </a:cxn>
                      <a:cxn ang="0">
                        <a:pos x="662" y="14"/>
                      </a:cxn>
                      <a:cxn ang="0">
                        <a:pos x="650" y="6"/>
                      </a:cxn>
                      <a:cxn ang="0">
                        <a:pos x="634" y="2"/>
                      </a:cxn>
                      <a:cxn ang="0">
                        <a:pos x="618" y="0"/>
                      </a:cxn>
                      <a:cxn ang="0">
                        <a:pos x="80" y="0"/>
                      </a:cxn>
                      <a:cxn ang="0">
                        <a:pos x="80" y="0"/>
                      </a:cxn>
                      <a:cxn ang="0">
                        <a:pos x="64" y="2"/>
                      </a:cxn>
                      <a:cxn ang="0">
                        <a:pos x="48" y="6"/>
                      </a:cxn>
                      <a:cxn ang="0">
                        <a:pos x="34" y="14"/>
                      </a:cxn>
                      <a:cxn ang="0">
                        <a:pos x="22" y="24"/>
                      </a:cxn>
                      <a:cxn ang="0">
                        <a:pos x="12" y="36"/>
                      </a:cxn>
                      <a:cxn ang="0">
                        <a:pos x="6" y="50"/>
                      </a:cxn>
                      <a:cxn ang="0">
                        <a:pos x="0" y="64"/>
                      </a:cxn>
                      <a:cxn ang="0">
                        <a:pos x="0" y="80"/>
                      </a:cxn>
                      <a:cxn ang="0">
                        <a:pos x="0" y="828"/>
                      </a:cxn>
                      <a:cxn ang="0">
                        <a:pos x="0" y="828"/>
                      </a:cxn>
                      <a:cxn ang="0">
                        <a:pos x="0" y="844"/>
                      </a:cxn>
                      <a:cxn ang="0">
                        <a:pos x="6" y="858"/>
                      </a:cxn>
                      <a:cxn ang="0">
                        <a:pos x="12" y="872"/>
                      </a:cxn>
                      <a:cxn ang="0">
                        <a:pos x="22" y="884"/>
                      </a:cxn>
                      <a:cxn ang="0">
                        <a:pos x="34" y="894"/>
                      </a:cxn>
                      <a:cxn ang="0">
                        <a:pos x="48" y="902"/>
                      </a:cxn>
                      <a:cxn ang="0">
                        <a:pos x="64" y="906"/>
                      </a:cxn>
                      <a:cxn ang="0">
                        <a:pos x="80" y="908"/>
                      </a:cxn>
                      <a:cxn ang="0">
                        <a:pos x="506" y="908"/>
                      </a:cxn>
                      <a:cxn ang="0">
                        <a:pos x="696" y="716"/>
                      </a:cxn>
                    </a:cxnLst>
                    <a:rect l="0" t="0" r="r" b="b"/>
                    <a:pathLst>
                      <a:path w="698" h="908">
                        <a:moveTo>
                          <a:pt x="696" y="716"/>
                        </a:moveTo>
                        <a:lnTo>
                          <a:pt x="698" y="716"/>
                        </a:lnTo>
                        <a:lnTo>
                          <a:pt x="698" y="80"/>
                        </a:lnTo>
                        <a:lnTo>
                          <a:pt x="698" y="80"/>
                        </a:lnTo>
                        <a:lnTo>
                          <a:pt x="696" y="64"/>
                        </a:lnTo>
                        <a:lnTo>
                          <a:pt x="692" y="50"/>
                        </a:lnTo>
                        <a:lnTo>
                          <a:pt x="684" y="36"/>
                        </a:lnTo>
                        <a:lnTo>
                          <a:pt x="674" y="24"/>
                        </a:lnTo>
                        <a:lnTo>
                          <a:pt x="662" y="14"/>
                        </a:lnTo>
                        <a:lnTo>
                          <a:pt x="650" y="6"/>
                        </a:lnTo>
                        <a:lnTo>
                          <a:pt x="634" y="2"/>
                        </a:lnTo>
                        <a:lnTo>
                          <a:pt x="618" y="0"/>
                        </a:lnTo>
                        <a:lnTo>
                          <a:pt x="80" y="0"/>
                        </a:lnTo>
                        <a:lnTo>
                          <a:pt x="80" y="0"/>
                        </a:lnTo>
                        <a:lnTo>
                          <a:pt x="64" y="2"/>
                        </a:lnTo>
                        <a:lnTo>
                          <a:pt x="48" y="6"/>
                        </a:lnTo>
                        <a:lnTo>
                          <a:pt x="34" y="14"/>
                        </a:lnTo>
                        <a:lnTo>
                          <a:pt x="22" y="24"/>
                        </a:lnTo>
                        <a:lnTo>
                          <a:pt x="12" y="36"/>
                        </a:lnTo>
                        <a:lnTo>
                          <a:pt x="6" y="50"/>
                        </a:lnTo>
                        <a:lnTo>
                          <a:pt x="0" y="64"/>
                        </a:lnTo>
                        <a:lnTo>
                          <a:pt x="0" y="80"/>
                        </a:lnTo>
                        <a:lnTo>
                          <a:pt x="0" y="828"/>
                        </a:lnTo>
                        <a:lnTo>
                          <a:pt x="0" y="828"/>
                        </a:lnTo>
                        <a:lnTo>
                          <a:pt x="0" y="844"/>
                        </a:lnTo>
                        <a:lnTo>
                          <a:pt x="6" y="858"/>
                        </a:lnTo>
                        <a:lnTo>
                          <a:pt x="12" y="872"/>
                        </a:lnTo>
                        <a:lnTo>
                          <a:pt x="22" y="884"/>
                        </a:lnTo>
                        <a:lnTo>
                          <a:pt x="34" y="894"/>
                        </a:lnTo>
                        <a:lnTo>
                          <a:pt x="48" y="902"/>
                        </a:lnTo>
                        <a:lnTo>
                          <a:pt x="64" y="906"/>
                        </a:lnTo>
                        <a:lnTo>
                          <a:pt x="80" y="908"/>
                        </a:lnTo>
                        <a:lnTo>
                          <a:pt x="506" y="908"/>
                        </a:lnTo>
                        <a:lnTo>
                          <a:pt x="696" y="716"/>
                        </a:lnTo>
                        <a:close/>
                      </a:path>
                    </a:pathLst>
                  </a:custGeom>
                  <a:grpFill/>
                  <a:ln w="3175">
                    <a:noFill/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 prstMaterial="matte">
                    <a:extrusionClr>
                      <a:srgbClr val="FF9966"/>
                    </a:extrusionClr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dirty="0">
                      <a:ea typeface="ＭＳ Ｐゴシック" charset="-128"/>
                    </a:endParaRPr>
                  </a:p>
                </p:txBody>
              </p:sp>
              <p:sp>
                <p:nvSpPr>
                  <p:cNvPr id="85" name="Freeform 46"/>
                  <p:cNvSpPr>
                    <a:spLocks/>
                  </p:cNvSpPr>
                  <p:nvPr/>
                </p:nvSpPr>
                <p:spPr bwMode="auto">
                  <a:xfrm>
                    <a:off x="5786438" y="5446713"/>
                    <a:ext cx="311150" cy="304800"/>
                  </a:xfrm>
                  <a:custGeom>
                    <a:avLst/>
                    <a:gdLst/>
                    <a:ahLst/>
                    <a:cxnLst>
                      <a:cxn ang="0">
                        <a:pos x="0" y="192"/>
                      </a:cxn>
                      <a:cxn ang="0">
                        <a:pos x="4" y="192"/>
                      </a:cxn>
                      <a:cxn ang="0">
                        <a:pos x="196" y="0"/>
                      </a:cxn>
                      <a:cxn ang="0">
                        <a:pos x="0" y="0"/>
                      </a:cxn>
                      <a:cxn ang="0">
                        <a:pos x="0" y="192"/>
                      </a:cxn>
                    </a:cxnLst>
                    <a:rect l="0" t="0" r="r" b="b"/>
                    <a:pathLst>
                      <a:path w="196" h="192">
                        <a:moveTo>
                          <a:pt x="0" y="192"/>
                        </a:moveTo>
                        <a:lnTo>
                          <a:pt x="4" y="192"/>
                        </a:lnTo>
                        <a:lnTo>
                          <a:pt x="196" y="0"/>
                        </a:lnTo>
                        <a:lnTo>
                          <a:pt x="0" y="0"/>
                        </a:lnTo>
                        <a:lnTo>
                          <a:pt x="0" y="192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dirty="0">
                      <a:ea typeface="ＭＳ Ｐゴシック" charset="-128"/>
                    </a:endParaRPr>
                  </a:p>
                </p:txBody>
              </p:sp>
            </p:grpSp>
            <p:grpSp>
              <p:nvGrpSpPr>
                <p:cNvPr id="71" name="Group 135"/>
                <p:cNvGrpSpPr>
                  <a:grpSpLocks/>
                </p:cNvGrpSpPr>
                <p:nvPr/>
              </p:nvGrpSpPr>
              <p:grpSpPr bwMode="auto">
                <a:xfrm>
                  <a:off x="3497555" y="1215200"/>
                  <a:ext cx="967765" cy="1251752"/>
                  <a:chOff x="4983163" y="4313238"/>
                  <a:chExt cx="1114425" cy="1441450"/>
                </a:xfrm>
              </p:grpSpPr>
              <p:sp>
                <p:nvSpPr>
                  <p:cNvPr id="82" name="Freeform 38"/>
                  <p:cNvSpPr>
                    <a:spLocks/>
                  </p:cNvSpPr>
                  <p:nvPr/>
                </p:nvSpPr>
                <p:spPr bwMode="auto">
                  <a:xfrm>
                    <a:off x="4983163" y="4313238"/>
                    <a:ext cx="1108075" cy="1441450"/>
                  </a:xfrm>
                  <a:custGeom>
                    <a:avLst/>
                    <a:gdLst/>
                    <a:ahLst/>
                    <a:cxnLst>
                      <a:cxn ang="0">
                        <a:pos x="696" y="716"/>
                      </a:cxn>
                      <a:cxn ang="0">
                        <a:pos x="698" y="716"/>
                      </a:cxn>
                      <a:cxn ang="0">
                        <a:pos x="698" y="80"/>
                      </a:cxn>
                      <a:cxn ang="0">
                        <a:pos x="698" y="80"/>
                      </a:cxn>
                      <a:cxn ang="0">
                        <a:pos x="696" y="64"/>
                      </a:cxn>
                      <a:cxn ang="0">
                        <a:pos x="692" y="50"/>
                      </a:cxn>
                      <a:cxn ang="0">
                        <a:pos x="684" y="36"/>
                      </a:cxn>
                      <a:cxn ang="0">
                        <a:pos x="674" y="24"/>
                      </a:cxn>
                      <a:cxn ang="0">
                        <a:pos x="662" y="14"/>
                      </a:cxn>
                      <a:cxn ang="0">
                        <a:pos x="650" y="6"/>
                      </a:cxn>
                      <a:cxn ang="0">
                        <a:pos x="634" y="2"/>
                      </a:cxn>
                      <a:cxn ang="0">
                        <a:pos x="618" y="0"/>
                      </a:cxn>
                      <a:cxn ang="0">
                        <a:pos x="80" y="0"/>
                      </a:cxn>
                      <a:cxn ang="0">
                        <a:pos x="80" y="0"/>
                      </a:cxn>
                      <a:cxn ang="0">
                        <a:pos x="64" y="2"/>
                      </a:cxn>
                      <a:cxn ang="0">
                        <a:pos x="48" y="6"/>
                      </a:cxn>
                      <a:cxn ang="0">
                        <a:pos x="34" y="14"/>
                      </a:cxn>
                      <a:cxn ang="0">
                        <a:pos x="22" y="24"/>
                      </a:cxn>
                      <a:cxn ang="0">
                        <a:pos x="12" y="36"/>
                      </a:cxn>
                      <a:cxn ang="0">
                        <a:pos x="6" y="50"/>
                      </a:cxn>
                      <a:cxn ang="0">
                        <a:pos x="0" y="64"/>
                      </a:cxn>
                      <a:cxn ang="0">
                        <a:pos x="0" y="80"/>
                      </a:cxn>
                      <a:cxn ang="0">
                        <a:pos x="0" y="828"/>
                      </a:cxn>
                      <a:cxn ang="0">
                        <a:pos x="0" y="828"/>
                      </a:cxn>
                      <a:cxn ang="0">
                        <a:pos x="0" y="844"/>
                      </a:cxn>
                      <a:cxn ang="0">
                        <a:pos x="6" y="858"/>
                      </a:cxn>
                      <a:cxn ang="0">
                        <a:pos x="12" y="872"/>
                      </a:cxn>
                      <a:cxn ang="0">
                        <a:pos x="22" y="884"/>
                      </a:cxn>
                      <a:cxn ang="0">
                        <a:pos x="34" y="894"/>
                      </a:cxn>
                      <a:cxn ang="0">
                        <a:pos x="48" y="902"/>
                      </a:cxn>
                      <a:cxn ang="0">
                        <a:pos x="64" y="906"/>
                      </a:cxn>
                      <a:cxn ang="0">
                        <a:pos x="80" y="908"/>
                      </a:cxn>
                      <a:cxn ang="0">
                        <a:pos x="506" y="908"/>
                      </a:cxn>
                      <a:cxn ang="0">
                        <a:pos x="696" y="716"/>
                      </a:cxn>
                    </a:cxnLst>
                    <a:rect l="0" t="0" r="r" b="b"/>
                    <a:pathLst>
                      <a:path w="698" h="908">
                        <a:moveTo>
                          <a:pt x="696" y="716"/>
                        </a:moveTo>
                        <a:lnTo>
                          <a:pt x="698" y="716"/>
                        </a:lnTo>
                        <a:lnTo>
                          <a:pt x="698" y="80"/>
                        </a:lnTo>
                        <a:lnTo>
                          <a:pt x="698" y="80"/>
                        </a:lnTo>
                        <a:lnTo>
                          <a:pt x="696" y="64"/>
                        </a:lnTo>
                        <a:lnTo>
                          <a:pt x="692" y="50"/>
                        </a:lnTo>
                        <a:lnTo>
                          <a:pt x="684" y="36"/>
                        </a:lnTo>
                        <a:lnTo>
                          <a:pt x="674" y="24"/>
                        </a:lnTo>
                        <a:lnTo>
                          <a:pt x="662" y="14"/>
                        </a:lnTo>
                        <a:lnTo>
                          <a:pt x="650" y="6"/>
                        </a:lnTo>
                        <a:lnTo>
                          <a:pt x="634" y="2"/>
                        </a:lnTo>
                        <a:lnTo>
                          <a:pt x="618" y="0"/>
                        </a:lnTo>
                        <a:lnTo>
                          <a:pt x="80" y="0"/>
                        </a:lnTo>
                        <a:lnTo>
                          <a:pt x="80" y="0"/>
                        </a:lnTo>
                        <a:lnTo>
                          <a:pt x="64" y="2"/>
                        </a:lnTo>
                        <a:lnTo>
                          <a:pt x="48" y="6"/>
                        </a:lnTo>
                        <a:lnTo>
                          <a:pt x="34" y="14"/>
                        </a:lnTo>
                        <a:lnTo>
                          <a:pt x="22" y="24"/>
                        </a:lnTo>
                        <a:lnTo>
                          <a:pt x="12" y="36"/>
                        </a:lnTo>
                        <a:lnTo>
                          <a:pt x="6" y="50"/>
                        </a:lnTo>
                        <a:lnTo>
                          <a:pt x="0" y="64"/>
                        </a:lnTo>
                        <a:lnTo>
                          <a:pt x="0" y="80"/>
                        </a:lnTo>
                        <a:lnTo>
                          <a:pt x="0" y="828"/>
                        </a:lnTo>
                        <a:lnTo>
                          <a:pt x="0" y="828"/>
                        </a:lnTo>
                        <a:lnTo>
                          <a:pt x="0" y="844"/>
                        </a:lnTo>
                        <a:lnTo>
                          <a:pt x="6" y="858"/>
                        </a:lnTo>
                        <a:lnTo>
                          <a:pt x="12" y="872"/>
                        </a:lnTo>
                        <a:lnTo>
                          <a:pt x="22" y="884"/>
                        </a:lnTo>
                        <a:lnTo>
                          <a:pt x="34" y="894"/>
                        </a:lnTo>
                        <a:lnTo>
                          <a:pt x="48" y="902"/>
                        </a:lnTo>
                        <a:lnTo>
                          <a:pt x="64" y="906"/>
                        </a:lnTo>
                        <a:lnTo>
                          <a:pt x="80" y="908"/>
                        </a:lnTo>
                        <a:lnTo>
                          <a:pt x="506" y="908"/>
                        </a:lnTo>
                        <a:lnTo>
                          <a:pt x="696" y="71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00"/>
                      </a:gs>
                      <a:gs pos="39000">
                        <a:srgbClr val="FF6600"/>
                      </a:gs>
                    </a:gsLst>
                    <a:lin ang="4800000"/>
                  </a:gradFill>
                  <a:ln w="3175">
                    <a:noFill/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 prstMaterial="matte">
                    <a:extrusionClr>
                      <a:srgbClr val="FF9966"/>
                    </a:extrusionClr>
                  </a:sp3d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nb-NO" sz="1400" smtClean="0">
                      <a:latin typeface="+mn-lt"/>
                    </a:endParaRPr>
                  </a:p>
                </p:txBody>
              </p:sp>
              <p:sp>
                <p:nvSpPr>
                  <p:cNvPr id="83" name="Freeform 46"/>
                  <p:cNvSpPr>
                    <a:spLocks/>
                  </p:cNvSpPr>
                  <p:nvPr/>
                </p:nvSpPr>
                <p:spPr bwMode="auto">
                  <a:xfrm>
                    <a:off x="5785892" y="5443840"/>
                    <a:ext cx="314240" cy="303208"/>
                  </a:xfrm>
                  <a:custGeom>
                    <a:avLst/>
                    <a:gdLst>
                      <a:gd name="T0" fmla="*/ 0 w 196"/>
                      <a:gd name="T1" fmla="*/ 2147483647 h 192"/>
                      <a:gd name="T2" fmla="*/ 2147483647 w 196"/>
                      <a:gd name="T3" fmla="*/ 2147483647 h 192"/>
                      <a:gd name="T4" fmla="*/ 2147483647 w 196"/>
                      <a:gd name="T5" fmla="*/ 0 h 192"/>
                      <a:gd name="T6" fmla="*/ 0 w 196"/>
                      <a:gd name="T7" fmla="*/ 0 h 192"/>
                      <a:gd name="T8" fmla="*/ 0 w 196"/>
                      <a:gd name="T9" fmla="*/ 2147483647 h 19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6"/>
                      <a:gd name="T16" fmla="*/ 0 h 192"/>
                      <a:gd name="T17" fmla="*/ 196 w 196"/>
                      <a:gd name="T18" fmla="*/ 192 h 19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6" h="192">
                        <a:moveTo>
                          <a:pt x="0" y="192"/>
                        </a:moveTo>
                        <a:lnTo>
                          <a:pt x="4" y="192"/>
                        </a:lnTo>
                        <a:lnTo>
                          <a:pt x="196" y="0"/>
                        </a:lnTo>
                        <a:lnTo>
                          <a:pt x="0" y="0"/>
                        </a:lnTo>
                        <a:lnTo>
                          <a:pt x="0" y="192"/>
                        </a:lnTo>
                        <a:close/>
                      </a:path>
                    </a:pathLst>
                  </a:custGeom>
                  <a:solidFill>
                    <a:srgbClr val="99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sz="1400" dirty="0"/>
                  </a:p>
                </p:txBody>
              </p:sp>
            </p:grpSp>
            <p:grpSp>
              <p:nvGrpSpPr>
                <p:cNvPr id="72" name="Group 134"/>
                <p:cNvGrpSpPr>
                  <a:grpSpLocks/>
                </p:cNvGrpSpPr>
                <p:nvPr/>
              </p:nvGrpSpPr>
              <p:grpSpPr bwMode="auto">
                <a:xfrm>
                  <a:off x="3690556" y="1484063"/>
                  <a:ext cx="625877" cy="618989"/>
                  <a:chOff x="5205413" y="4622808"/>
                  <a:chExt cx="720725" cy="712788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5205413" y="4622808"/>
                    <a:ext cx="720725" cy="71438"/>
                  </a:xfrm>
                  <a:prstGeom prst="rect">
                    <a:avLst/>
                  </a:prstGeom>
                  <a:solidFill>
                    <a:srgbClr val="CC6600"/>
                  </a:solidFill>
                  <a:ln>
                    <a:noFill/>
                  </a:ln>
                  <a:effectLst>
                    <a:innerShdw blurRad="38100" dist="38100" dir="12540000">
                      <a:prstClr val="black">
                        <a:alpha val="69000"/>
                      </a:prstClr>
                    </a:inn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nb-NO" sz="1400" smtClean="0">
                      <a:solidFill>
                        <a:srgbClr val="FFFFFF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5205413" y="4775208"/>
                    <a:ext cx="720725" cy="71438"/>
                  </a:xfrm>
                  <a:prstGeom prst="rect">
                    <a:avLst/>
                  </a:prstGeom>
                  <a:solidFill>
                    <a:srgbClr val="CC6600"/>
                  </a:solidFill>
                  <a:ln>
                    <a:noFill/>
                  </a:ln>
                  <a:effectLst>
                    <a:innerShdw blurRad="38100" dist="38100" dir="12540000">
                      <a:prstClr val="black">
                        <a:alpha val="69000"/>
                      </a:prstClr>
                    </a:inn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nb-NO" sz="1400" smtClean="0">
                      <a:solidFill>
                        <a:srgbClr val="FFFFFF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5205413" y="4933958"/>
                    <a:ext cx="720725" cy="71438"/>
                  </a:xfrm>
                  <a:prstGeom prst="rect">
                    <a:avLst/>
                  </a:prstGeom>
                  <a:solidFill>
                    <a:srgbClr val="CC6600"/>
                  </a:solidFill>
                  <a:ln>
                    <a:noFill/>
                  </a:ln>
                  <a:effectLst>
                    <a:innerShdw blurRad="38100" dist="38100" dir="12540000">
                      <a:prstClr val="black">
                        <a:alpha val="69000"/>
                      </a:prstClr>
                    </a:inn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nb-NO" sz="1400" smtClean="0">
                      <a:solidFill>
                        <a:srgbClr val="FFFFFF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80" name="Rectangle 79"/>
                  <p:cNvSpPr/>
                  <p:nvPr/>
                </p:nvSpPr>
                <p:spPr>
                  <a:xfrm>
                    <a:off x="5205413" y="5099058"/>
                    <a:ext cx="720725" cy="71438"/>
                  </a:xfrm>
                  <a:prstGeom prst="rect">
                    <a:avLst/>
                  </a:prstGeom>
                  <a:solidFill>
                    <a:srgbClr val="CC6600"/>
                  </a:solidFill>
                  <a:ln>
                    <a:noFill/>
                  </a:ln>
                  <a:effectLst>
                    <a:innerShdw blurRad="38100" dist="38100" dir="12540000">
                      <a:prstClr val="black">
                        <a:alpha val="69000"/>
                      </a:prstClr>
                    </a:inn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nb-NO" sz="1400" smtClean="0">
                      <a:solidFill>
                        <a:srgbClr val="FFFFFF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81" name="Rectangle 80"/>
                  <p:cNvSpPr/>
                  <p:nvPr/>
                </p:nvSpPr>
                <p:spPr>
                  <a:xfrm>
                    <a:off x="5205413" y="5264158"/>
                    <a:ext cx="720725" cy="71438"/>
                  </a:xfrm>
                  <a:prstGeom prst="rect">
                    <a:avLst/>
                  </a:prstGeom>
                  <a:solidFill>
                    <a:srgbClr val="CC6600"/>
                  </a:solidFill>
                  <a:ln>
                    <a:noFill/>
                  </a:ln>
                  <a:effectLst>
                    <a:innerShdw blurRad="38100" dist="38100" dir="12540000">
                      <a:prstClr val="black">
                        <a:alpha val="69000"/>
                      </a:prstClr>
                    </a:inn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nb-NO" sz="1400" smtClean="0">
                      <a:solidFill>
                        <a:srgbClr val="FFFFFF"/>
                      </a:solidFill>
                      <a:latin typeface="+mn-lt"/>
                    </a:endParaRPr>
                  </a:p>
                </p:txBody>
              </p:sp>
            </p:grpSp>
            <p:grpSp>
              <p:nvGrpSpPr>
                <p:cNvPr id="73" name="Group 126"/>
                <p:cNvGrpSpPr>
                  <a:grpSpLocks/>
                </p:cNvGrpSpPr>
                <p:nvPr/>
              </p:nvGrpSpPr>
              <p:grpSpPr bwMode="auto">
                <a:xfrm>
                  <a:off x="3434131" y="1689432"/>
                  <a:ext cx="485260" cy="744434"/>
                  <a:chOff x="4910138" y="4859338"/>
                  <a:chExt cx="558800" cy="857250"/>
                </a:xfrm>
              </p:grpSpPr>
              <p:sp>
                <p:nvSpPr>
                  <p:cNvPr id="74" name="Freeform 52"/>
                  <p:cNvSpPr>
                    <a:spLocks/>
                  </p:cNvSpPr>
                  <p:nvPr/>
                </p:nvSpPr>
                <p:spPr bwMode="auto">
                  <a:xfrm>
                    <a:off x="4971966" y="5012155"/>
                    <a:ext cx="463636" cy="606413"/>
                  </a:xfrm>
                  <a:custGeom>
                    <a:avLst/>
                    <a:gdLst/>
                    <a:ahLst/>
                    <a:cxnLst>
                      <a:cxn ang="0">
                        <a:pos x="296" y="308"/>
                      </a:cxn>
                      <a:cxn ang="0">
                        <a:pos x="144" y="380"/>
                      </a:cxn>
                      <a:cxn ang="0">
                        <a:pos x="0" y="72"/>
                      </a:cxn>
                      <a:cxn ang="0">
                        <a:pos x="152" y="0"/>
                      </a:cxn>
                      <a:cxn ang="0">
                        <a:pos x="296" y="308"/>
                      </a:cxn>
                    </a:cxnLst>
                    <a:rect l="0" t="0" r="r" b="b"/>
                    <a:pathLst>
                      <a:path w="296" h="380">
                        <a:moveTo>
                          <a:pt x="296" y="308"/>
                        </a:moveTo>
                        <a:lnTo>
                          <a:pt x="144" y="380"/>
                        </a:lnTo>
                        <a:lnTo>
                          <a:pt x="0" y="72"/>
                        </a:lnTo>
                        <a:lnTo>
                          <a:pt x="152" y="0"/>
                        </a:lnTo>
                        <a:lnTo>
                          <a:pt x="296" y="308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810000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400"/>
                  </a:p>
                </p:txBody>
              </p:sp>
              <p:sp>
                <p:nvSpPr>
                  <p:cNvPr id="75" name="Freeform 53"/>
                  <p:cNvSpPr>
                    <a:spLocks/>
                  </p:cNvSpPr>
                  <p:nvPr/>
                </p:nvSpPr>
                <p:spPr bwMode="auto">
                  <a:xfrm>
                    <a:off x="4910148" y="4857982"/>
                    <a:ext cx="293634" cy="251817"/>
                  </a:xfrm>
                  <a:custGeom>
                    <a:avLst/>
                    <a:gdLst/>
                    <a:ahLst/>
                    <a:cxnLst>
                      <a:cxn ang="0">
                        <a:pos x="186" y="90"/>
                      </a:cxn>
                      <a:cxn ang="0">
                        <a:pos x="148" y="10"/>
                      </a:cxn>
                      <a:cxn ang="0">
                        <a:pos x="148" y="10"/>
                      </a:cxn>
                      <a:cxn ang="0">
                        <a:pos x="138" y="4"/>
                      </a:cxn>
                      <a:cxn ang="0">
                        <a:pos x="126" y="0"/>
                      </a:cxn>
                      <a:cxn ang="0">
                        <a:pos x="114" y="0"/>
                      </a:cxn>
                      <a:cxn ang="0">
                        <a:pos x="102" y="2"/>
                      </a:cxn>
                      <a:cxn ang="0">
                        <a:pos x="24" y="40"/>
                      </a:cxn>
                      <a:cxn ang="0">
                        <a:pos x="24" y="40"/>
                      </a:cxn>
                      <a:cxn ang="0">
                        <a:pos x="16" y="44"/>
                      </a:cxn>
                      <a:cxn ang="0">
                        <a:pos x="10" y="50"/>
                      </a:cxn>
                      <a:cxn ang="0">
                        <a:pos x="6" y="56"/>
                      </a:cxn>
                      <a:cxn ang="0">
                        <a:pos x="2" y="62"/>
                      </a:cxn>
                      <a:cxn ang="0">
                        <a:pos x="0" y="70"/>
                      </a:cxn>
                      <a:cxn ang="0">
                        <a:pos x="0" y="78"/>
                      </a:cxn>
                      <a:cxn ang="0">
                        <a:pos x="2" y="86"/>
                      </a:cxn>
                      <a:cxn ang="0">
                        <a:pos x="4" y="92"/>
                      </a:cxn>
                      <a:cxn ang="0">
                        <a:pos x="36" y="160"/>
                      </a:cxn>
                      <a:cxn ang="0">
                        <a:pos x="186" y="90"/>
                      </a:cxn>
                    </a:cxnLst>
                    <a:rect l="0" t="0" r="r" b="b"/>
                    <a:pathLst>
                      <a:path w="186" h="160">
                        <a:moveTo>
                          <a:pt x="186" y="90"/>
                        </a:moveTo>
                        <a:lnTo>
                          <a:pt x="148" y="10"/>
                        </a:lnTo>
                        <a:lnTo>
                          <a:pt x="148" y="10"/>
                        </a:lnTo>
                        <a:lnTo>
                          <a:pt x="138" y="4"/>
                        </a:lnTo>
                        <a:lnTo>
                          <a:pt x="126" y="0"/>
                        </a:lnTo>
                        <a:lnTo>
                          <a:pt x="114" y="0"/>
                        </a:lnTo>
                        <a:lnTo>
                          <a:pt x="102" y="2"/>
                        </a:lnTo>
                        <a:lnTo>
                          <a:pt x="24" y="40"/>
                        </a:lnTo>
                        <a:lnTo>
                          <a:pt x="24" y="40"/>
                        </a:lnTo>
                        <a:lnTo>
                          <a:pt x="16" y="44"/>
                        </a:lnTo>
                        <a:lnTo>
                          <a:pt x="10" y="50"/>
                        </a:lnTo>
                        <a:lnTo>
                          <a:pt x="6" y="56"/>
                        </a:lnTo>
                        <a:lnTo>
                          <a:pt x="2" y="62"/>
                        </a:lnTo>
                        <a:lnTo>
                          <a:pt x="0" y="70"/>
                        </a:lnTo>
                        <a:lnTo>
                          <a:pt x="0" y="78"/>
                        </a:lnTo>
                        <a:lnTo>
                          <a:pt x="2" y="86"/>
                        </a:lnTo>
                        <a:lnTo>
                          <a:pt x="4" y="92"/>
                        </a:lnTo>
                        <a:lnTo>
                          <a:pt x="36" y="160"/>
                        </a:lnTo>
                        <a:lnTo>
                          <a:pt x="186" y="9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60001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81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400"/>
                  </a:p>
                </p:txBody>
              </p:sp>
              <p:sp>
                <p:nvSpPr>
                  <p:cNvPr id="76" name="Freeform 54"/>
                  <p:cNvSpPr>
                    <a:spLocks/>
                  </p:cNvSpPr>
                  <p:nvPr/>
                </p:nvSpPr>
                <p:spPr bwMode="auto">
                  <a:xfrm>
                    <a:off x="5219238" y="5515786"/>
                    <a:ext cx="247272" cy="200426"/>
                  </a:xfrm>
                  <a:custGeom>
                    <a:avLst/>
                    <a:gdLst/>
                    <a:ahLst/>
                    <a:cxnLst>
                      <a:cxn ang="0">
                        <a:pos x="6" y="86"/>
                      </a:cxn>
                      <a:cxn ang="0">
                        <a:pos x="118" y="126"/>
                      </a:cxn>
                      <a:cxn ang="0">
                        <a:pos x="158" y="14"/>
                      </a:cxn>
                      <a:cxn ang="0">
                        <a:pos x="152" y="0"/>
                      </a:cxn>
                      <a:cxn ang="0">
                        <a:pos x="152" y="0"/>
                      </a:cxn>
                      <a:cxn ang="0">
                        <a:pos x="0" y="72"/>
                      </a:cxn>
                      <a:cxn ang="0">
                        <a:pos x="6" y="86"/>
                      </a:cxn>
                    </a:cxnLst>
                    <a:rect l="0" t="0" r="r" b="b"/>
                    <a:pathLst>
                      <a:path w="158" h="126">
                        <a:moveTo>
                          <a:pt x="6" y="86"/>
                        </a:moveTo>
                        <a:lnTo>
                          <a:pt x="118" y="126"/>
                        </a:lnTo>
                        <a:lnTo>
                          <a:pt x="158" y="14"/>
                        </a:lnTo>
                        <a:lnTo>
                          <a:pt x="152" y="0"/>
                        </a:lnTo>
                        <a:lnTo>
                          <a:pt x="152" y="0"/>
                        </a:lnTo>
                        <a:lnTo>
                          <a:pt x="0" y="72"/>
                        </a:lnTo>
                        <a:lnTo>
                          <a:pt x="6" y="86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60001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81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400"/>
                  </a:p>
                </p:txBody>
              </p:sp>
            </p:grpSp>
          </p:grpSp>
        </p:grpSp>
        <p:grpSp>
          <p:nvGrpSpPr>
            <p:cNvPr id="86" name="Group 99"/>
            <p:cNvGrpSpPr>
              <a:grpSpLocks/>
            </p:cNvGrpSpPr>
            <p:nvPr/>
          </p:nvGrpSpPr>
          <p:grpSpPr bwMode="auto">
            <a:xfrm>
              <a:off x="600075" y="3239298"/>
              <a:ext cx="412750" cy="2067827"/>
              <a:chOff x="2325688" y="2565404"/>
              <a:chExt cx="412750" cy="2067827"/>
            </a:xfrm>
          </p:grpSpPr>
          <p:sp>
            <p:nvSpPr>
              <p:cNvPr id="87" name="TextBox 18"/>
              <p:cNvSpPr txBox="1">
                <a:spLocks noChangeArrowheads="1"/>
              </p:cNvSpPr>
              <p:nvPr/>
            </p:nvSpPr>
            <p:spPr bwMode="auto">
              <a:xfrm rot="15219110">
                <a:off x="1764733" y="3670690"/>
                <a:ext cx="15557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fa-IR" sz="1800" b="1" dirty="0" smtClean="0">
                    <a:solidFill>
                      <a:srgbClr val="FFFFFF"/>
                    </a:solidFill>
                    <a:latin typeface="+mn-lt"/>
                    <a:cs typeface="B Nazanin" pitchFamily="2" charset="-78"/>
                  </a:rPr>
                  <a:t>تامین منابع مالی</a:t>
                </a:r>
                <a:endParaRPr lang="en-US" sz="1800" b="1" dirty="0">
                  <a:solidFill>
                    <a:srgbClr val="FFFFFF"/>
                  </a:solidFill>
                  <a:latin typeface="+mn-lt"/>
                  <a:cs typeface="B Nazanin" pitchFamily="2" charset="-78"/>
                </a:endParaRPr>
              </a:p>
            </p:txBody>
          </p:sp>
          <p:grpSp>
            <p:nvGrpSpPr>
              <p:cNvPr id="88" name="Group 185"/>
              <p:cNvGrpSpPr>
                <a:grpSpLocks/>
              </p:cNvGrpSpPr>
              <p:nvPr/>
            </p:nvGrpSpPr>
            <p:grpSpPr bwMode="auto">
              <a:xfrm>
                <a:off x="2325688" y="2565404"/>
                <a:ext cx="412750" cy="523872"/>
                <a:chOff x="2906365" y="3347794"/>
                <a:chExt cx="800286" cy="1013894"/>
              </a:xfrm>
            </p:grpSpPr>
            <p:grpSp>
              <p:nvGrpSpPr>
                <p:cNvPr id="89" name="Group 179"/>
                <p:cNvGrpSpPr/>
                <p:nvPr/>
              </p:nvGrpSpPr>
              <p:grpSpPr>
                <a:xfrm>
                  <a:off x="2973728" y="3381316"/>
                  <a:ext cx="732923" cy="947998"/>
                  <a:chOff x="4983163" y="4313238"/>
                  <a:chExt cx="1114425" cy="1441450"/>
                </a:xfrm>
                <a:solidFill>
                  <a:srgbClr val="993300"/>
                </a:solidFill>
              </p:grpSpPr>
              <p:sp>
                <p:nvSpPr>
                  <p:cNvPr id="100" name="Freeform 38"/>
                  <p:cNvSpPr>
                    <a:spLocks/>
                  </p:cNvSpPr>
                  <p:nvPr/>
                </p:nvSpPr>
                <p:spPr bwMode="auto">
                  <a:xfrm>
                    <a:off x="4983163" y="4313238"/>
                    <a:ext cx="1108075" cy="1441450"/>
                  </a:xfrm>
                  <a:custGeom>
                    <a:avLst/>
                    <a:gdLst/>
                    <a:ahLst/>
                    <a:cxnLst>
                      <a:cxn ang="0">
                        <a:pos x="696" y="716"/>
                      </a:cxn>
                      <a:cxn ang="0">
                        <a:pos x="698" y="716"/>
                      </a:cxn>
                      <a:cxn ang="0">
                        <a:pos x="698" y="80"/>
                      </a:cxn>
                      <a:cxn ang="0">
                        <a:pos x="698" y="80"/>
                      </a:cxn>
                      <a:cxn ang="0">
                        <a:pos x="696" y="64"/>
                      </a:cxn>
                      <a:cxn ang="0">
                        <a:pos x="692" y="50"/>
                      </a:cxn>
                      <a:cxn ang="0">
                        <a:pos x="684" y="36"/>
                      </a:cxn>
                      <a:cxn ang="0">
                        <a:pos x="674" y="24"/>
                      </a:cxn>
                      <a:cxn ang="0">
                        <a:pos x="662" y="14"/>
                      </a:cxn>
                      <a:cxn ang="0">
                        <a:pos x="650" y="6"/>
                      </a:cxn>
                      <a:cxn ang="0">
                        <a:pos x="634" y="2"/>
                      </a:cxn>
                      <a:cxn ang="0">
                        <a:pos x="618" y="0"/>
                      </a:cxn>
                      <a:cxn ang="0">
                        <a:pos x="80" y="0"/>
                      </a:cxn>
                      <a:cxn ang="0">
                        <a:pos x="80" y="0"/>
                      </a:cxn>
                      <a:cxn ang="0">
                        <a:pos x="64" y="2"/>
                      </a:cxn>
                      <a:cxn ang="0">
                        <a:pos x="48" y="6"/>
                      </a:cxn>
                      <a:cxn ang="0">
                        <a:pos x="34" y="14"/>
                      </a:cxn>
                      <a:cxn ang="0">
                        <a:pos x="22" y="24"/>
                      </a:cxn>
                      <a:cxn ang="0">
                        <a:pos x="12" y="36"/>
                      </a:cxn>
                      <a:cxn ang="0">
                        <a:pos x="6" y="50"/>
                      </a:cxn>
                      <a:cxn ang="0">
                        <a:pos x="0" y="64"/>
                      </a:cxn>
                      <a:cxn ang="0">
                        <a:pos x="0" y="80"/>
                      </a:cxn>
                      <a:cxn ang="0">
                        <a:pos x="0" y="828"/>
                      </a:cxn>
                      <a:cxn ang="0">
                        <a:pos x="0" y="828"/>
                      </a:cxn>
                      <a:cxn ang="0">
                        <a:pos x="0" y="844"/>
                      </a:cxn>
                      <a:cxn ang="0">
                        <a:pos x="6" y="858"/>
                      </a:cxn>
                      <a:cxn ang="0">
                        <a:pos x="12" y="872"/>
                      </a:cxn>
                      <a:cxn ang="0">
                        <a:pos x="22" y="884"/>
                      </a:cxn>
                      <a:cxn ang="0">
                        <a:pos x="34" y="894"/>
                      </a:cxn>
                      <a:cxn ang="0">
                        <a:pos x="48" y="902"/>
                      </a:cxn>
                      <a:cxn ang="0">
                        <a:pos x="64" y="906"/>
                      </a:cxn>
                      <a:cxn ang="0">
                        <a:pos x="80" y="908"/>
                      </a:cxn>
                      <a:cxn ang="0">
                        <a:pos x="506" y="908"/>
                      </a:cxn>
                      <a:cxn ang="0">
                        <a:pos x="696" y="716"/>
                      </a:cxn>
                    </a:cxnLst>
                    <a:rect l="0" t="0" r="r" b="b"/>
                    <a:pathLst>
                      <a:path w="698" h="908">
                        <a:moveTo>
                          <a:pt x="696" y="716"/>
                        </a:moveTo>
                        <a:lnTo>
                          <a:pt x="698" y="716"/>
                        </a:lnTo>
                        <a:lnTo>
                          <a:pt x="698" y="80"/>
                        </a:lnTo>
                        <a:lnTo>
                          <a:pt x="698" y="80"/>
                        </a:lnTo>
                        <a:lnTo>
                          <a:pt x="696" y="64"/>
                        </a:lnTo>
                        <a:lnTo>
                          <a:pt x="692" y="50"/>
                        </a:lnTo>
                        <a:lnTo>
                          <a:pt x="684" y="36"/>
                        </a:lnTo>
                        <a:lnTo>
                          <a:pt x="674" y="24"/>
                        </a:lnTo>
                        <a:lnTo>
                          <a:pt x="662" y="14"/>
                        </a:lnTo>
                        <a:lnTo>
                          <a:pt x="650" y="6"/>
                        </a:lnTo>
                        <a:lnTo>
                          <a:pt x="634" y="2"/>
                        </a:lnTo>
                        <a:lnTo>
                          <a:pt x="618" y="0"/>
                        </a:lnTo>
                        <a:lnTo>
                          <a:pt x="80" y="0"/>
                        </a:lnTo>
                        <a:lnTo>
                          <a:pt x="80" y="0"/>
                        </a:lnTo>
                        <a:lnTo>
                          <a:pt x="64" y="2"/>
                        </a:lnTo>
                        <a:lnTo>
                          <a:pt x="48" y="6"/>
                        </a:lnTo>
                        <a:lnTo>
                          <a:pt x="34" y="14"/>
                        </a:lnTo>
                        <a:lnTo>
                          <a:pt x="22" y="24"/>
                        </a:lnTo>
                        <a:lnTo>
                          <a:pt x="12" y="36"/>
                        </a:lnTo>
                        <a:lnTo>
                          <a:pt x="6" y="50"/>
                        </a:lnTo>
                        <a:lnTo>
                          <a:pt x="0" y="64"/>
                        </a:lnTo>
                        <a:lnTo>
                          <a:pt x="0" y="80"/>
                        </a:lnTo>
                        <a:lnTo>
                          <a:pt x="0" y="828"/>
                        </a:lnTo>
                        <a:lnTo>
                          <a:pt x="0" y="828"/>
                        </a:lnTo>
                        <a:lnTo>
                          <a:pt x="0" y="844"/>
                        </a:lnTo>
                        <a:lnTo>
                          <a:pt x="6" y="858"/>
                        </a:lnTo>
                        <a:lnTo>
                          <a:pt x="12" y="872"/>
                        </a:lnTo>
                        <a:lnTo>
                          <a:pt x="22" y="884"/>
                        </a:lnTo>
                        <a:lnTo>
                          <a:pt x="34" y="894"/>
                        </a:lnTo>
                        <a:lnTo>
                          <a:pt x="48" y="902"/>
                        </a:lnTo>
                        <a:lnTo>
                          <a:pt x="64" y="906"/>
                        </a:lnTo>
                        <a:lnTo>
                          <a:pt x="80" y="908"/>
                        </a:lnTo>
                        <a:lnTo>
                          <a:pt x="506" y="908"/>
                        </a:lnTo>
                        <a:lnTo>
                          <a:pt x="696" y="716"/>
                        </a:lnTo>
                        <a:close/>
                      </a:path>
                    </a:pathLst>
                  </a:custGeom>
                  <a:grpFill/>
                  <a:ln w="3175">
                    <a:noFill/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 prstMaterial="matte">
                    <a:extrusionClr>
                      <a:srgbClr val="FF9966"/>
                    </a:extrusionClr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dirty="0">
                      <a:ea typeface="ＭＳ Ｐゴシック" charset="-128"/>
                    </a:endParaRPr>
                  </a:p>
                </p:txBody>
              </p:sp>
              <p:sp>
                <p:nvSpPr>
                  <p:cNvPr id="101" name="Freeform 46"/>
                  <p:cNvSpPr>
                    <a:spLocks/>
                  </p:cNvSpPr>
                  <p:nvPr/>
                </p:nvSpPr>
                <p:spPr bwMode="auto">
                  <a:xfrm>
                    <a:off x="5786438" y="5446713"/>
                    <a:ext cx="311150" cy="304800"/>
                  </a:xfrm>
                  <a:custGeom>
                    <a:avLst/>
                    <a:gdLst/>
                    <a:ahLst/>
                    <a:cxnLst>
                      <a:cxn ang="0">
                        <a:pos x="0" y="192"/>
                      </a:cxn>
                      <a:cxn ang="0">
                        <a:pos x="4" y="192"/>
                      </a:cxn>
                      <a:cxn ang="0">
                        <a:pos x="196" y="0"/>
                      </a:cxn>
                      <a:cxn ang="0">
                        <a:pos x="0" y="0"/>
                      </a:cxn>
                      <a:cxn ang="0">
                        <a:pos x="0" y="192"/>
                      </a:cxn>
                    </a:cxnLst>
                    <a:rect l="0" t="0" r="r" b="b"/>
                    <a:pathLst>
                      <a:path w="196" h="192">
                        <a:moveTo>
                          <a:pt x="0" y="192"/>
                        </a:moveTo>
                        <a:lnTo>
                          <a:pt x="4" y="192"/>
                        </a:lnTo>
                        <a:lnTo>
                          <a:pt x="196" y="0"/>
                        </a:lnTo>
                        <a:lnTo>
                          <a:pt x="0" y="0"/>
                        </a:lnTo>
                        <a:lnTo>
                          <a:pt x="0" y="192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dirty="0">
                      <a:ea typeface="ＭＳ Ｐゴシック" charset="-128"/>
                    </a:endParaRPr>
                  </a:p>
                </p:txBody>
              </p:sp>
            </p:grpSp>
            <p:grpSp>
              <p:nvGrpSpPr>
                <p:cNvPr id="90" name="Group 138"/>
                <p:cNvGrpSpPr>
                  <a:grpSpLocks/>
                </p:cNvGrpSpPr>
                <p:nvPr/>
              </p:nvGrpSpPr>
              <p:grpSpPr bwMode="auto">
                <a:xfrm>
                  <a:off x="2949338" y="3347794"/>
                  <a:ext cx="732681" cy="948000"/>
                  <a:chOff x="4983163" y="4313238"/>
                  <a:chExt cx="1114059" cy="1441450"/>
                </a:xfrm>
              </p:grpSpPr>
              <p:sp>
                <p:nvSpPr>
                  <p:cNvPr id="98" name="Freeform 38"/>
                  <p:cNvSpPr>
                    <a:spLocks/>
                  </p:cNvSpPr>
                  <p:nvPr/>
                </p:nvSpPr>
                <p:spPr bwMode="auto">
                  <a:xfrm>
                    <a:off x="4983163" y="4313238"/>
                    <a:ext cx="1108075" cy="1441450"/>
                  </a:xfrm>
                  <a:custGeom>
                    <a:avLst/>
                    <a:gdLst/>
                    <a:ahLst/>
                    <a:cxnLst>
                      <a:cxn ang="0">
                        <a:pos x="696" y="716"/>
                      </a:cxn>
                      <a:cxn ang="0">
                        <a:pos x="698" y="716"/>
                      </a:cxn>
                      <a:cxn ang="0">
                        <a:pos x="698" y="80"/>
                      </a:cxn>
                      <a:cxn ang="0">
                        <a:pos x="698" y="80"/>
                      </a:cxn>
                      <a:cxn ang="0">
                        <a:pos x="696" y="64"/>
                      </a:cxn>
                      <a:cxn ang="0">
                        <a:pos x="692" y="50"/>
                      </a:cxn>
                      <a:cxn ang="0">
                        <a:pos x="684" y="36"/>
                      </a:cxn>
                      <a:cxn ang="0">
                        <a:pos x="674" y="24"/>
                      </a:cxn>
                      <a:cxn ang="0">
                        <a:pos x="662" y="14"/>
                      </a:cxn>
                      <a:cxn ang="0">
                        <a:pos x="650" y="6"/>
                      </a:cxn>
                      <a:cxn ang="0">
                        <a:pos x="634" y="2"/>
                      </a:cxn>
                      <a:cxn ang="0">
                        <a:pos x="618" y="0"/>
                      </a:cxn>
                      <a:cxn ang="0">
                        <a:pos x="80" y="0"/>
                      </a:cxn>
                      <a:cxn ang="0">
                        <a:pos x="80" y="0"/>
                      </a:cxn>
                      <a:cxn ang="0">
                        <a:pos x="64" y="2"/>
                      </a:cxn>
                      <a:cxn ang="0">
                        <a:pos x="48" y="6"/>
                      </a:cxn>
                      <a:cxn ang="0">
                        <a:pos x="34" y="14"/>
                      </a:cxn>
                      <a:cxn ang="0">
                        <a:pos x="22" y="24"/>
                      </a:cxn>
                      <a:cxn ang="0">
                        <a:pos x="12" y="36"/>
                      </a:cxn>
                      <a:cxn ang="0">
                        <a:pos x="6" y="50"/>
                      </a:cxn>
                      <a:cxn ang="0">
                        <a:pos x="0" y="64"/>
                      </a:cxn>
                      <a:cxn ang="0">
                        <a:pos x="0" y="80"/>
                      </a:cxn>
                      <a:cxn ang="0">
                        <a:pos x="0" y="828"/>
                      </a:cxn>
                      <a:cxn ang="0">
                        <a:pos x="0" y="828"/>
                      </a:cxn>
                      <a:cxn ang="0">
                        <a:pos x="0" y="844"/>
                      </a:cxn>
                      <a:cxn ang="0">
                        <a:pos x="6" y="858"/>
                      </a:cxn>
                      <a:cxn ang="0">
                        <a:pos x="12" y="872"/>
                      </a:cxn>
                      <a:cxn ang="0">
                        <a:pos x="22" y="884"/>
                      </a:cxn>
                      <a:cxn ang="0">
                        <a:pos x="34" y="894"/>
                      </a:cxn>
                      <a:cxn ang="0">
                        <a:pos x="48" y="902"/>
                      </a:cxn>
                      <a:cxn ang="0">
                        <a:pos x="64" y="906"/>
                      </a:cxn>
                      <a:cxn ang="0">
                        <a:pos x="80" y="908"/>
                      </a:cxn>
                      <a:cxn ang="0">
                        <a:pos x="506" y="908"/>
                      </a:cxn>
                      <a:cxn ang="0">
                        <a:pos x="696" y="716"/>
                      </a:cxn>
                    </a:cxnLst>
                    <a:rect l="0" t="0" r="r" b="b"/>
                    <a:pathLst>
                      <a:path w="698" h="908">
                        <a:moveTo>
                          <a:pt x="696" y="716"/>
                        </a:moveTo>
                        <a:lnTo>
                          <a:pt x="698" y="716"/>
                        </a:lnTo>
                        <a:lnTo>
                          <a:pt x="698" y="80"/>
                        </a:lnTo>
                        <a:lnTo>
                          <a:pt x="698" y="80"/>
                        </a:lnTo>
                        <a:lnTo>
                          <a:pt x="696" y="64"/>
                        </a:lnTo>
                        <a:lnTo>
                          <a:pt x="692" y="50"/>
                        </a:lnTo>
                        <a:lnTo>
                          <a:pt x="684" y="36"/>
                        </a:lnTo>
                        <a:lnTo>
                          <a:pt x="674" y="24"/>
                        </a:lnTo>
                        <a:lnTo>
                          <a:pt x="662" y="14"/>
                        </a:lnTo>
                        <a:lnTo>
                          <a:pt x="650" y="6"/>
                        </a:lnTo>
                        <a:lnTo>
                          <a:pt x="634" y="2"/>
                        </a:lnTo>
                        <a:lnTo>
                          <a:pt x="618" y="0"/>
                        </a:lnTo>
                        <a:lnTo>
                          <a:pt x="80" y="0"/>
                        </a:lnTo>
                        <a:lnTo>
                          <a:pt x="80" y="0"/>
                        </a:lnTo>
                        <a:lnTo>
                          <a:pt x="64" y="2"/>
                        </a:lnTo>
                        <a:lnTo>
                          <a:pt x="48" y="6"/>
                        </a:lnTo>
                        <a:lnTo>
                          <a:pt x="34" y="14"/>
                        </a:lnTo>
                        <a:lnTo>
                          <a:pt x="22" y="24"/>
                        </a:lnTo>
                        <a:lnTo>
                          <a:pt x="12" y="36"/>
                        </a:lnTo>
                        <a:lnTo>
                          <a:pt x="6" y="50"/>
                        </a:lnTo>
                        <a:lnTo>
                          <a:pt x="0" y="64"/>
                        </a:lnTo>
                        <a:lnTo>
                          <a:pt x="0" y="80"/>
                        </a:lnTo>
                        <a:lnTo>
                          <a:pt x="0" y="828"/>
                        </a:lnTo>
                        <a:lnTo>
                          <a:pt x="0" y="828"/>
                        </a:lnTo>
                        <a:lnTo>
                          <a:pt x="0" y="844"/>
                        </a:lnTo>
                        <a:lnTo>
                          <a:pt x="6" y="858"/>
                        </a:lnTo>
                        <a:lnTo>
                          <a:pt x="12" y="872"/>
                        </a:lnTo>
                        <a:lnTo>
                          <a:pt x="22" y="884"/>
                        </a:lnTo>
                        <a:lnTo>
                          <a:pt x="34" y="894"/>
                        </a:lnTo>
                        <a:lnTo>
                          <a:pt x="48" y="902"/>
                        </a:lnTo>
                        <a:lnTo>
                          <a:pt x="64" y="906"/>
                        </a:lnTo>
                        <a:lnTo>
                          <a:pt x="80" y="908"/>
                        </a:lnTo>
                        <a:lnTo>
                          <a:pt x="506" y="908"/>
                        </a:lnTo>
                        <a:lnTo>
                          <a:pt x="696" y="71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00"/>
                      </a:gs>
                      <a:gs pos="39000">
                        <a:srgbClr val="FF6600"/>
                      </a:gs>
                    </a:gsLst>
                    <a:lin ang="4800000"/>
                  </a:gradFill>
                  <a:ln w="3175">
                    <a:noFill/>
                    <a:round/>
                    <a:headEnd/>
                    <a:tailEnd/>
                  </a:ln>
                  <a:effectLst/>
                  <a:scene3d>
                    <a:camera prst="orthographicFront"/>
                    <a:lightRig rig="threePt" dir="t"/>
                  </a:scene3d>
                  <a:sp3d prstMaterial="matte">
                    <a:extrusionClr>
                      <a:srgbClr val="FF9966"/>
                    </a:extrusionClr>
                  </a:sp3d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nb-NO" sz="1400" smtClean="0">
                      <a:latin typeface="+mn-lt"/>
                    </a:endParaRPr>
                  </a:p>
                </p:txBody>
              </p:sp>
              <p:sp>
                <p:nvSpPr>
                  <p:cNvPr id="99" name="Freeform 46"/>
                  <p:cNvSpPr>
                    <a:spLocks/>
                  </p:cNvSpPr>
                  <p:nvPr/>
                </p:nvSpPr>
                <p:spPr bwMode="auto">
                  <a:xfrm>
                    <a:off x="5788329" y="5448458"/>
                    <a:ext cx="308893" cy="303658"/>
                  </a:xfrm>
                  <a:custGeom>
                    <a:avLst/>
                    <a:gdLst>
                      <a:gd name="T0" fmla="*/ 0 w 196"/>
                      <a:gd name="T1" fmla="*/ 2147483647 h 192"/>
                      <a:gd name="T2" fmla="*/ 2147483647 w 196"/>
                      <a:gd name="T3" fmla="*/ 2147483647 h 192"/>
                      <a:gd name="T4" fmla="*/ 2147483647 w 196"/>
                      <a:gd name="T5" fmla="*/ 0 h 192"/>
                      <a:gd name="T6" fmla="*/ 0 w 196"/>
                      <a:gd name="T7" fmla="*/ 0 h 192"/>
                      <a:gd name="T8" fmla="*/ 0 w 196"/>
                      <a:gd name="T9" fmla="*/ 2147483647 h 19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6"/>
                      <a:gd name="T16" fmla="*/ 0 h 192"/>
                      <a:gd name="T17" fmla="*/ 196 w 196"/>
                      <a:gd name="T18" fmla="*/ 192 h 19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6" h="192">
                        <a:moveTo>
                          <a:pt x="0" y="192"/>
                        </a:moveTo>
                        <a:lnTo>
                          <a:pt x="4" y="192"/>
                        </a:lnTo>
                        <a:lnTo>
                          <a:pt x="196" y="0"/>
                        </a:lnTo>
                        <a:lnTo>
                          <a:pt x="0" y="0"/>
                        </a:lnTo>
                        <a:lnTo>
                          <a:pt x="0" y="192"/>
                        </a:lnTo>
                        <a:close/>
                      </a:path>
                    </a:pathLst>
                  </a:custGeom>
                  <a:solidFill>
                    <a:srgbClr val="99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 sz="1400" dirty="0"/>
                  </a:p>
                </p:txBody>
              </p:sp>
            </p:grpSp>
            <p:grpSp>
              <p:nvGrpSpPr>
                <p:cNvPr id="91" name="Group 139"/>
                <p:cNvGrpSpPr>
                  <a:grpSpLocks/>
                </p:cNvGrpSpPr>
                <p:nvPr/>
              </p:nvGrpSpPr>
              <p:grpSpPr bwMode="auto">
                <a:xfrm>
                  <a:off x="3095511" y="3551408"/>
                  <a:ext cx="473999" cy="468783"/>
                  <a:chOff x="5205413" y="4622808"/>
                  <a:chExt cx="720725" cy="712787"/>
                </a:xfrm>
              </p:grpSpPr>
              <p:sp>
                <p:nvSpPr>
                  <p:cNvPr id="93" name="Rectangle 92"/>
                  <p:cNvSpPr/>
                  <p:nvPr/>
                </p:nvSpPr>
                <p:spPr>
                  <a:xfrm>
                    <a:off x="5205413" y="4622808"/>
                    <a:ext cx="720725" cy="71438"/>
                  </a:xfrm>
                  <a:prstGeom prst="rect">
                    <a:avLst/>
                  </a:prstGeom>
                  <a:solidFill>
                    <a:srgbClr val="CC6600"/>
                  </a:solidFill>
                  <a:ln>
                    <a:noFill/>
                  </a:ln>
                  <a:effectLst>
                    <a:innerShdw blurRad="38100" dist="38100" dir="12540000">
                      <a:prstClr val="black">
                        <a:alpha val="69000"/>
                      </a:prstClr>
                    </a:inn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nb-NO" sz="1400" smtClean="0">
                      <a:solidFill>
                        <a:srgbClr val="FFFFFF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>
                  <a:xfrm>
                    <a:off x="5205413" y="4775208"/>
                    <a:ext cx="720725" cy="71438"/>
                  </a:xfrm>
                  <a:prstGeom prst="rect">
                    <a:avLst/>
                  </a:prstGeom>
                  <a:solidFill>
                    <a:srgbClr val="CC6600"/>
                  </a:solidFill>
                  <a:ln>
                    <a:noFill/>
                  </a:ln>
                  <a:effectLst>
                    <a:innerShdw blurRad="38100" dist="38100" dir="12540000">
                      <a:prstClr val="black">
                        <a:alpha val="69000"/>
                      </a:prstClr>
                    </a:inn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nb-NO" sz="1400" smtClean="0">
                      <a:solidFill>
                        <a:srgbClr val="FFFFFF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>
                  <a:xfrm>
                    <a:off x="5205413" y="5099058"/>
                    <a:ext cx="720725" cy="71438"/>
                  </a:xfrm>
                  <a:prstGeom prst="rect">
                    <a:avLst/>
                  </a:prstGeom>
                  <a:solidFill>
                    <a:srgbClr val="CC6600"/>
                  </a:solidFill>
                  <a:ln>
                    <a:noFill/>
                  </a:ln>
                  <a:effectLst>
                    <a:innerShdw blurRad="38100" dist="38100" dir="12540000">
                      <a:prstClr val="black">
                        <a:alpha val="69000"/>
                      </a:prstClr>
                    </a:inn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nb-NO" sz="1400" smtClean="0">
                      <a:solidFill>
                        <a:srgbClr val="FFFFFF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97" name="Rectangle 96"/>
                  <p:cNvSpPr/>
                  <p:nvPr/>
                </p:nvSpPr>
                <p:spPr>
                  <a:xfrm>
                    <a:off x="5205413" y="5264156"/>
                    <a:ext cx="720722" cy="71439"/>
                  </a:xfrm>
                  <a:prstGeom prst="rect">
                    <a:avLst/>
                  </a:prstGeom>
                  <a:solidFill>
                    <a:srgbClr val="CC6600"/>
                  </a:solidFill>
                  <a:ln>
                    <a:noFill/>
                  </a:ln>
                  <a:effectLst>
                    <a:innerShdw blurRad="38100" dist="38100" dir="12540000">
                      <a:prstClr val="black">
                        <a:alpha val="69000"/>
                      </a:prstClr>
                    </a:inn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endParaRPr lang="nb-NO" sz="1400" smtClean="0">
                      <a:solidFill>
                        <a:srgbClr val="FFFFFF"/>
                      </a:solidFill>
                      <a:latin typeface="+mn-lt"/>
                    </a:endParaRPr>
                  </a:p>
                </p:txBody>
              </p:sp>
            </p:grpSp>
            <p:sp>
              <p:nvSpPr>
                <p:cNvPr id="92" name="Freeform 20"/>
                <p:cNvSpPr>
                  <a:spLocks/>
                </p:cNvSpPr>
                <p:nvPr/>
              </p:nvSpPr>
              <p:spPr bwMode="auto">
                <a:xfrm rot="934793">
                  <a:off x="2906365" y="3904110"/>
                  <a:ext cx="328744" cy="457578"/>
                </a:xfrm>
                <a:custGeom>
                  <a:avLst/>
                  <a:gdLst/>
                  <a:ahLst/>
                  <a:cxnLst>
                    <a:cxn ang="0">
                      <a:pos x="136" y="2"/>
                    </a:cxn>
                    <a:cxn ang="0">
                      <a:pos x="136" y="2"/>
                    </a:cxn>
                    <a:cxn ang="0">
                      <a:pos x="126" y="0"/>
                    </a:cxn>
                    <a:cxn ang="0">
                      <a:pos x="118" y="2"/>
                    </a:cxn>
                    <a:cxn ang="0">
                      <a:pos x="112" y="8"/>
                    </a:cxn>
                    <a:cxn ang="0">
                      <a:pos x="106" y="14"/>
                    </a:cxn>
                    <a:cxn ang="0">
                      <a:pos x="56" y="134"/>
                    </a:cxn>
                    <a:cxn ang="0">
                      <a:pos x="42" y="112"/>
                    </a:cxn>
                    <a:cxn ang="0">
                      <a:pos x="42" y="112"/>
                    </a:cxn>
                    <a:cxn ang="0">
                      <a:pos x="36" y="104"/>
                    </a:cxn>
                    <a:cxn ang="0">
                      <a:pos x="28" y="102"/>
                    </a:cxn>
                    <a:cxn ang="0">
                      <a:pos x="20" y="100"/>
                    </a:cxn>
                    <a:cxn ang="0">
                      <a:pos x="12" y="104"/>
                    </a:cxn>
                    <a:cxn ang="0">
                      <a:pos x="12" y="104"/>
                    </a:cxn>
                    <a:cxn ang="0">
                      <a:pos x="4" y="110"/>
                    </a:cxn>
                    <a:cxn ang="0">
                      <a:pos x="2" y="118"/>
                    </a:cxn>
                    <a:cxn ang="0">
                      <a:pos x="0" y="126"/>
                    </a:cxn>
                    <a:cxn ang="0">
                      <a:pos x="4" y="134"/>
                    </a:cxn>
                    <a:cxn ang="0">
                      <a:pos x="40" y="196"/>
                    </a:cxn>
                    <a:cxn ang="0">
                      <a:pos x="40" y="196"/>
                    </a:cxn>
                    <a:cxn ang="0">
                      <a:pos x="44" y="200"/>
                    </a:cxn>
                    <a:cxn ang="0">
                      <a:pos x="50" y="204"/>
                    </a:cxn>
                    <a:cxn ang="0">
                      <a:pos x="54" y="206"/>
                    </a:cxn>
                    <a:cxn ang="0">
                      <a:pos x="60" y="206"/>
                    </a:cxn>
                    <a:cxn ang="0">
                      <a:pos x="60" y="206"/>
                    </a:cxn>
                    <a:cxn ang="0">
                      <a:pos x="66" y="206"/>
                    </a:cxn>
                    <a:cxn ang="0">
                      <a:pos x="72" y="202"/>
                    </a:cxn>
                    <a:cxn ang="0">
                      <a:pos x="76" y="198"/>
                    </a:cxn>
                    <a:cxn ang="0">
                      <a:pos x="80" y="192"/>
                    </a:cxn>
                    <a:cxn ang="0">
                      <a:pos x="148" y="32"/>
                    </a:cxn>
                    <a:cxn ang="0">
                      <a:pos x="148" y="32"/>
                    </a:cxn>
                    <a:cxn ang="0">
                      <a:pos x="148" y="22"/>
                    </a:cxn>
                    <a:cxn ang="0">
                      <a:pos x="148" y="14"/>
                    </a:cxn>
                    <a:cxn ang="0">
                      <a:pos x="142" y="8"/>
                    </a:cxn>
                    <a:cxn ang="0">
                      <a:pos x="136" y="2"/>
                    </a:cxn>
                    <a:cxn ang="0">
                      <a:pos x="136" y="2"/>
                    </a:cxn>
                  </a:cxnLst>
                  <a:rect l="0" t="0" r="r" b="b"/>
                  <a:pathLst>
                    <a:path w="148" h="206">
                      <a:moveTo>
                        <a:pt x="136" y="2"/>
                      </a:moveTo>
                      <a:lnTo>
                        <a:pt x="136" y="2"/>
                      </a:lnTo>
                      <a:lnTo>
                        <a:pt x="126" y="0"/>
                      </a:lnTo>
                      <a:lnTo>
                        <a:pt x="118" y="2"/>
                      </a:lnTo>
                      <a:lnTo>
                        <a:pt x="112" y="8"/>
                      </a:lnTo>
                      <a:lnTo>
                        <a:pt x="106" y="14"/>
                      </a:lnTo>
                      <a:lnTo>
                        <a:pt x="56" y="134"/>
                      </a:lnTo>
                      <a:lnTo>
                        <a:pt x="42" y="112"/>
                      </a:lnTo>
                      <a:lnTo>
                        <a:pt x="42" y="112"/>
                      </a:lnTo>
                      <a:lnTo>
                        <a:pt x="36" y="104"/>
                      </a:lnTo>
                      <a:lnTo>
                        <a:pt x="28" y="102"/>
                      </a:lnTo>
                      <a:lnTo>
                        <a:pt x="20" y="100"/>
                      </a:lnTo>
                      <a:lnTo>
                        <a:pt x="12" y="104"/>
                      </a:lnTo>
                      <a:lnTo>
                        <a:pt x="12" y="104"/>
                      </a:lnTo>
                      <a:lnTo>
                        <a:pt x="4" y="110"/>
                      </a:lnTo>
                      <a:lnTo>
                        <a:pt x="2" y="118"/>
                      </a:lnTo>
                      <a:lnTo>
                        <a:pt x="0" y="126"/>
                      </a:lnTo>
                      <a:lnTo>
                        <a:pt x="4" y="134"/>
                      </a:lnTo>
                      <a:lnTo>
                        <a:pt x="40" y="196"/>
                      </a:lnTo>
                      <a:lnTo>
                        <a:pt x="40" y="196"/>
                      </a:lnTo>
                      <a:lnTo>
                        <a:pt x="44" y="200"/>
                      </a:lnTo>
                      <a:lnTo>
                        <a:pt x="50" y="204"/>
                      </a:lnTo>
                      <a:lnTo>
                        <a:pt x="54" y="206"/>
                      </a:lnTo>
                      <a:lnTo>
                        <a:pt x="60" y="206"/>
                      </a:lnTo>
                      <a:lnTo>
                        <a:pt x="60" y="206"/>
                      </a:lnTo>
                      <a:lnTo>
                        <a:pt x="66" y="206"/>
                      </a:lnTo>
                      <a:lnTo>
                        <a:pt x="72" y="202"/>
                      </a:lnTo>
                      <a:lnTo>
                        <a:pt x="76" y="198"/>
                      </a:lnTo>
                      <a:lnTo>
                        <a:pt x="80" y="192"/>
                      </a:lnTo>
                      <a:lnTo>
                        <a:pt x="148" y="32"/>
                      </a:lnTo>
                      <a:lnTo>
                        <a:pt x="148" y="32"/>
                      </a:lnTo>
                      <a:lnTo>
                        <a:pt x="148" y="22"/>
                      </a:lnTo>
                      <a:lnTo>
                        <a:pt x="148" y="14"/>
                      </a:lnTo>
                      <a:lnTo>
                        <a:pt x="142" y="8"/>
                      </a:lnTo>
                      <a:lnTo>
                        <a:pt x="136" y="2"/>
                      </a:lnTo>
                      <a:lnTo>
                        <a:pt x="136" y="2"/>
                      </a:lnTo>
                      <a:close/>
                    </a:path>
                  </a:pathLst>
                </a:custGeom>
                <a:solidFill>
                  <a:srgbClr val="993300"/>
                </a:solidFill>
                <a:ln w="3175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extrusionClr>
                    <a:srgbClr val="FF9966"/>
                  </a:extrusionClr>
                </a:sp3d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nb-NO" sz="1400" smtClean="0">
                    <a:latin typeface="+mn-lt"/>
                  </a:endParaRPr>
                </a:p>
              </p:txBody>
            </p:sp>
          </p:grpSp>
        </p:grpSp>
        <p:grpSp>
          <p:nvGrpSpPr>
            <p:cNvPr id="102" name="Group 98"/>
            <p:cNvGrpSpPr>
              <a:grpSpLocks/>
            </p:cNvGrpSpPr>
            <p:nvPr/>
          </p:nvGrpSpPr>
          <p:grpSpPr bwMode="auto">
            <a:xfrm>
              <a:off x="1550987" y="5582444"/>
              <a:ext cx="1982788" cy="642382"/>
              <a:chOff x="3276600" y="4908550"/>
              <a:chExt cx="1982788" cy="642382"/>
            </a:xfrm>
          </p:grpSpPr>
          <p:sp>
            <p:nvSpPr>
              <p:cNvPr id="103" name="TextBox 20"/>
              <p:cNvSpPr txBox="1">
                <a:spLocks noChangeArrowheads="1"/>
              </p:cNvSpPr>
              <p:nvPr/>
            </p:nvSpPr>
            <p:spPr bwMode="auto">
              <a:xfrm>
                <a:off x="3657600" y="5181600"/>
                <a:ext cx="160178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fa-IR" sz="1800" b="1" dirty="0" smtClean="0">
                    <a:solidFill>
                      <a:srgbClr val="FFFFFF"/>
                    </a:solidFill>
                    <a:latin typeface="+mn-lt"/>
                    <a:cs typeface="B Nazanin" pitchFamily="2" charset="-78"/>
                  </a:rPr>
                  <a:t>مطالعه بازار</a:t>
                </a:r>
                <a:endParaRPr lang="en-US" sz="1800" b="1" dirty="0">
                  <a:solidFill>
                    <a:srgbClr val="FFFFFF"/>
                  </a:solidFill>
                  <a:latin typeface="+mn-lt"/>
                  <a:cs typeface="B Nazanin" pitchFamily="2" charset="-78"/>
                </a:endParaRPr>
              </a:p>
            </p:txBody>
          </p:sp>
          <p:grpSp>
            <p:nvGrpSpPr>
              <p:cNvPr id="104" name="Group 177"/>
              <p:cNvGrpSpPr>
                <a:grpSpLocks/>
              </p:cNvGrpSpPr>
              <p:nvPr/>
            </p:nvGrpSpPr>
            <p:grpSpPr bwMode="auto">
              <a:xfrm>
                <a:off x="3276600" y="4908550"/>
                <a:ext cx="276225" cy="425450"/>
                <a:chOff x="5006604" y="3276839"/>
                <a:chExt cx="698624" cy="1076706"/>
              </a:xfrm>
            </p:grpSpPr>
            <p:sp>
              <p:nvSpPr>
                <p:cNvPr id="105" name="Freeform 76"/>
                <p:cNvSpPr>
                  <a:spLocks noEditPoints="1"/>
                </p:cNvSpPr>
                <p:nvPr/>
              </p:nvSpPr>
              <p:spPr bwMode="auto">
                <a:xfrm rot="19303549">
                  <a:off x="5040132" y="3301223"/>
                  <a:ext cx="665096" cy="1052322"/>
                </a:xfrm>
                <a:custGeom>
                  <a:avLst/>
                  <a:gdLst/>
                  <a:ahLst/>
                  <a:cxnLst>
                    <a:cxn ang="0">
                      <a:pos x="740" y="332"/>
                    </a:cxn>
                    <a:cxn ang="0">
                      <a:pos x="712" y="226"/>
                    </a:cxn>
                    <a:cxn ang="0">
                      <a:pos x="656" y="134"/>
                    </a:cxn>
                    <a:cxn ang="0">
                      <a:pos x="578" y="64"/>
                    </a:cxn>
                    <a:cxn ang="0">
                      <a:pos x="480" y="16"/>
                    </a:cxn>
                    <a:cxn ang="0">
                      <a:pos x="370" y="0"/>
                    </a:cxn>
                    <a:cxn ang="0">
                      <a:pos x="296" y="8"/>
                    </a:cxn>
                    <a:cxn ang="0">
                      <a:pos x="194" y="44"/>
                    </a:cxn>
                    <a:cxn ang="0">
                      <a:pos x="108" y="108"/>
                    </a:cxn>
                    <a:cxn ang="0">
                      <a:pos x="44" y="194"/>
                    </a:cxn>
                    <a:cxn ang="0">
                      <a:pos x="8" y="296"/>
                    </a:cxn>
                    <a:cxn ang="0">
                      <a:pos x="0" y="370"/>
                    </a:cxn>
                    <a:cxn ang="0">
                      <a:pos x="10" y="454"/>
                    </a:cxn>
                    <a:cxn ang="0">
                      <a:pos x="36" y="532"/>
                    </a:cxn>
                    <a:cxn ang="0">
                      <a:pos x="78" y="600"/>
                    </a:cxn>
                    <a:cxn ang="0">
                      <a:pos x="134" y="656"/>
                    </a:cxn>
                    <a:cxn ang="0">
                      <a:pos x="202" y="700"/>
                    </a:cxn>
                    <a:cxn ang="0">
                      <a:pos x="226" y="718"/>
                    </a:cxn>
                    <a:cxn ang="0">
                      <a:pos x="226" y="1058"/>
                    </a:cxn>
                    <a:cxn ang="0">
                      <a:pos x="236" y="1096"/>
                    </a:cxn>
                    <a:cxn ang="0">
                      <a:pos x="256" y="1126"/>
                    </a:cxn>
                    <a:cxn ang="0">
                      <a:pos x="286" y="1152"/>
                    </a:cxn>
                    <a:cxn ang="0">
                      <a:pos x="320" y="1168"/>
                    </a:cxn>
                    <a:cxn ang="0">
                      <a:pos x="362" y="1174"/>
                    </a:cxn>
                    <a:cxn ang="0">
                      <a:pos x="388" y="1170"/>
                    </a:cxn>
                    <a:cxn ang="0">
                      <a:pos x="426" y="1158"/>
                    </a:cxn>
                    <a:cxn ang="0">
                      <a:pos x="458" y="1136"/>
                    </a:cxn>
                    <a:cxn ang="0">
                      <a:pos x="480" y="1106"/>
                    </a:cxn>
                    <a:cxn ang="0">
                      <a:pos x="494" y="1072"/>
                    </a:cxn>
                    <a:cxn ang="0">
                      <a:pos x="498" y="720"/>
                    </a:cxn>
                    <a:cxn ang="0">
                      <a:pos x="548" y="696"/>
                    </a:cxn>
                    <a:cxn ang="0">
                      <a:pos x="618" y="648"/>
                    </a:cxn>
                    <a:cxn ang="0">
                      <a:pos x="672" y="586"/>
                    </a:cxn>
                    <a:cxn ang="0">
                      <a:pos x="714" y="512"/>
                    </a:cxn>
                    <a:cxn ang="0">
                      <a:pos x="736" y="430"/>
                    </a:cxn>
                    <a:cxn ang="0">
                      <a:pos x="742" y="370"/>
                    </a:cxn>
                    <a:cxn ang="0">
                      <a:pos x="350" y="580"/>
                    </a:cxn>
                    <a:cxn ang="0">
                      <a:pos x="288" y="564"/>
                    </a:cxn>
                    <a:cxn ang="0">
                      <a:pos x="236" y="534"/>
                    </a:cxn>
                    <a:cxn ang="0">
                      <a:pos x="196" y="488"/>
                    </a:cxn>
                    <a:cxn ang="0">
                      <a:pos x="170" y="434"/>
                    </a:cxn>
                    <a:cxn ang="0">
                      <a:pos x="160" y="370"/>
                    </a:cxn>
                    <a:cxn ang="0">
                      <a:pos x="164" y="328"/>
                    </a:cxn>
                    <a:cxn ang="0">
                      <a:pos x="186" y="270"/>
                    </a:cxn>
                    <a:cxn ang="0">
                      <a:pos x="222" y="222"/>
                    </a:cxn>
                    <a:cxn ang="0">
                      <a:pos x="270" y="186"/>
                    </a:cxn>
                    <a:cxn ang="0">
                      <a:pos x="328" y="164"/>
                    </a:cxn>
                    <a:cxn ang="0">
                      <a:pos x="370" y="160"/>
                    </a:cxn>
                    <a:cxn ang="0">
                      <a:pos x="434" y="170"/>
                    </a:cxn>
                    <a:cxn ang="0">
                      <a:pos x="488" y="196"/>
                    </a:cxn>
                    <a:cxn ang="0">
                      <a:pos x="534" y="236"/>
                    </a:cxn>
                    <a:cxn ang="0">
                      <a:pos x="564" y="288"/>
                    </a:cxn>
                    <a:cxn ang="0">
                      <a:pos x="580" y="350"/>
                    </a:cxn>
                    <a:cxn ang="0">
                      <a:pos x="580" y="392"/>
                    </a:cxn>
                    <a:cxn ang="0">
                      <a:pos x="564" y="452"/>
                    </a:cxn>
                    <a:cxn ang="0">
                      <a:pos x="534" y="504"/>
                    </a:cxn>
                    <a:cxn ang="0">
                      <a:pos x="488" y="546"/>
                    </a:cxn>
                    <a:cxn ang="0">
                      <a:pos x="434" y="572"/>
                    </a:cxn>
                    <a:cxn ang="0">
                      <a:pos x="370" y="582"/>
                    </a:cxn>
                  </a:cxnLst>
                  <a:rect l="0" t="0" r="r" b="b"/>
                  <a:pathLst>
                    <a:path w="742" h="1174">
                      <a:moveTo>
                        <a:pt x="742" y="370"/>
                      </a:moveTo>
                      <a:lnTo>
                        <a:pt x="742" y="370"/>
                      </a:lnTo>
                      <a:lnTo>
                        <a:pt x="740" y="332"/>
                      </a:lnTo>
                      <a:lnTo>
                        <a:pt x="734" y="296"/>
                      </a:lnTo>
                      <a:lnTo>
                        <a:pt x="724" y="260"/>
                      </a:lnTo>
                      <a:lnTo>
                        <a:pt x="712" y="226"/>
                      </a:lnTo>
                      <a:lnTo>
                        <a:pt x="696" y="194"/>
                      </a:lnTo>
                      <a:lnTo>
                        <a:pt x="678" y="164"/>
                      </a:lnTo>
                      <a:lnTo>
                        <a:pt x="656" y="134"/>
                      </a:lnTo>
                      <a:lnTo>
                        <a:pt x="632" y="108"/>
                      </a:lnTo>
                      <a:lnTo>
                        <a:pt x="606" y="84"/>
                      </a:lnTo>
                      <a:lnTo>
                        <a:pt x="578" y="64"/>
                      </a:lnTo>
                      <a:lnTo>
                        <a:pt x="548" y="44"/>
                      </a:lnTo>
                      <a:lnTo>
                        <a:pt x="514" y="30"/>
                      </a:lnTo>
                      <a:lnTo>
                        <a:pt x="480" y="16"/>
                      </a:lnTo>
                      <a:lnTo>
                        <a:pt x="446" y="8"/>
                      </a:lnTo>
                      <a:lnTo>
                        <a:pt x="408" y="2"/>
                      </a:lnTo>
                      <a:lnTo>
                        <a:pt x="370" y="0"/>
                      </a:lnTo>
                      <a:lnTo>
                        <a:pt x="370" y="0"/>
                      </a:lnTo>
                      <a:lnTo>
                        <a:pt x="332" y="2"/>
                      </a:lnTo>
                      <a:lnTo>
                        <a:pt x="296" y="8"/>
                      </a:lnTo>
                      <a:lnTo>
                        <a:pt x="260" y="16"/>
                      </a:lnTo>
                      <a:lnTo>
                        <a:pt x="226" y="30"/>
                      </a:lnTo>
                      <a:lnTo>
                        <a:pt x="194" y="44"/>
                      </a:lnTo>
                      <a:lnTo>
                        <a:pt x="164" y="64"/>
                      </a:lnTo>
                      <a:lnTo>
                        <a:pt x="134" y="84"/>
                      </a:lnTo>
                      <a:lnTo>
                        <a:pt x="108" y="108"/>
                      </a:lnTo>
                      <a:lnTo>
                        <a:pt x="84" y="134"/>
                      </a:lnTo>
                      <a:lnTo>
                        <a:pt x="64" y="164"/>
                      </a:lnTo>
                      <a:lnTo>
                        <a:pt x="44" y="194"/>
                      </a:lnTo>
                      <a:lnTo>
                        <a:pt x="30" y="226"/>
                      </a:lnTo>
                      <a:lnTo>
                        <a:pt x="16" y="260"/>
                      </a:lnTo>
                      <a:lnTo>
                        <a:pt x="8" y="296"/>
                      </a:lnTo>
                      <a:lnTo>
                        <a:pt x="2" y="332"/>
                      </a:lnTo>
                      <a:lnTo>
                        <a:pt x="0" y="370"/>
                      </a:lnTo>
                      <a:lnTo>
                        <a:pt x="0" y="370"/>
                      </a:lnTo>
                      <a:lnTo>
                        <a:pt x="2" y="400"/>
                      </a:lnTo>
                      <a:lnTo>
                        <a:pt x="4" y="426"/>
                      </a:lnTo>
                      <a:lnTo>
                        <a:pt x="10" y="454"/>
                      </a:lnTo>
                      <a:lnTo>
                        <a:pt x="16" y="480"/>
                      </a:lnTo>
                      <a:lnTo>
                        <a:pt x="26" y="506"/>
                      </a:lnTo>
                      <a:lnTo>
                        <a:pt x="36" y="532"/>
                      </a:lnTo>
                      <a:lnTo>
                        <a:pt x="48" y="554"/>
                      </a:lnTo>
                      <a:lnTo>
                        <a:pt x="64" y="578"/>
                      </a:lnTo>
                      <a:lnTo>
                        <a:pt x="78" y="600"/>
                      </a:lnTo>
                      <a:lnTo>
                        <a:pt x="96" y="620"/>
                      </a:lnTo>
                      <a:lnTo>
                        <a:pt x="114" y="638"/>
                      </a:lnTo>
                      <a:lnTo>
                        <a:pt x="134" y="656"/>
                      </a:lnTo>
                      <a:lnTo>
                        <a:pt x="156" y="672"/>
                      </a:lnTo>
                      <a:lnTo>
                        <a:pt x="178" y="688"/>
                      </a:lnTo>
                      <a:lnTo>
                        <a:pt x="202" y="700"/>
                      </a:lnTo>
                      <a:lnTo>
                        <a:pt x="226" y="712"/>
                      </a:lnTo>
                      <a:lnTo>
                        <a:pt x="226" y="712"/>
                      </a:lnTo>
                      <a:lnTo>
                        <a:pt x="226" y="718"/>
                      </a:lnTo>
                      <a:lnTo>
                        <a:pt x="226" y="1046"/>
                      </a:lnTo>
                      <a:lnTo>
                        <a:pt x="226" y="1046"/>
                      </a:lnTo>
                      <a:lnTo>
                        <a:pt x="226" y="1058"/>
                      </a:lnTo>
                      <a:lnTo>
                        <a:pt x="228" y="1072"/>
                      </a:lnTo>
                      <a:lnTo>
                        <a:pt x="232" y="1084"/>
                      </a:lnTo>
                      <a:lnTo>
                        <a:pt x="236" y="1096"/>
                      </a:lnTo>
                      <a:lnTo>
                        <a:pt x="242" y="1106"/>
                      </a:lnTo>
                      <a:lnTo>
                        <a:pt x="248" y="1116"/>
                      </a:lnTo>
                      <a:lnTo>
                        <a:pt x="256" y="1126"/>
                      </a:lnTo>
                      <a:lnTo>
                        <a:pt x="266" y="1136"/>
                      </a:lnTo>
                      <a:lnTo>
                        <a:pt x="274" y="1144"/>
                      </a:lnTo>
                      <a:lnTo>
                        <a:pt x="286" y="1152"/>
                      </a:lnTo>
                      <a:lnTo>
                        <a:pt x="296" y="1158"/>
                      </a:lnTo>
                      <a:lnTo>
                        <a:pt x="308" y="1164"/>
                      </a:lnTo>
                      <a:lnTo>
                        <a:pt x="320" y="1168"/>
                      </a:lnTo>
                      <a:lnTo>
                        <a:pt x="334" y="1170"/>
                      </a:lnTo>
                      <a:lnTo>
                        <a:pt x="348" y="1172"/>
                      </a:lnTo>
                      <a:lnTo>
                        <a:pt x="362" y="1174"/>
                      </a:lnTo>
                      <a:lnTo>
                        <a:pt x="362" y="1174"/>
                      </a:lnTo>
                      <a:lnTo>
                        <a:pt x="376" y="1172"/>
                      </a:lnTo>
                      <a:lnTo>
                        <a:pt x="388" y="1170"/>
                      </a:lnTo>
                      <a:lnTo>
                        <a:pt x="402" y="1168"/>
                      </a:lnTo>
                      <a:lnTo>
                        <a:pt x="414" y="1164"/>
                      </a:lnTo>
                      <a:lnTo>
                        <a:pt x="426" y="1158"/>
                      </a:lnTo>
                      <a:lnTo>
                        <a:pt x="438" y="1152"/>
                      </a:lnTo>
                      <a:lnTo>
                        <a:pt x="448" y="1144"/>
                      </a:lnTo>
                      <a:lnTo>
                        <a:pt x="458" y="1136"/>
                      </a:lnTo>
                      <a:lnTo>
                        <a:pt x="466" y="1126"/>
                      </a:lnTo>
                      <a:lnTo>
                        <a:pt x="474" y="1116"/>
                      </a:lnTo>
                      <a:lnTo>
                        <a:pt x="480" y="1106"/>
                      </a:lnTo>
                      <a:lnTo>
                        <a:pt x="486" y="1096"/>
                      </a:lnTo>
                      <a:lnTo>
                        <a:pt x="492" y="1084"/>
                      </a:lnTo>
                      <a:lnTo>
                        <a:pt x="494" y="1072"/>
                      </a:lnTo>
                      <a:lnTo>
                        <a:pt x="496" y="1058"/>
                      </a:lnTo>
                      <a:lnTo>
                        <a:pt x="498" y="1046"/>
                      </a:lnTo>
                      <a:lnTo>
                        <a:pt x="498" y="720"/>
                      </a:lnTo>
                      <a:lnTo>
                        <a:pt x="498" y="720"/>
                      </a:lnTo>
                      <a:lnTo>
                        <a:pt x="524" y="708"/>
                      </a:lnTo>
                      <a:lnTo>
                        <a:pt x="548" y="696"/>
                      </a:lnTo>
                      <a:lnTo>
                        <a:pt x="572" y="682"/>
                      </a:lnTo>
                      <a:lnTo>
                        <a:pt x="596" y="666"/>
                      </a:lnTo>
                      <a:lnTo>
                        <a:pt x="618" y="648"/>
                      </a:lnTo>
                      <a:lnTo>
                        <a:pt x="638" y="628"/>
                      </a:lnTo>
                      <a:lnTo>
                        <a:pt x="656" y="608"/>
                      </a:lnTo>
                      <a:lnTo>
                        <a:pt x="672" y="586"/>
                      </a:lnTo>
                      <a:lnTo>
                        <a:pt x="688" y="562"/>
                      </a:lnTo>
                      <a:lnTo>
                        <a:pt x="702" y="538"/>
                      </a:lnTo>
                      <a:lnTo>
                        <a:pt x="714" y="512"/>
                      </a:lnTo>
                      <a:lnTo>
                        <a:pt x="724" y="486"/>
                      </a:lnTo>
                      <a:lnTo>
                        <a:pt x="732" y="458"/>
                      </a:lnTo>
                      <a:lnTo>
                        <a:pt x="736" y="430"/>
                      </a:lnTo>
                      <a:lnTo>
                        <a:pt x="740" y="400"/>
                      </a:lnTo>
                      <a:lnTo>
                        <a:pt x="742" y="370"/>
                      </a:lnTo>
                      <a:lnTo>
                        <a:pt x="742" y="370"/>
                      </a:lnTo>
                      <a:close/>
                      <a:moveTo>
                        <a:pt x="370" y="582"/>
                      </a:moveTo>
                      <a:lnTo>
                        <a:pt x="370" y="582"/>
                      </a:lnTo>
                      <a:lnTo>
                        <a:pt x="350" y="580"/>
                      </a:lnTo>
                      <a:lnTo>
                        <a:pt x="328" y="578"/>
                      </a:lnTo>
                      <a:lnTo>
                        <a:pt x="308" y="572"/>
                      </a:lnTo>
                      <a:lnTo>
                        <a:pt x="288" y="564"/>
                      </a:lnTo>
                      <a:lnTo>
                        <a:pt x="270" y="556"/>
                      </a:lnTo>
                      <a:lnTo>
                        <a:pt x="252" y="546"/>
                      </a:lnTo>
                      <a:lnTo>
                        <a:pt x="236" y="534"/>
                      </a:lnTo>
                      <a:lnTo>
                        <a:pt x="222" y="520"/>
                      </a:lnTo>
                      <a:lnTo>
                        <a:pt x="208" y="504"/>
                      </a:lnTo>
                      <a:lnTo>
                        <a:pt x="196" y="488"/>
                      </a:lnTo>
                      <a:lnTo>
                        <a:pt x="186" y="472"/>
                      </a:lnTo>
                      <a:lnTo>
                        <a:pt x="176" y="452"/>
                      </a:lnTo>
                      <a:lnTo>
                        <a:pt x="170" y="434"/>
                      </a:lnTo>
                      <a:lnTo>
                        <a:pt x="164" y="414"/>
                      </a:lnTo>
                      <a:lnTo>
                        <a:pt x="162" y="392"/>
                      </a:lnTo>
                      <a:lnTo>
                        <a:pt x="160" y="370"/>
                      </a:lnTo>
                      <a:lnTo>
                        <a:pt x="160" y="370"/>
                      </a:lnTo>
                      <a:lnTo>
                        <a:pt x="162" y="350"/>
                      </a:lnTo>
                      <a:lnTo>
                        <a:pt x="164" y="328"/>
                      </a:lnTo>
                      <a:lnTo>
                        <a:pt x="170" y="308"/>
                      </a:lnTo>
                      <a:lnTo>
                        <a:pt x="176" y="288"/>
                      </a:lnTo>
                      <a:lnTo>
                        <a:pt x="186" y="270"/>
                      </a:lnTo>
                      <a:lnTo>
                        <a:pt x="196" y="252"/>
                      </a:lnTo>
                      <a:lnTo>
                        <a:pt x="208" y="236"/>
                      </a:lnTo>
                      <a:lnTo>
                        <a:pt x="222" y="222"/>
                      </a:lnTo>
                      <a:lnTo>
                        <a:pt x="236" y="208"/>
                      </a:lnTo>
                      <a:lnTo>
                        <a:pt x="252" y="196"/>
                      </a:lnTo>
                      <a:lnTo>
                        <a:pt x="270" y="186"/>
                      </a:lnTo>
                      <a:lnTo>
                        <a:pt x="288" y="176"/>
                      </a:lnTo>
                      <a:lnTo>
                        <a:pt x="308" y="170"/>
                      </a:lnTo>
                      <a:lnTo>
                        <a:pt x="328" y="164"/>
                      </a:lnTo>
                      <a:lnTo>
                        <a:pt x="350" y="162"/>
                      </a:lnTo>
                      <a:lnTo>
                        <a:pt x="370" y="160"/>
                      </a:lnTo>
                      <a:lnTo>
                        <a:pt x="370" y="160"/>
                      </a:lnTo>
                      <a:lnTo>
                        <a:pt x="392" y="162"/>
                      </a:lnTo>
                      <a:lnTo>
                        <a:pt x="414" y="164"/>
                      </a:lnTo>
                      <a:lnTo>
                        <a:pt x="434" y="170"/>
                      </a:lnTo>
                      <a:lnTo>
                        <a:pt x="452" y="176"/>
                      </a:lnTo>
                      <a:lnTo>
                        <a:pt x="472" y="186"/>
                      </a:lnTo>
                      <a:lnTo>
                        <a:pt x="488" y="196"/>
                      </a:lnTo>
                      <a:lnTo>
                        <a:pt x="504" y="208"/>
                      </a:lnTo>
                      <a:lnTo>
                        <a:pt x="520" y="222"/>
                      </a:lnTo>
                      <a:lnTo>
                        <a:pt x="534" y="236"/>
                      </a:lnTo>
                      <a:lnTo>
                        <a:pt x="546" y="252"/>
                      </a:lnTo>
                      <a:lnTo>
                        <a:pt x="556" y="270"/>
                      </a:lnTo>
                      <a:lnTo>
                        <a:pt x="564" y="288"/>
                      </a:lnTo>
                      <a:lnTo>
                        <a:pt x="572" y="308"/>
                      </a:lnTo>
                      <a:lnTo>
                        <a:pt x="578" y="328"/>
                      </a:lnTo>
                      <a:lnTo>
                        <a:pt x="580" y="350"/>
                      </a:lnTo>
                      <a:lnTo>
                        <a:pt x="582" y="370"/>
                      </a:lnTo>
                      <a:lnTo>
                        <a:pt x="582" y="370"/>
                      </a:lnTo>
                      <a:lnTo>
                        <a:pt x="580" y="392"/>
                      </a:lnTo>
                      <a:lnTo>
                        <a:pt x="578" y="414"/>
                      </a:lnTo>
                      <a:lnTo>
                        <a:pt x="572" y="434"/>
                      </a:lnTo>
                      <a:lnTo>
                        <a:pt x="564" y="452"/>
                      </a:lnTo>
                      <a:lnTo>
                        <a:pt x="556" y="472"/>
                      </a:lnTo>
                      <a:lnTo>
                        <a:pt x="546" y="488"/>
                      </a:lnTo>
                      <a:lnTo>
                        <a:pt x="534" y="504"/>
                      </a:lnTo>
                      <a:lnTo>
                        <a:pt x="520" y="520"/>
                      </a:lnTo>
                      <a:lnTo>
                        <a:pt x="504" y="534"/>
                      </a:lnTo>
                      <a:lnTo>
                        <a:pt x="488" y="546"/>
                      </a:lnTo>
                      <a:lnTo>
                        <a:pt x="472" y="556"/>
                      </a:lnTo>
                      <a:lnTo>
                        <a:pt x="452" y="564"/>
                      </a:lnTo>
                      <a:lnTo>
                        <a:pt x="434" y="572"/>
                      </a:lnTo>
                      <a:lnTo>
                        <a:pt x="414" y="578"/>
                      </a:lnTo>
                      <a:lnTo>
                        <a:pt x="392" y="580"/>
                      </a:lnTo>
                      <a:lnTo>
                        <a:pt x="370" y="582"/>
                      </a:lnTo>
                      <a:lnTo>
                        <a:pt x="370" y="582"/>
                      </a:lnTo>
                      <a:close/>
                    </a:path>
                  </a:pathLst>
                </a:custGeom>
                <a:solidFill>
                  <a:srgbClr val="993300"/>
                </a:solidFill>
                <a:ln w="3175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extrusionClr>
                    <a:srgbClr val="FF9966"/>
                  </a:extrusionClr>
                </a:sp3d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nb-NO" sz="1400" smtClean="0">
                    <a:latin typeface="+mn-lt"/>
                  </a:endParaRPr>
                </a:p>
              </p:txBody>
            </p:sp>
            <p:sp>
              <p:nvSpPr>
                <p:cNvPr id="106" name="Freeform 76"/>
                <p:cNvSpPr>
                  <a:spLocks noEditPoints="1"/>
                </p:cNvSpPr>
                <p:nvPr/>
              </p:nvSpPr>
              <p:spPr bwMode="auto">
                <a:xfrm rot="19303549">
                  <a:off x="5006604" y="3276839"/>
                  <a:ext cx="665096" cy="1052322"/>
                </a:xfrm>
                <a:custGeom>
                  <a:avLst/>
                  <a:gdLst/>
                  <a:ahLst/>
                  <a:cxnLst>
                    <a:cxn ang="0">
                      <a:pos x="740" y="332"/>
                    </a:cxn>
                    <a:cxn ang="0">
                      <a:pos x="712" y="226"/>
                    </a:cxn>
                    <a:cxn ang="0">
                      <a:pos x="656" y="134"/>
                    </a:cxn>
                    <a:cxn ang="0">
                      <a:pos x="578" y="64"/>
                    </a:cxn>
                    <a:cxn ang="0">
                      <a:pos x="480" y="16"/>
                    </a:cxn>
                    <a:cxn ang="0">
                      <a:pos x="370" y="0"/>
                    </a:cxn>
                    <a:cxn ang="0">
                      <a:pos x="296" y="8"/>
                    </a:cxn>
                    <a:cxn ang="0">
                      <a:pos x="194" y="44"/>
                    </a:cxn>
                    <a:cxn ang="0">
                      <a:pos x="108" y="108"/>
                    </a:cxn>
                    <a:cxn ang="0">
                      <a:pos x="44" y="194"/>
                    </a:cxn>
                    <a:cxn ang="0">
                      <a:pos x="8" y="296"/>
                    </a:cxn>
                    <a:cxn ang="0">
                      <a:pos x="0" y="370"/>
                    </a:cxn>
                    <a:cxn ang="0">
                      <a:pos x="10" y="454"/>
                    </a:cxn>
                    <a:cxn ang="0">
                      <a:pos x="36" y="532"/>
                    </a:cxn>
                    <a:cxn ang="0">
                      <a:pos x="78" y="600"/>
                    </a:cxn>
                    <a:cxn ang="0">
                      <a:pos x="134" y="656"/>
                    </a:cxn>
                    <a:cxn ang="0">
                      <a:pos x="202" y="700"/>
                    </a:cxn>
                    <a:cxn ang="0">
                      <a:pos x="226" y="718"/>
                    </a:cxn>
                    <a:cxn ang="0">
                      <a:pos x="226" y="1058"/>
                    </a:cxn>
                    <a:cxn ang="0">
                      <a:pos x="236" y="1096"/>
                    </a:cxn>
                    <a:cxn ang="0">
                      <a:pos x="256" y="1126"/>
                    </a:cxn>
                    <a:cxn ang="0">
                      <a:pos x="286" y="1152"/>
                    </a:cxn>
                    <a:cxn ang="0">
                      <a:pos x="320" y="1168"/>
                    </a:cxn>
                    <a:cxn ang="0">
                      <a:pos x="362" y="1174"/>
                    </a:cxn>
                    <a:cxn ang="0">
                      <a:pos x="388" y="1170"/>
                    </a:cxn>
                    <a:cxn ang="0">
                      <a:pos x="426" y="1158"/>
                    </a:cxn>
                    <a:cxn ang="0">
                      <a:pos x="458" y="1136"/>
                    </a:cxn>
                    <a:cxn ang="0">
                      <a:pos x="480" y="1106"/>
                    </a:cxn>
                    <a:cxn ang="0">
                      <a:pos x="494" y="1072"/>
                    </a:cxn>
                    <a:cxn ang="0">
                      <a:pos x="498" y="720"/>
                    </a:cxn>
                    <a:cxn ang="0">
                      <a:pos x="548" y="696"/>
                    </a:cxn>
                    <a:cxn ang="0">
                      <a:pos x="618" y="648"/>
                    </a:cxn>
                    <a:cxn ang="0">
                      <a:pos x="672" y="586"/>
                    </a:cxn>
                    <a:cxn ang="0">
                      <a:pos x="714" y="512"/>
                    </a:cxn>
                    <a:cxn ang="0">
                      <a:pos x="736" y="430"/>
                    </a:cxn>
                    <a:cxn ang="0">
                      <a:pos x="742" y="370"/>
                    </a:cxn>
                    <a:cxn ang="0">
                      <a:pos x="350" y="580"/>
                    </a:cxn>
                    <a:cxn ang="0">
                      <a:pos x="288" y="564"/>
                    </a:cxn>
                    <a:cxn ang="0">
                      <a:pos x="236" y="534"/>
                    </a:cxn>
                    <a:cxn ang="0">
                      <a:pos x="196" y="488"/>
                    </a:cxn>
                    <a:cxn ang="0">
                      <a:pos x="170" y="434"/>
                    </a:cxn>
                    <a:cxn ang="0">
                      <a:pos x="160" y="370"/>
                    </a:cxn>
                    <a:cxn ang="0">
                      <a:pos x="164" y="328"/>
                    </a:cxn>
                    <a:cxn ang="0">
                      <a:pos x="186" y="270"/>
                    </a:cxn>
                    <a:cxn ang="0">
                      <a:pos x="222" y="222"/>
                    </a:cxn>
                    <a:cxn ang="0">
                      <a:pos x="270" y="186"/>
                    </a:cxn>
                    <a:cxn ang="0">
                      <a:pos x="328" y="164"/>
                    </a:cxn>
                    <a:cxn ang="0">
                      <a:pos x="370" y="160"/>
                    </a:cxn>
                    <a:cxn ang="0">
                      <a:pos x="434" y="170"/>
                    </a:cxn>
                    <a:cxn ang="0">
                      <a:pos x="488" y="196"/>
                    </a:cxn>
                    <a:cxn ang="0">
                      <a:pos x="534" y="236"/>
                    </a:cxn>
                    <a:cxn ang="0">
                      <a:pos x="564" y="288"/>
                    </a:cxn>
                    <a:cxn ang="0">
                      <a:pos x="580" y="350"/>
                    </a:cxn>
                    <a:cxn ang="0">
                      <a:pos x="580" y="392"/>
                    </a:cxn>
                    <a:cxn ang="0">
                      <a:pos x="564" y="452"/>
                    </a:cxn>
                    <a:cxn ang="0">
                      <a:pos x="534" y="504"/>
                    </a:cxn>
                    <a:cxn ang="0">
                      <a:pos x="488" y="546"/>
                    </a:cxn>
                    <a:cxn ang="0">
                      <a:pos x="434" y="572"/>
                    </a:cxn>
                    <a:cxn ang="0">
                      <a:pos x="370" y="582"/>
                    </a:cxn>
                  </a:cxnLst>
                  <a:rect l="0" t="0" r="r" b="b"/>
                  <a:pathLst>
                    <a:path w="742" h="1174">
                      <a:moveTo>
                        <a:pt x="742" y="370"/>
                      </a:moveTo>
                      <a:lnTo>
                        <a:pt x="742" y="370"/>
                      </a:lnTo>
                      <a:lnTo>
                        <a:pt x="740" y="332"/>
                      </a:lnTo>
                      <a:lnTo>
                        <a:pt x="734" y="296"/>
                      </a:lnTo>
                      <a:lnTo>
                        <a:pt x="724" y="260"/>
                      </a:lnTo>
                      <a:lnTo>
                        <a:pt x="712" y="226"/>
                      </a:lnTo>
                      <a:lnTo>
                        <a:pt x="696" y="194"/>
                      </a:lnTo>
                      <a:lnTo>
                        <a:pt x="678" y="164"/>
                      </a:lnTo>
                      <a:lnTo>
                        <a:pt x="656" y="134"/>
                      </a:lnTo>
                      <a:lnTo>
                        <a:pt x="632" y="108"/>
                      </a:lnTo>
                      <a:lnTo>
                        <a:pt x="606" y="84"/>
                      </a:lnTo>
                      <a:lnTo>
                        <a:pt x="578" y="64"/>
                      </a:lnTo>
                      <a:lnTo>
                        <a:pt x="548" y="44"/>
                      </a:lnTo>
                      <a:lnTo>
                        <a:pt x="514" y="30"/>
                      </a:lnTo>
                      <a:lnTo>
                        <a:pt x="480" y="16"/>
                      </a:lnTo>
                      <a:lnTo>
                        <a:pt x="446" y="8"/>
                      </a:lnTo>
                      <a:lnTo>
                        <a:pt x="408" y="2"/>
                      </a:lnTo>
                      <a:lnTo>
                        <a:pt x="370" y="0"/>
                      </a:lnTo>
                      <a:lnTo>
                        <a:pt x="370" y="0"/>
                      </a:lnTo>
                      <a:lnTo>
                        <a:pt x="332" y="2"/>
                      </a:lnTo>
                      <a:lnTo>
                        <a:pt x="296" y="8"/>
                      </a:lnTo>
                      <a:lnTo>
                        <a:pt x="260" y="16"/>
                      </a:lnTo>
                      <a:lnTo>
                        <a:pt x="226" y="30"/>
                      </a:lnTo>
                      <a:lnTo>
                        <a:pt x="194" y="44"/>
                      </a:lnTo>
                      <a:lnTo>
                        <a:pt x="164" y="64"/>
                      </a:lnTo>
                      <a:lnTo>
                        <a:pt x="134" y="84"/>
                      </a:lnTo>
                      <a:lnTo>
                        <a:pt x="108" y="108"/>
                      </a:lnTo>
                      <a:lnTo>
                        <a:pt x="84" y="134"/>
                      </a:lnTo>
                      <a:lnTo>
                        <a:pt x="64" y="164"/>
                      </a:lnTo>
                      <a:lnTo>
                        <a:pt x="44" y="194"/>
                      </a:lnTo>
                      <a:lnTo>
                        <a:pt x="30" y="226"/>
                      </a:lnTo>
                      <a:lnTo>
                        <a:pt x="16" y="260"/>
                      </a:lnTo>
                      <a:lnTo>
                        <a:pt x="8" y="296"/>
                      </a:lnTo>
                      <a:lnTo>
                        <a:pt x="2" y="332"/>
                      </a:lnTo>
                      <a:lnTo>
                        <a:pt x="0" y="370"/>
                      </a:lnTo>
                      <a:lnTo>
                        <a:pt x="0" y="370"/>
                      </a:lnTo>
                      <a:lnTo>
                        <a:pt x="2" y="400"/>
                      </a:lnTo>
                      <a:lnTo>
                        <a:pt x="4" y="426"/>
                      </a:lnTo>
                      <a:lnTo>
                        <a:pt x="10" y="454"/>
                      </a:lnTo>
                      <a:lnTo>
                        <a:pt x="16" y="480"/>
                      </a:lnTo>
                      <a:lnTo>
                        <a:pt x="26" y="506"/>
                      </a:lnTo>
                      <a:lnTo>
                        <a:pt x="36" y="532"/>
                      </a:lnTo>
                      <a:lnTo>
                        <a:pt x="48" y="554"/>
                      </a:lnTo>
                      <a:lnTo>
                        <a:pt x="64" y="578"/>
                      </a:lnTo>
                      <a:lnTo>
                        <a:pt x="78" y="600"/>
                      </a:lnTo>
                      <a:lnTo>
                        <a:pt x="96" y="620"/>
                      </a:lnTo>
                      <a:lnTo>
                        <a:pt x="114" y="638"/>
                      </a:lnTo>
                      <a:lnTo>
                        <a:pt x="134" y="656"/>
                      </a:lnTo>
                      <a:lnTo>
                        <a:pt x="156" y="672"/>
                      </a:lnTo>
                      <a:lnTo>
                        <a:pt x="178" y="688"/>
                      </a:lnTo>
                      <a:lnTo>
                        <a:pt x="202" y="700"/>
                      </a:lnTo>
                      <a:lnTo>
                        <a:pt x="226" y="712"/>
                      </a:lnTo>
                      <a:lnTo>
                        <a:pt x="226" y="712"/>
                      </a:lnTo>
                      <a:lnTo>
                        <a:pt x="226" y="718"/>
                      </a:lnTo>
                      <a:lnTo>
                        <a:pt x="226" y="1046"/>
                      </a:lnTo>
                      <a:lnTo>
                        <a:pt x="226" y="1046"/>
                      </a:lnTo>
                      <a:lnTo>
                        <a:pt x="226" y="1058"/>
                      </a:lnTo>
                      <a:lnTo>
                        <a:pt x="228" y="1072"/>
                      </a:lnTo>
                      <a:lnTo>
                        <a:pt x="232" y="1084"/>
                      </a:lnTo>
                      <a:lnTo>
                        <a:pt x="236" y="1096"/>
                      </a:lnTo>
                      <a:lnTo>
                        <a:pt x="242" y="1106"/>
                      </a:lnTo>
                      <a:lnTo>
                        <a:pt x="248" y="1116"/>
                      </a:lnTo>
                      <a:lnTo>
                        <a:pt x="256" y="1126"/>
                      </a:lnTo>
                      <a:lnTo>
                        <a:pt x="266" y="1136"/>
                      </a:lnTo>
                      <a:lnTo>
                        <a:pt x="274" y="1144"/>
                      </a:lnTo>
                      <a:lnTo>
                        <a:pt x="286" y="1152"/>
                      </a:lnTo>
                      <a:lnTo>
                        <a:pt x="296" y="1158"/>
                      </a:lnTo>
                      <a:lnTo>
                        <a:pt x="308" y="1164"/>
                      </a:lnTo>
                      <a:lnTo>
                        <a:pt x="320" y="1168"/>
                      </a:lnTo>
                      <a:lnTo>
                        <a:pt x="334" y="1170"/>
                      </a:lnTo>
                      <a:lnTo>
                        <a:pt x="348" y="1172"/>
                      </a:lnTo>
                      <a:lnTo>
                        <a:pt x="362" y="1174"/>
                      </a:lnTo>
                      <a:lnTo>
                        <a:pt x="362" y="1174"/>
                      </a:lnTo>
                      <a:lnTo>
                        <a:pt x="376" y="1172"/>
                      </a:lnTo>
                      <a:lnTo>
                        <a:pt x="388" y="1170"/>
                      </a:lnTo>
                      <a:lnTo>
                        <a:pt x="402" y="1168"/>
                      </a:lnTo>
                      <a:lnTo>
                        <a:pt x="414" y="1164"/>
                      </a:lnTo>
                      <a:lnTo>
                        <a:pt x="426" y="1158"/>
                      </a:lnTo>
                      <a:lnTo>
                        <a:pt x="438" y="1152"/>
                      </a:lnTo>
                      <a:lnTo>
                        <a:pt x="448" y="1144"/>
                      </a:lnTo>
                      <a:lnTo>
                        <a:pt x="458" y="1136"/>
                      </a:lnTo>
                      <a:lnTo>
                        <a:pt x="466" y="1126"/>
                      </a:lnTo>
                      <a:lnTo>
                        <a:pt x="474" y="1116"/>
                      </a:lnTo>
                      <a:lnTo>
                        <a:pt x="480" y="1106"/>
                      </a:lnTo>
                      <a:lnTo>
                        <a:pt x="486" y="1096"/>
                      </a:lnTo>
                      <a:lnTo>
                        <a:pt x="492" y="1084"/>
                      </a:lnTo>
                      <a:lnTo>
                        <a:pt x="494" y="1072"/>
                      </a:lnTo>
                      <a:lnTo>
                        <a:pt x="496" y="1058"/>
                      </a:lnTo>
                      <a:lnTo>
                        <a:pt x="498" y="1046"/>
                      </a:lnTo>
                      <a:lnTo>
                        <a:pt x="498" y="720"/>
                      </a:lnTo>
                      <a:lnTo>
                        <a:pt x="498" y="720"/>
                      </a:lnTo>
                      <a:lnTo>
                        <a:pt x="524" y="708"/>
                      </a:lnTo>
                      <a:lnTo>
                        <a:pt x="548" y="696"/>
                      </a:lnTo>
                      <a:lnTo>
                        <a:pt x="572" y="682"/>
                      </a:lnTo>
                      <a:lnTo>
                        <a:pt x="596" y="666"/>
                      </a:lnTo>
                      <a:lnTo>
                        <a:pt x="618" y="648"/>
                      </a:lnTo>
                      <a:lnTo>
                        <a:pt x="638" y="628"/>
                      </a:lnTo>
                      <a:lnTo>
                        <a:pt x="656" y="608"/>
                      </a:lnTo>
                      <a:lnTo>
                        <a:pt x="672" y="586"/>
                      </a:lnTo>
                      <a:lnTo>
                        <a:pt x="688" y="562"/>
                      </a:lnTo>
                      <a:lnTo>
                        <a:pt x="702" y="538"/>
                      </a:lnTo>
                      <a:lnTo>
                        <a:pt x="714" y="512"/>
                      </a:lnTo>
                      <a:lnTo>
                        <a:pt x="724" y="486"/>
                      </a:lnTo>
                      <a:lnTo>
                        <a:pt x="732" y="458"/>
                      </a:lnTo>
                      <a:lnTo>
                        <a:pt x="736" y="430"/>
                      </a:lnTo>
                      <a:lnTo>
                        <a:pt x="740" y="400"/>
                      </a:lnTo>
                      <a:lnTo>
                        <a:pt x="742" y="370"/>
                      </a:lnTo>
                      <a:lnTo>
                        <a:pt x="742" y="370"/>
                      </a:lnTo>
                      <a:close/>
                      <a:moveTo>
                        <a:pt x="370" y="582"/>
                      </a:moveTo>
                      <a:lnTo>
                        <a:pt x="370" y="582"/>
                      </a:lnTo>
                      <a:lnTo>
                        <a:pt x="350" y="580"/>
                      </a:lnTo>
                      <a:lnTo>
                        <a:pt x="328" y="578"/>
                      </a:lnTo>
                      <a:lnTo>
                        <a:pt x="308" y="572"/>
                      </a:lnTo>
                      <a:lnTo>
                        <a:pt x="288" y="564"/>
                      </a:lnTo>
                      <a:lnTo>
                        <a:pt x="270" y="556"/>
                      </a:lnTo>
                      <a:lnTo>
                        <a:pt x="252" y="546"/>
                      </a:lnTo>
                      <a:lnTo>
                        <a:pt x="236" y="534"/>
                      </a:lnTo>
                      <a:lnTo>
                        <a:pt x="222" y="520"/>
                      </a:lnTo>
                      <a:lnTo>
                        <a:pt x="208" y="504"/>
                      </a:lnTo>
                      <a:lnTo>
                        <a:pt x="196" y="488"/>
                      </a:lnTo>
                      <a:lnTo>
                        <a:pt x="186" y="472"/>
                      </a:lnTo>
                      <a:lnTo>
                        <a:pt x="176" y="452"/>
                      </a:lnTo>
                      <a:lnTo>
                        <a:pt x="170" y="434"/>
                      </a:lnTo>
                      <a:lnTo>
                        <a:pt x="164" y="414"/>
                      </a:lnTo>
                      <a:lnTo>
                        <a:pt x="162" y="392"/>
                      </a:lnTo>
                      <a:lnTo>
                        <a:pt x="160" y="370"/>
                      </a:lnTo>
                      <a:lnTo>
                        <a:pt x="160" y="370"/>
                      </a:lnTo>
                      <a:lnTo>
                        <a:pt x="162" y="350"/>
                      </a:lnTo>
                      <a:lnTo>
                        <a:pt x="164" y="328"/>
                      </a:lnTo>
                      <a:lnTo>
                        <a:pt x="170" y="308"/>
                      </a:lnTo>
                      <a:lnTo>
                        <a:pt x="176" y="288"/>
                      </a:lnTo>
                      <a:lnTo>
                        <a:pt x="186" y="270"/>
                      </a:lnTo>
                      <a:lnTo>
                        <a:pt x="196" y="252"/>
                      </a:lnTo>
                      <a:lnTo>
                        <a:pt x="208" y="236"/>
                      </a:lnTo>
                      <a:lnTo>
                        <a:pt x="222" y="222"/>
                      </a:lnTo>
                      <a:lnTo>
                        <a:pt x="236" y="208"/>
                      </a:lnTo>
                      <a:lnTo>
                        <a:pt x="252" y="196"/>
                      </a:lnTo>
                      <a:lnTo>
                        <a:pt x="270" y="186"/>
                      </a:lnTo>
                      <a:lnTo>
                        <a:pt x="288" y="176"/>
                      </a:lnTo>
                      <a:lnTo>
                        <a:pt x="308" y="170"/>
                      </a:lnTo>
                      <a:lnTo>
                        <a:pt x="328" y="164"/>
                      </a:lnTo>
                      <a:lnTo>
                        <a:pt x="350" y="162"/>
                      </a:lnTo>
                      <a:lnTo>
                        <a:pt x="370" y="160"/>
                      </a:lnTo>
                      <a:lnTo>
                        <a:pt x="370" y="160"/>
                      </a:lnTo>
                      <a:lnTo>
                        <a:pt x="392" y="162"/>
                      </a:lnTo>
                      <a:lnTo>
                        <a:pt x="414" y="164"/>
                      </a:lnTo>
                      <a:lnTo>
                        <a:pt x="434" y="170"/>
                      </a:lnTo>
                      <a:lnTo>
                        <a:pt x="452" y="176"/>
                      </a:lnTo>
                      <a:lnTo>
                        <a:pt x="472" y="186"/>
                      </a:lnTo>
                      <a:lnTo>
                        <a:pt x="488" y="196"/>
                      </a:lnTo>
                      <a:lnTo>
                        <a:pt x="504" y="208"/>
                      </a:lnTo>
                      <a:lnTo>
                        <a:pt x="520" y="222"/>
                      </a:lnTo>
                      <a:lnTo>
                        <a:pt x="534" y="236"/>
                      </a:lnTo>
                      <a:lnTo>
                        <a:pt x="546" y="252"/>
                      </a:lnTo>
                      <a:lnTo>
                        <a:pt x="556" y="270"/>
                      </a:lnTo>
                      <a:lnTo>
                        <a:pt x="564" y="288"/>
                      </a:lnTo>
                      <a:lnTo>
                        <a:pt x="572" y="308"/>
                      </a:lnTo>
                      <a:lnTo>
                        <a:pt x="578" y="328"/>
                      </a:lnTo>
                      <a:lnTo>
                        <a:pt x="580" y="350"/>
                      </a:lnTo>
                      <a:lnTo>
                        <a:pt x="582" y="370"/>
                      </a:lnTo>
                      <a:lnTo>
                        <a:pt x="582" y="370"/>
                      </a:lnTo>
                      <a:lnTo>
                        <a:pt x="580" y="392"/>
                      </a:lnTo>
                      <a:lnTo>
                        <a:pt x="578" y="414"/>
                      </a:lnTo>
                      <a:lnTo>
                        <a:pt x="572" y="434"/>
                      </a:lnTo>
                      <a:lnTo>
                        <a:pt x="564" y="452"/>
                      </a:lnTo>
                      <a:lnTo>
                        <a:pt x="556" y="472"/>
                      </a:lnTo>
                      <a:lnTo>
                        <a:pt x="546" y="488"/>
                      </a:lnTo>
                      <a:lnTo>
                        <a:pt x="534" y="504"/>
                      </a:lnTo>
                      <a:lnTo>
                        <a:pt x="520" y="520"/>
                      </a:lnTo>
                      <a:lnTo>
                        <a:pt x="504" y="534"/>
                      </a:lnTo>
                      <a:lnTo>
                        <a:pt x="488" y="546"/>
                      </a:lnTo>
                      <a:lnTo>
                        <a:pt x="472" y="556"/>
                      </a:lnTo>
                      <a:lnTo>
                        <a:pt x="452" y="564"/>
                      </a:lnTo>
                      <a:lnTo>
                        <a:pt x="434" y="572"/>
                      </a:lnTo>
                      <a:lnTo>
                        <a:pt x="414" y="578"/>
                      </a:lnTo>
                      <a:lnTo>
                        <a:pt x="392" y="580"/>
                      </a:lnTo>
                      <a:lnTo>
                        <a:pt x="370" y="582"/>
                      </a:lnTo>
                      <a:lnTo>
                        <a:pt x="370" y="58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00"/>
                    </a:gs>
                    <a:gs pos="39000">
                      <a:srgbClr val="FF6600"/>
                    </a:gs>
                  </a:gsLst>
                  <a:lin ang="4800000"/>
                </a:gradFill>
                <a:ln w="3175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 prstMaterial="matte">
                  <a:extrusionClr>
                    <a:srgbClr val="FF9966"/>
                  </a:extrusionClr>
                </a:sp3d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nb-NO" sz="1400" smtClean="0">
                    <a:latin typeface="+mn-lt"/>
                  </a:endParaRPr>
                </a:p>
              </p:txBody>
            </p:sp>
          </p:grpSp>
        </p:grpSp>
      </p:grpSp>
      <p:grpSp>
        <p:nvGrpSpPr>
          <p:cNvPr id="3" name="Group 2"/>
          <p:cNvGrpSpPr/>
          <p:nvPr/>
        </p:nvGrpSpPr>
        <p:grpSpPr>
          <a:xfrm>
            <a:off x="5157045" y="235131"/>
            <a:ext cx="3910755" cy="6394270"/>
            <a:chOff x="5157045" y="1273425"/>
            <a:chExt cx="3910755" cy="5355975"/>
          </a:xfrm>
        </p:grpSpPr>
        <p:sp>
          <p:nvSpPr>
            <p:cNvPr id="109" name="Rectangle 27"/>
            <p:cNvSpPr>
              <a:spLocks noChangeArrowheads="1"/>
            </p:cNvSpPr>
            <p:nvPr/>
          </p:nvSpPr>
          <p:spPr bwMode="auto">
            <a:xfrm>
              <a:off x="5345709" y="1773126"/>
              <a:ext cx="3706605" cy="4856274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100000">
                  <a:sysClr val="window" lastClr="FFFFFF"/>
                </a:gs>
              </a:gsLst>
              <a:lin ang="16200000"/>
            </a:gradFill>
            <a:ln w="9525">
              <a:solidFill>
                <a:sysClr val="window" lastClr="FFFFFF">
                  <a:lumMod val="85000"/>
                </a:sysClr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600" b="1" kern="0" dirty="0">
                <a:ea typeface="ＭＳ Ｐゴシック" pitchFamily="-97" charset="-128"/>
                <a:cs typeface="B Nazanin" pitchFamily="2" charset="-78"/>
              </a:endParaRPr>
            </a:p>
          </p:txBody>
        </p:sp>
        <p:sp>
          <p:nvSpPr>
            <p:cNvPr id="110" name="Rectangle 39"/>
            <p:cNvSpPr>
              <a:spLocks noChangeArrowheads="1"/>
            </p:cNvSpPr>
            <p:nvPr/>
          </p:nvSpPr>
          <p:spPr bwMode="auto">
            <a:xfrm>
              <a:off x="5341371" y="1273425"/>
              <a:ext cx="3726429" cy="582302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1600" b="1" kern="0" noProof="1" smtClean="0">
                  <a:solidFill>
                    <a:schemeClr val="bg1"/>
                  </a:solidFill>
                  <a:ea typeface="ＭＳ Ｐゴシック" pitchFamily="-97" charset="-128"/>
                  <a:cs typeface="B Nazanin" pitchFamily="2" charset="-78"/>
                </a:rPr>
                <a:t>تجاری سازی فناوری</a:t>
              </a:r>
              <a:endParaRPr lang="de-DE" sz="1600" b="1" kern="0" noProof="1">
                <a:solidFill>
                  <a:schemeClr val="bg1"/>
                </a:solidFill>
                <a:ea typeface="ＭＳ Ｐゴシック" pitchFamily="-97" charset="-128"/>
                <a:cs typeface="B Nazanin" pitchFamily="2" charset="-78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157045" y="1925467"/>
              <a:ext cx="3895270" cy="2062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fa-IR" b="1" dirty="0" smtClean="0">
                  <a:solidFill>
                    <a:schemeClr val="accent2"/>
                  </a:solidFill>
                  <a:latin typeface="Arial" pitchFamily="34" charset="0"/>
                  <a:cs typeface="B Nazanin" pitchFamily="2" charset="-78"/>
                </a:rPr>
                <a:t>فرآیند تجاری سازی فناوری شامل چهار مرحله :</a:t>
              </a:r>
            </a:p>
            <a:p>
              <a:pPr marL="285750" indent="-285750" algn="r" rtl="1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fa-IR" sz="1600" b="1" dirty="0" smtClean="0">
                  <a:latin typeface="Arial" pitchFamily="34" charset="0"/>
                  <a:cs typeface="B Nazanin" pitchFamily="2" charset="-78"/>
                </a:rPr>
                <a:t>کشف،</a:t>
              </a:r>
            </a:p>
            <a:p>
              <a:pPr marL="285750" indent="-285750" algn="r" rtl="1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fa-IR" sz="1600" b="1" dirty="0" smtClean="0">
                  <a:latin typeface="Arial" pitchFamily="34" charset="0"/>
                  <a:cs typeface="B Nazanin" pitchFamily="2" charset="-78"/>
                </a:rPr>
                <a:t> توسعه،</a:t>
              </a:r>
            </a:p>
            <a:p>
              <a:pPr marL="285750" indent="-285750" algn="r" rtl="1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fa-IR" sz="1600" b="1" dirty="0" smtClean="0">
                  <a:latin typeface="Arial" pitchFamily="34" charset="0"/>
                  <a:cs typeface="B Nazanin" pitchFamily="2" charset="-78"/>
                </a:rPr>
                <a:t> معرفی به بازار</a:t>
              </a:r>
            </a:p>
            <a:p>
              <a:pPr marL="285750" indent="-285750" algn="r" rtl="1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fa-IR" sz="1600" b="1" dirty="0" smtClean="0">
                  <a:latin typeface="Arial" pitchFamily="34" charset="0"/>
                  <a:cs typeface="B Nazanin" pitchFamily="2" charset="-78"/>
                </a:rPr>
                <a:t> و تجاری کردن است. </a:t>
              </a:r>
            </a:p>
            <a:p>
              <a:pPr marL="285750" indent="-285750" algn="r" rtl="1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fa-IR" sz="1600" b="1" dirty="0" smtClean="0">
                  <a:latin typeface="Arial" pitchFamily="34" charset="0"/>
                  <a:cs typeface="B Nazanin" pitchFamily="2" charset="-78"/>
                </a:rPr>
                <a:t>هر مرحله به  مراحل جزیی تری  همچون : .</a:t>
              </a:r>
              <a:endParaRPr lang="en-US" sz="1600" b="1" dirty="0" smtClean="0">
                <a:latin typeface="Arial" pitchFamily="34" charset="0"/>
                <a:cs typeface="B Nazanin" pitchFamily="2" charset="-78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5319603" y="3641789"/>
            <a:ext cx="37109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sz="1800" b="1" dirty="0" smtClean="0">
                <a:latin typeface="Arial" pitchFamily="34" charset="0"/>
                <a:cs typeface="B Nazanin" pitchFamily="2" charset="-78"/>
              </a:rPr>
              <a:t>تحقیق  </a:t>
            </a:r>
            <a:endParaRPr lang="fa-IR" sz="1800" b="1" dirty="0" smtClean="0">
              <a:solidFill>
                <a:srgbClr val="C00000"/>
              </a:solidFill>
              <a:latin typeface="Arial" pitchFamily="34" charset="0"/>
              <a:cs typeface="B Nazanin" pitchFamily="2" charset="-78"/>
            </a:endParaRPr>
          </a:p>
          <a:p>
            <a:pPr marL="285750" indent="-285750"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sz="1600" b="1" dirty="0" smtClean="0">
                <a:latin typeface="Arial" pitchFamily="34" charset="0"/>
                <a:cs typeface="B Nazanin" pitchFamily="2" charset="-78"/>
              </a:rPr>
              <a:t>خلاقیت و نوآوری و  بسیاری از مراحل دیگر </a:t>
            </a:r>
          </a:p>
          <a:p>
            <a:pPr marL="285750" indent="-285750"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sz="1600" b="1" dirty="0" smtClean="0">
                <a:latin typeface="Arial" pitchFamily="34" charset="0"/>
                <a:cs typeface="B Nazanin" pitchFamily="2" charset="-78"/>
              </a:rPr>
              <a:t>زنجیره ای از فعالیت ها و اقدامات متعدد است.</a:t>
            </a:r>
            <a:endParaRPr lang="en-US" sz="1600" b="1" dirty="0" smtClean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70405" y="4576822"/>
            <a:ext cx="3710943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285750" indent="-285750"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sz="1600" b="1" dirty="0" smtClean="0">
                <a:solidFill>
                  <a:schemeClr val="bg1"/>
                </a:solidFill>
                <a:latin typeface="Arial" pitchFamily="34" charset="0"/>
                <a:cs typeface="B Nazanin" pitchFamily="2" charset="-78"/>
              </a:rPr>
              <a:t>طی کردن این زنجیره پیچیده و سرانجام عرضه یک نوآوری به بازار شاید سالیان درازی به  طول انجامد.</a:t>
            </a:r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370405" y="5452374"/>
            <a:ext cx="3710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sz="1600" b="1" dirty="0" smtClean="0">
                <a:latin typeface="Arial" pitchFamily="34" charset="0"/>
                <a:cs typeface="B Nazanin" pitchFamily="2" charset="-78"/>
              </a:rPr>
              <a:t>فقط تعداد کمی از نوآوری ها قادر به طی کردن کل زنجیره ارزش و رسیدن به بازار هستند.</a:t>
            </a:r>
            <a:endParaRPr lang="en-US" sz="1600" b="1" dirty="0" smtClean="0">
              <a:latin typeface="Arial" pitchFamily="34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601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 animBg="1"/>
      <p:bldP spid="1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Innovation Funnel</a:t>
            </a:r>
            <a:endParaRPr lang="en-GB" smtClean="0"/>
          </a:p>
        </p:txBody>
      </p:sp>
      <p:pic>
        <p:nvPicPr>
          <p:cNvPr id="19459" name="Picture 4" descr="fig 1-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276475"/>
            <a:ext cx="7772400" cy="3768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ctangle 217"/>
          <p:cNvSpPr/>
          <p:nvPr/>
        </p:nvSpPr>
        <p:spPr>
          <a:xfrm>
            <a:off x="0" y="3460750"/>
            <a:ext cx="9144000" cy="2825750"/>
          </a:xfrm>
          <a:prstGeom prst="rect">
            <a:avLst/>
          </a:prstGeom>
          <a:gradFill>
            <a:gsLst>
              <a:gs pos="58000">
                <a:schemeClr val="bg1"/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grpSp>
        <p:nvGrpSpPr>
          <p:cNvPr id="2" name="Gruppe 98"/>
          <p:cNvGrpSpPr/>
          <p:nvPr/>
        </p:nvGrpSpPr>
        <p:grpSpPr bwMode="auto">
          <a:xfrm rot="1386004">
            <a:off x="7450532" y="1819938"/>
            <a:ext cx="204462" cy="3359356"/>
            <a:chOff x="1500166" y="1857364"/>
            <a:chExt cx="500066" cy="821534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3" name="Ligebenet trekant 76"/>
            <p:cNvSpPr/>
            <p:nvPr/>
          </p:nvSpPr>
          <p:spPr>
            <a:xfrm>
              <a:off x="1500166" y="1928802"/>
              <a:ext cx="500066" cy="1071570"/>
            </a:xfrm>
            <a:prstGeom prst="triangle">
              <a:avLst/>
            </a:prstGeom>
            <a:gradFill>
              <a:gsLst>
                <a:gs pos="30000">
                  <a:srgbClr val="C7AC4C"/>
                </a:gs>
                <a:gs pos="60000">
                  <a:srgbClr val="E6D78A"/>
                </a:gs>
                <a:gs pos="100000">
                  <a:srgbClr val="E6DCAC"/>
                </a:gs>
              </a:gsLst>
              <a:lin ang="21594000" scaled="0"/>
            </a:gradFill>
            <a:ln w="3175" cap="flat" cmpd="sng" algn="ctr">
              <a:solidFill>
                <a:srgbClr val="EEECE1"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134" name="Ligebenet trekant 77"/>
            <p:cNvSpPr/>
            <p:nvPr/>
          </p:nvSpPr>
          <p:spPr>
            <a:xfrm>
              <a:off x="1678761" y="1857364"/>
              <a:ext cx="142876" cy="357190"/>
            </a:xfrm>
            <a:prstGeom prst="triangle">
              <a:avLst/>
            </a:prstGeom>
            <a:gradFill>
              <a:gsLst>
                <a:gs pos="0">
                  <a:sysClr val="windowText" lastClr="000000">
                    <a:alpha val="0"/>
                  </a:sysClr>
                </a:gs>
                <a:gs pos="7001">
                  <a:sysClr val="windowText" lastClr="000000"/>
                </a:gs>
                <a:gs pos="32001">
                  <a:sysClr val="windowText" lastClr="000000">
                    <a:alpha val="89000"/>
                  </a:sysClr>
                </a:gs>
                <a:gs pos="85000">
                  <a:sysClr val="windowText" lastClr="000000">
                    <a:lumMod val="50000"/>
                    <a:lumOff val="50000"/>
                    <a:alpha val="69000"/>
                  </a:sysClr>
                </a:gs>
                <a:gs pos="85001">
                  <a:sysClr val="windowText" lastClr="000000"/>
                </a:gs>
                <a:gs pos="100000">
                  <a:sysClr val="windowText" lastClr="000000"/>
                </a:gs>
              </a:gsLst>
              <a:lin ang="16200000" scaled="0"/>
            </a:gradFill>
            <a:ln w="3175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grpSp>
          <p:nvGrpSpPr>
            <p:cNvPr id="3" name="Gruppe 96"/>
            <p:cNvGrpSpPr/>
            <p:nvPr/>
          </p:nvGrpSpPr>
          <p:grpSpPr>
            <a:xfrm>
              <a:off x="1500166" y="3000372"/>
              <a:ext cx="500066" cy="7072338"/>
              <a:chOff x="1500166" y="3000372"/>
              <a:chExt cx="500066" cy="3857628"/>
            </a:xfrm>
          </p:grpSpPr>
          <p:sp>
            <p:nvSpPr>
              <p:cNvPr id="136" name="Rektangel 79"/>
              <p:cNvSpPr/>
              <p:nvPr/>
            </p:nvSpPr>
            <p:spPr>
              <a:xfrm>
                <a:off x="1857356" y="3000372"/>
                <a:ext cx="142876" cy="3857628"/>
              </a:xfrm>
              <a:prstGeom prst="rect">
                <a:avLst/>
              </a:prstGeom>
              <a:solidFill>
                <a:srgbClr val="8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137" name="Rektangel 80"/>
              <p:cNvSpPr/>
              <p:nvPr/>
            </p:nvSpPr>
            <p:spPr>
              <a:xfrm>
                <a:off x="1643042" y="3000372"/>
                <a:ext cx="214314" cy="3857628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138" name="Rektangel 81"/>
              <p:cNvSpPr/>
              <p:nvPr/>
            </p:nvSpPr>
            <p:spPr>
              <a:xfrm>
                <a:off x="1500166" y="3000372"/>
                <a:ext cx="142876" cy="3857628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139" name="Rektangel 82"/>
              <p:cNvSpPr/>
              <p:nvPr/>
            </p:nvSpPr>
            <p:spPr>
              <a:xfrm>
                <a:off x="1571604" y="3000372"/>
                <a:ext cx="142876" cy="3857628"/>
              </a:xfrm>
              <a:prstGeom prst="rect">
                <a:avLst/>
              </a:prstGeom>
              <a:solidFill>
                <a:srgbClr val="8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</p:grpSp>
      </p:grpSp>
      <p:grpSp>
        <p:nvGrpSpPr>
          <p:cNvPr id="3076" name="Group 218"/>
          <p:cNvGrpSpPr>
            <a:grpSpLocks/>
          </p:cNvGrpSpPr>
          <p:nvPr/>
        </p:nvGrpSpPr>
        <p:grpSpPr bwMode="auto">
          <a:xfrm>
            <a:off x="1056250" y="820894"/>
            <a:ext cx="4611688" cy="5103812"/>
            <a:chOff x="766891" y="635897"/>
            <a:chExt cx="3598504" cy="4362383"/>
          </a:xfrm>
        </p:grpSpPr>
        <p:grpSp>
          <p:nvGrpSpPr>
            <p:cNvPr id="3188" name="Gruppe 80"/>
            <p:cNvGrpSpPr>
              <a:grpSpLocks/>
            </p:cNvGrpSpPr>
            <p:nvPr/>
          </p:nvGrpSpPr>
          <p:grpSpPr bwMode="auto">
            <a:xfrm rot="-5400000">
              <a:off x="458706" y="1091591"/>
              <a:ext cx="4362383" cy="3450995"/>
              <a:chOff x="4831081" y="1324637"/>
              <a:chExt cx="2209799" cy="2775055"/>
            </a:xfrm>
          </p:grpSpPr>
          <p:grpSp>
            <p:nvGrpSpPr>
              <p:cNvPr id="3301" name="Gruppe 57"/>
              <p:cNvGrpSpPr>
                <a:grpSpLocks/>
              </p:cNvGrpSpPr>
              <p:nvPr/>
            </p:nvGrpSpPr>
            <p:grpSpPr bwMode="auto">
              <a:xfrm>
                <a:off x="4846322" y="1324637"/>
                <a:ext cx="2194558" cy="2775055"/>
                <a:chOff x="3032760" y="1766597"/>
                <a:chExt cx="2118359" cy="2775055"/>
              </a:xfrm>
            </p:grpSpPr>
            <p:sp>
              <p:nvSpPr>
                <p:cNvPr id="107" name="Rektangel med afrundet hjørne i samme side 242"/>
                <p:cNvSpPr>
                  <a:spLocks noChangeArrowheads="1"/>
                </p:cNvSpPr>
                <p:nvPr/>
              </p:nvSpPr>
              <p:spPr bwMode="auto">
                <a:xfrm rot="10800000">
                  <a:off x="3033308" y="1766516"/>
                  <a:ext cx="2118475" cy="2775135"/>
                </a:xfrm>
                <a:custGeom>
                  <a:avLst/>
                  <a:gdLst>
                    <a:gd name="T0" fmla="*/ 2118475 w 2118475"/>
                    <a:gd name="T1" fmla="*/ 1387369 h 2774738"/>
                    <a:gd name="T2" fmla="*/ 1059238 w 2118475"/>
                    <a:gd name="T3" fmla="*/ 2774738 h 2774738"/>
                    <a:gd name="T4" fmla="*/ 0 w 2118475"/>
                    <a:gd name="T5" fmla="*/ 1387369 h 2774738"/>
                    <a:gd name="T6" fmla="*/ 1059238 w 2118475"/>
                    <a:gd name="T7" fmla="*/ 0 h 2774738"/>
                    <a:gd name="T8" fmla="*/ 0 60000 65536"/>
                    <a:gd name="T9" fmla="*/ 1 60000 65536"/>
                    <a:gd name="T10" fmla="*/ 2 60000 65536"/>
                    <a:gd name="T11" fmla="*/ 3 60000 65536"/>
                    <a:gd name="T12" fmla="*/ 0 w 2118475"/>
                    <a:gd name="T13" fmla="*/ 0 h 2774738"/>
                    <a:gd name="T14" fmla="*/ 2118475 w 2118475"/>
                    <a:gd name="T15" fmla="*/ 2774738 h 277473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8475" h="2774738">
                      <a:moveTo>
                        <a:pt x="0" y="0"/>
                      </a:moveTo>
                      <a:lnTo>
                        <a:pt x="2118475" y="0"/>
                      </a:lnTo>
                      <a:lnTo>
                        <a:pt x="2118475" y="2774738"/>
                      </a:lnTo>
                      <a:lnTo>
                        <a:pt x="0" y="27747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E1E1E1"/>
                  </a:solidFill>
                  <a:miter lim="800000"/>
                  <a:headEnd/>
                  <a:tailEnd/>
                </a:ln>
                <a:effectLst>
                  <a:outerShdw blurRad="50800" dist="38100" dir="5400000" algn="t" rotWithShape="0">
                    <a:srgbClr val="80808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da-DK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  <p:cxnSp>
              <p:nvCxnSpPr>
                <p:cNvPr id="3313" name="Lige forbindelse 243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2511388"/>
                  <a:ext cx="1955913" cy="1247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14" name="Lige forbindelse 244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2841951"/>
                  <a:ext cx="1955913" cy="1248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15" name="Lige forbindelse 245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173761"/>
                  <a:ext cx="1955913" cy="1248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16" name="Lige forbindelse 246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504324"/>
                  <a:ext cx="1955913" cy="1247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17" name="Lige forbindelse 247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836135"/>
                  <a:ext cx="1955913" cy="1247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18" name="Lige forbindelse 248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4166697"/>
                  <a:ext cx="1955913" cy="1248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19" name="Lige forbindelse 249"/>
                <p:cNvCxnSpPr>
                  <a:cxnSpLocks noChangeShapeType="1"/>
                </p:cNvCxnSpPr>
                <p:nvPr/>
              </p:nvCxnSpPr>
              <p:spPr bwMode="auto">
                <a:xfrm>
                  <a:off x="3177750" y="4497261"/>
                  <a:ext cx="1828376" cy="1247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302" name="Gruppe 58"/>
              <p:cNvGrpSpPr>
                <a:grpSpLocks/>
              </p:cNvGrpSpPr>
              <p:nvPr/>
            </p:nvGrpSpPr>
            <p:grpSpPr bwMode="auto">
              <a:xfrm>
                <a:off x="4831081" y="1345246"/>
                <a:ext cx="2194558" cy="2736758"/>
                <a:chOff x="3032759" y="1832926"/>
                <a:chExt cx="2118359" cy="2736758"/>
              </a:xfrm>
            </p:grpSpPr>
            <p:sp>
              <p:nvSpPr>
                <p:cNvPr id="98" name="Rektangel med afrundet hjørne i samme side 98"/>
                <p:cNvSpPr>
                  <a:spLocks noChangeArrowheads="1"/>
                </p:cNvSpPr>
                <p:nvPr/>
              </p:nvSpPr>
              <p:spPr bwMode="auto">
                <a:xfrm rot="10800000">
                  <a:off x="3032759" y="1833154"/>
                  <a:ext cx="2118474" cy="2736288"/>
                </a:xfrm>
                <a:custGeom>
                  <a:avLst/>
                  <a:gdLst>
                    <a:gd name="T0" fmla="*/ 2118474 w 2118474"/>
                    <a:gd name="T1" fmla="*/ 1368275 h 2736549"/>
                    <a:gd name="T2" fmla="*/ 1059237 w 2118474"/>
                    <a:gd name="T3" fmla="*/ 2736549 h 2736549"/>
                    <a:gd name="T4" fmla="*/ 0 w 2118474"/>
                    <a:gd name="T5" fmla="*/ 1368275 h 2736549"/>
                    <a:gd name="T6" fmla="*/ 1059237 w 2118474"/>
                    <a:gd name="T7" fmla="*/ 0 h 2736549"/>
                    <a:gd name="T8" fmla="*/ 0 60000 65536"/>
                    <a:gd name="T9" fmla="*/ 1 60000 65536"/>
                    <a:gd name="T10" fmla="*/ 2 60000 65536"/>
                    <a:gd name="T11" fmla="*/ 3 60000 65536"/>
                    <a:gd name="T12" fmla="*/ 0 w 2118474"/>
                    <a:gd name="T13" fmla="*/ 0 h 2736549"/>
                    <a:gd name="T14" fmla="*/ 2118474 w 2118474"/>
                    <a:gd name="T15" fmla="*/ 2736549 h 27365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8474" h="2736549">
                      <a:moveTo>
                        <a:pt x="0" y="0"/>
                      </a:moveTo>
                      <a:lnTo>
                        <a:pt x="2118474" y="0"/>
                      </a:lnTo>
                      <a:lnTo>
                        <a:pt x="2118474" y="2736549"/>
                      </a:lnTo>
                      <a:lnTo>
                        <a:pt x="0" y="2736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E1E1E1"/>
                  </a:solidFill>
                  <a:miter lim="800000"/>
                  <a:headEnd/>
                  <a:tailEnd/>
                </a:ln>
                <a:effectLst>
                  <a:outerShdw blurRad="50800" dist="38100" dir="5400000" algn="t" rotWithShape="0">
                    <a:srgbClr val="80808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da-DK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  <p:cxnSp>
              <p:nvCxnSpPr>
                <p:cNvPr id="3305" name="Lige forbindelse 99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2511388"/>
                  <a:ext cx="1955913" cy="1247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06" name="Lige forbindelse 235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2841951"/>
                  <a:ext cx="1955913" cy="1248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07" name="Lige forbindelse 236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173761"/>
                  <a:ext cx="1955913" cy="1248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08" name="Lige forbindelse 237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504324"/>
                  <a:ext cx="1955913" cy="1247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09" name="Lige forbindelse 238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3836135"/>
                  <a:ext cx="1955913" cy="1247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10" name="Lige forbindelse 239"/>
                <p:cNvCxnSpPr>
                  <a:cxnSpLocks noChangeShapeType="1"/>
                </p:cNvCxnSpPr>
                <p:nvPr/>
              </p:nvCxnSpPr>
              <p:spPr bwMode="auto">
                <a:xfrm>
                  <a:off x="3113982" y="4166697"/>
                  <a:ext cx="1955913" cy="1248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11" name="Lige forbindelse 240"/>
                <p:cNvCxnSpPr>
                  <a:cxnSpLocks noChangeShapeType="1"/>
                </p:cNvCxnSpPr>
                <p:nvPr/>
              </p:nvCxnSpPr>
              <p:spPr bwMode="auto">
                <a:xfrm>
                  <a:off x="3177750" y="4497261"/>
                  <a:ext cx="1828376" cy="1247"/>
                </a:xfrm>
                <a:prstGeom prst="line">
                  <a:avLst/>
                </a:prstGeom>
                <a:noFill/>
                <a:ln w="3175">
                  <a:solidFill>
                    <a:srgbClr val="D9D9D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97" name="Rektangel med afrundet hjørne i samme side 89"/>
              <p:cNvSpPr>
                <a:spLocks noChangeArrowheads="1"/>
              </p:cNvSpPr>
              <p:nvPr/>
            </p:nvSpPr>
            <p:spPr bwMode="auto">
              <a:xfrm rot="10800000">
                <a:off x="4831081" y="1370377"/>
                <a:ext cx="2194678" cy="2685486"/>
              </a:xfrm>
              <a:custGeom>
                <a:avLst/>
                <a:gdLst>
                  <a:gd name="T0" fmla="*/ 2194678 w 2194678"/>
                  <a:gd name="T1" fmla="*/ 1342633 h 2685266"/>
                  <a:gd name="T2" fmla="*/ 1097339 w 2194678"/>
                  <a:gd name="T3" fmla="*/ 2685266 h 2685266"/>
                  <a:gd name="T4" fmla="*/ 0 w 2194678"/>
                  <a:gd name="T5" fmla="*/ 1342633 h 2685266"/>
                  <a:gd name="T6" fmla="*/ 1097339 w 2194678"/>
                  <a:gd name="T7" fmla="*/ 0 h 2685266"/>
                  <a:gd name="T8" fmla="*/ 0 60000 65536"/>
                  <a:gd name="T9" fmla="*/ 1 60000 65536"/>
                  <a:gd name="T10" fmla="*/ 2 60000 65536"/>
                  <a:gd name="T11" fmla="*/ 3 60000 65536"/>
                  <a:gd name="T12" fmla="*/ 0 w 2194678"/>
                  <a:gd name="T13" fmla="*/ 0 h 2685266"/>
                  <a:gd name="T14" fmla="*/ 2194678 w 2194678"/>
                  <a:gd name="T15" fmla="*/ 2685266 h 26852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94678" h="2685266">
                    <a:moveTo>
                      <a:pt x="0" y="0"/>
                    </a:moveTo>
                    <a:lnTo>
                      <a:pt x="2194678" y="0"/>
                    </a:lnTo>
                    <a:lnTo>
                      <a:pt x="2194678" y="2685266"/>
                    </a:lnTo>
                    <a:lnTo>
                      <a:pt x="0" y="26852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E1E1E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srgbClr val="808080">
                    <a:alpha val="39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da-DK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rPr>
                  <a:t>#</a:t>
                </a:r>
              </a:p>
            </p:txBody>
          </p:sp>
        </p:grpSp>
        <p:grpSp>
          <p:nvGrpSpPr>
            <p:cNvPr id="3189" name="Gruppe 165"/>
            <p:cNvGrpSpPr>
              <a:grpSpLocks/>
            </p:cNvGrpSpPr>
            <p:nvPr/>
          </p:nvGrpSpPr>
          <p:grpSpPr bwMode="auto">
            <a:xfrm rot="-5400000">
              <a:off x="-5427" y="1722471"/>
              <a:ext cx="1966912" cy="422275"/>
              <a:chOff x="2377546" y="1315509"/>
              <a:chExt cx="1965858" cy="422275"/>
            </a:xfrm>
          </p:grpSpPr>
          <p:grpSp>
            <p:nvGrpSpPr>
              <p:cNvPr id="3246" name="Gruppe 131"/>
              <p:cNvGrpSpPr>
                <a:grpSpLocks/>
              </p:cNvGrpSpPr>
              <p:nvPr/>
            </p:nvGrpSpPr>
            <p:grpSpPr bwMode="auto">
              <a:xfrm>
                <a:off x="4105406" y="1312335"/>
                <a:ext cx="241171" cy="425449"/>
                <a:chOff x="4003802" y="1329269"/>
                <a:chExt cx="241171" cy="425449"/>
              </a:xfrm>
            </p:grpSpPr>
            <p:sp>
              <p:nvSpPr>
                <p:cNvPr id="177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78" name="Freeform 191"/>
                <p:cNvSpPr>
                  <a:spLocks/>
                </p:cNvSpPr>
                <p:nvPr/>
              </p:nvSpPr>
              <p:spPr bwMode="auto">
                <a:xfrm>
                  <a:off x="3999863" y="1327488"/>
                  <a:ext cx="227834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47" name="Gruppe 132"/>
              <p:cNvGrpSpPr>
                <a:grpSpLocks/>
              </p:cNvGrpSpPr>
              <p:nvPr/>
            </p:nvGrpSpPr>
            <p:grpSpPr bwMode="auto">
              <a:xfrm>
                <a:off x="3934048" y="1312335"/>
                <a:ext cx="242758" cy="425449"/>
                <a:chOff x="4004898" y="1329269"/>
                <a:chExt cx="242758" cy="425449"/>
              </a:xfrm>
            </p:grpSpPr>
            <p:sp>
              <p:nvSpPr>
                <p:cNvPr id="175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76" name="Freeform 191"/>
                <p:cNvSpPr>
                  <a:spLocks/>
                </p:cNvSpPr>
                <p:nvPr/>
              </p:nvSpPr>
              <p:spPr bwMode="auto">
                <a:xfrm>
                  <a:off x="3994660" y="1327488"/>
                  <a:ext cx="242752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48" name="Gruppe 135"/>
              <p:cNvGrpSpPr>
                <a:grpSpLocks/>
              </p:cNvGrpSpPr>
              <p:nvPr/>
            </p:nvGrpSpPr>
            <p:grpSpPr bwMode="auto">
              <a:xfrm>
                <a:off x="3759517" y="1312335"/>
                <a:ext cx="241171" cy="425449"/>
                <a:chOff x="4002823" y="1329269"/>
                <a:chExt cx="241171" cy="425449"/>
              </a:xfrm>
            </p:grpSpPr>
            <p:sp>
              <p:nvSpPr>
                <p:cNvPr id="173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74" name="Freeform 191"/>
                <p:cNvSpPr>
                  <a:spLocks/>
                </p:cNvSpPr>
                <p:nvPr/>
              </p:nvSpPr>
              <p:spPr bwMode="auto">
                <a:xfrm>
                  <a:off x="3998953" y="1327488"/>
                  <a:ext cx="227834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49" name="Gruppe 138"/>
              <p:cNvGrpSpPr>
                <a:grpSpLocks/>
              </p:cNvGrpSpPr>
              <p:nvPr/>
            </p:nvGrpSpPr>
            <p:grpSpPr bwMode="auto">
              <a:xfrm>
                <a:off x="3586573" y="1312335"/>
                <a:ext cx="241171" cy="425449"/>
                <a:chOff x="4002335" y="1329269"/>
                <a:chExt cx="241171" cy="425449"/>
              </a:xfrm>
            </p:grpSpPr>
            <p:sp>
              <p:nvSpPr>
                <p:cNvPr id="171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72" name="Freeform 191"/>
                <p:cNvSpPr>
                  <a:spLocks/>
                </p:cNvSpPr>
                <p:nvPr/>
              </p:nvSpPr>
              <p:spPr bwMode="auto">
                <a:xfrm>
                  <a:off x="3991039" y="1327487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50" name="Gruppe 141"/>
              <p:cNvGrpSpPr>
                <a:grpSpLocks/>
              </p:cNvGrpSpPr>
              <p:nvPr/>
            </p:nvGrpSpPr>
            <p:grpSpPr bwMode="auto">
              <a:xfrm>
                <a:off x="3415214" y="1312335"/>
                <a:ext cx="241171" cy="425449"/>
                <a:chOff x="4003432" y="1329269"/>
                <a:chExt cx="241171" cy="425449"/>
              </a:xfrm>
            </p:grpSpPr>
            <p:sp>
              <p:nvSpPr>
                <p:cNvPr id="169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70" name="Freeform 191"/>
                <p:cNvSpPr>
                  <a:spLocks/>
                </p:cNvSpPr>
                <p:nvPr/>
              </p:nvSpPr>
              <p:spPr bwMode="auto">
                <a:xfrm>
                  <a:off x="3992620" y="1327487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51" name="Gruppe 144"/>
              <p:cNvGrpSpPr>
                <a:grpSpLocks/>
              </p:cNvGrpSpPr>
              <p:nvPr/>
            </p:nvGrpSpPr>
            <p:grpSpPr bwMode="auto">
              <a:xfrm>
                <a:off x="3239096" y="1309160"/>
                <a:ext cx="241171" cy="428624"/>
                <a:chOff x="3999770" y="1326094"/>
                <a:chExt cx="241171" cy="428624"/>
              </a:xfrm>
            </p:grpSpPr>
            <p:sp>
              <p:nvSpPr>
                <p:cNvPr id="167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68" name="Freeform 191"/>
                <p:cNvSpPr>
                  <a:spLocks/>
                </p:cNvSpPr>
                <p:nvPr/>
              </p:nvSpPr>
              <p:spPr bwMode="auto">
                <a:xfrm>
                  <a:off x="3987420" y="1322532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52" name="Gruppe 147"/>
              <p:cNvGrpSpPr>
                <a:grpSpLocks/>
              </p:cNvGrpSpPr>
              <p:nvPr/>
            </p:nvGrpSpPr>
            <p:grpSpPr bwMode="auto">
              <a:xfrm>
                <a:off x="3066152" y="1309160"/>
                <a:ext cx="241171" cy="428624"/>
                <a:chOff x="3999282" y="1326094"/>
                <a:chExt cx="241171" cy="428624"/>
              </a:xfrm>
            </p:grpSpPr>
            <p:sp>
              <p:nvSpPr>
                <p:cNvPr id="165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66" name="Freeform 191"/>
                <p:cNvSpPr>
                  <a:spLocks/>
                </p:cNvSpPr>
                <p:nvPr/>
              </p:nvSpPr>
              <p:spPr bwMode="auto">
                <a:xfrm>
                  <a:off x="4001205" y="1322532"/>
                  <a:ext cx="240040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53" name="Gruppe 150"/>
              <p:cNvGrpSpPr>
                <a:grpSpLocks/>
              </p:cNvGrpSpPr>
              <p:nvPr/>
            </p:nvGrpSpPr>
            <p:grpSpPr bwMode="auto">
              <a:xfrm>
                <a:off x="2894794" y="1309160"/>
                <a:ext cx="241171" cy="428624"/>
                <a:chOff x="4000380" y="1326094"/>
                <a:chExt cx="241171" cy="428624"/>
              </a:xfrm>
            </p:grpSpPr>
            <p:sp>
              <p:nvSpPr>
                <p:cNvPr id="163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64" name="Freeform 191"/>
                <p:cNvSpPr>
                  <a:spLocks/>
                </p:cNvSpPr>
                <p:nvPr/>
              </p:nvSpPr>
              <p:spPr bwMode="auto">
                <a:xfrm>
                  <a:off x="3987867" y="1322532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54" name="Gruppe 153"/>
              <p:cNvGrpSpPr>
                <a:grpSpLocks/>
              </p:cNvGrpSpPr>
              <p:nvPr/>
            </p:nvGrpSpPr>
            <p:grpSpPr bwMode="auto">
              <a:xfrm>
                <a:off x="2721849" y="1309160"/>
                <a:ext cx="241171" cy="428624"/>
                <a:chOff x="3999891" y="1326094"/>
                <a:chExt cx="241171" cy="428624"/>
              </a:xfrm>
            </p:grpSpPr>
            <p:sp>
              <p:nvSpPr>
                <p:cNvPr id="161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62" name="Freeform 191"/>
                <p:cNvSpPr>
                  <a:spLocks/>
                </p:cNvSpPr>
                <p:nvPr/>
              </p:nvSpPr>
              <p:spPr bwMode="auto">
                <a:xfrm>
                  <a:off x="3988091" y="1322532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55" name="Gruppe 156"/>
              <p:cNvGrpSpPr>
                <a:grpSpLocks/>
              </p:cNvGrpSpPr>
              <p:nvPr/>
            </p:nvGrpSpPr>
            <p:grpSpPr bwMode="auto">
              <a:xfrm>
                <a:off x="2550490" y="1309160"/>
                <a:ext cx="241171" cy="428624"/>
                <a:chOff x="4000988" y="1326094"/>
                <a:chExt cx="241171" cy="428624"/>
              </a:xfrm>
            </p:grpSpPr>
            <p:sp>
              <p:nvSpPr>
                <p:cNvPr id="159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60" name="Freeform 191"/>
                <p:cNvSpPr>
                  <a:spLocks/>
                </p:cNvSpPr>
                <p:nvPr/>
              </p:nvSpPr>
              <p:spPr bwMode="auto">
                <a:xfrm>
                  <a:off x="3988316" y="1322532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56" name="Gruppe 159"/>
              <p:cNvGrpSpPr>
                <a:grpSpLocks/>
              </p:cNvGrpSpPr>
              <p:nvPr/>
            </p:nvGrpSpPr>
            <p:grpSpPr bwMode="auto">
              <a:xfrm>
                <a:off x="2377545" y="1309160"/>
                <a:ext cx="241171" cy="428624"/>
                <a:chOff x="4000499" y="1326094"/>
                <a:chExt cx="241171" cy="428624"/>
              </a:xfrm>
            </p:grpSpPr>
            <p:sp>
              <p:nvSpPr>
                <p:cNvPr id="157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58" name="Freeform 191"/>
                <p:cNvSpPr>
                  <a:spLocks/>
                </p:cNvSpPr>
                <p:nvPr/>
              </p:nvSpPr>
              <p:spPr bwMode="auto">
                <a:xfrm>
                  <a:off x="3988539" y="1322532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</p:grpSp>
        <p:grpSp>
          <p:nvGrpSpPr>
            <p:cNvPr id="3190" name="Gruppe 165"/>
            <p:cNvGrpSpPr>
              <a:grpSpLocks/>
            </p:cNvGrpSpPr>
            <p:nvPr/>
          </p:nvGrpSpPr>
          <p:grpSpPr bwMode="auto">
            <a:xfrm rot="-5400000">
              <a:off x="-5428" y="3597309"/>
              <a:ext cx="1966913" cy="422275"/>
              <a:chOff x="2377546" y="1315509"/>
              <a:chExt cx="1965858" cy="422275"/>
            </a:xfrm>
          </p:grpSpPr>
          <p:grpSp>
            <p:nvGrpSpPr>
              <p:cNvPr id="3191" name="Gruppe 131"/>
              <p:cNvGrpSpPr>
                <a:grpSpLocks/>
              </p:cNvGrpSpPr>
              <p:nvPr/>
            </p:nvGrpSpPr>
            <p:grpSpPr bwMode="auto">
              <a:xfrm>
                <a:off x="4105407" y="1312335"/>
                <a:ext cx="241171" cy="425449"/>
                <a:chOff x="4003803" y="1329269"/>
                <a:chExt cx="241171" cy="425449"/>
              </a:xfrm>
            </p:grpSpPr>
            <p:sp>
              <p:nvSpPr>
                <p:cNvPr id="211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212" name="Freeform 191"/>
                <p:cNvSpPr>
                  <a:spLocks/>
                </p:cNvSpPr>
                <p:nvPr/>
              </p:nvSpPr>
              <p:spPr bwMode="auto">
                <a:xfrm>
                  <a:off x="4006267" y="1327488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192" name="Gruppe 132"/>
              <p:cNvGrpSpPr>
                <a:grpSpLocks/>
              </p:cNvGrpSpPr>
              <p:nvPr/>
            </p:nvGrpSpPr>
            <p:grpSpPr bwMode="auto">
              <a:xfrm>
                <a:off x="3934048" y="1312334"/>
                <a:ext cx="242757" cy="425450"/>
                <a:chOff x="4004898" y="1329268"/>
                <a:chExt cx="242757" cy="425450"/>
              </a:xfrm>
            </p:grpSpPr>
            <p:sp>
              <p:nvSpPr>
                <p:cNvPr id="209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210" name="Freeform 191"/>
                <p:cNvSpPr>
                  <a:spLocks/>
                </p:cNvSpPr>
                <p:nvPr/>
              </p:nvSpPr>
              <p:spPr bwMode="auto">
                <a:xfrm>
                  <a:off x="4021407" y="1327489"/>
                  <a:ext cx="242752" cy="403826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193" name="Gruppe 135"/>
              <p:cNvGrpSpPr>
                <a:grpSpLocks/>
              </p:cNvGrpSpPr>
              <p:nvPr/>
            </p:nvGrpSpPr>
            <p:grpSpPr bwMode="auto">
              <a:xfrm>
                <a:off x="3759517" y="1312335"/>
                <a:ext cx="241171" cy="425449"/>
                <a:chOff x="4002823" y="1329269"/>
                <a:chExt cx="241171" cy="425449"/>
              </a:xfrm>
            </p:grpSpPr>
            <p:sp>
              <p:nvSpPr>
                <p:cNvPr id="207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208" name="Freeform 191"/>
                <p:cNvSpPr>
                  <a:spLocks/>
                </p:cNvSpPr>
                <p:nvPr/>
              </p:nvSpPr>
              <p:spPr bwMode="auto">
                <a:xfrm>
                  <a:off x="4005357" y="1327488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194" name="Gruppe 138"/>
              <p:cNvGrpSpPr>
                <a:grpSpLocks/>
              </p:cNvGrpSpPr>
              <p:nvPr/>
            </p:nvGrpSpPr>
            <p:grpSpPr bwMode="auto">
              <a:xfrm>
                <a:off x="3586572" y="1312335"/>
                <a:ext cx="241171" cy="425449"/>
                <a:chOff x="4002334" y="1329269"/>
                <a:chExt cx="241171" cy="425449"/>
              </a:xfrm>
            </p:grpSpPr>
            <p:sp>
              <p:nvSpPr>
                <p:cNvPr id="205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206" name="Freeform 191"/>
                <p:cNvSpPr>
                  <a:spLocks/>
                </p:cNvSpPr>
                <p:nvPr/>
              </p:nvSpPr>
              <p:spPr bwMode="auto">
                <a:xfrm>
                  <a:off x="4012362" y="1327488"/>
                  <a:ext cx="253601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195" name="Gruppe 141"/>
              <p:cNvGrpSpPr>
                <a:grpSpLocks/>
              </p:cNvGrpSpPr>
              <p:nvPr/>
            </p:nvGrpSpPr>
            <p:grpSpPr bwMode="auto">
              <a:xfrm>
                <a:off x="3415214" y="1312335"/>
                <a:ext cx="241171" cy="425449"/>
                <a:chOff x="4003432" y="1329269"/>
                <a:chExt cx="241171" cy="425449"/>
              </a:xfrm>
            </p:grpSpPr>
            <p:sp>
              <p:nvSpPr>
                <p:cNvPr id="203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204" name="Freeform 191"/>
                <p:cNvSpPr>
                  <a:spLocks/>
                </p:cNvSpPr>
                <p:nvPr/>
              </p:nvSpPr>
              <p:spPr bwMode="auto">
                <a:xfrm>
                  <a:off x="4005805" y="1327488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196" name="Gruppe 144"/>
              <p:cNvGrpSpPr>
                <a:grpSpLocks/>
              </p:cNvGrpSpPr>
              <p:nvPr/>
            </p:nvGrpSpPr>
            <p:grpSpPr bwMode="auto">
              <a:xfrm>
                <a:off x="3239097" y="1309160"/>
                <a:ext cx="241171" cy="428624"/>
                <a:chOff x="3999771" y="1326094"/>
                <a:chExt cx="241171" cy="428624"/>
              </a:xfrm>
            </p:grpSpPr>
            <p:sp>
              <p:nvSpPr>
                <p:cNvPr id="201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202" name="Freeform 191"/>
                <p:cNvSpPr>
                  <a:spLocks/>
                </p:cNvSpPr>
                <p:nvPr/>
              </p:nvSpPr>
              <p:spPr bwMode="auto">
                <a:xfrm>
                  <a:off x="4000605" y="1322533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197" name="Gruppe 147"/>
              <p:cNvGrpSpPr>
                <a:grpSpLocks/>
              </p:cNvGrpSpPr>
              <p:nvPr/>
            </p:nvGrpSpPr>
            <p:grpSpPr bwMode="auto">
              <a:xfrm>
                <a:off x="3066152" y="1309160"/>
                <a:ext cx="241171" cy="428624"/>
                <a:chOff x="3999282" y="1326094"/>
                <a:chExt cx="241171" cy="428624"/>
              </a:xfrm>
            </p:grpSpPr>
            <p:sp>
              <p:nvSpPr>
                <p:cNvPr id="199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200" name="Freeform 191"/>
                <p:cNvSpPr>
                  <a:spLocks/>
                </p:cNvSpPr>
                <p:nvPr/>
              </p:nvSpPr>
              <p:spPr bwMode="auto">
                <a:xfrm>
                  <a:off x="4000829" y="1322533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198" name="Gruppe 150"/>
              <p:cNvGrpSpPr>
                <a:grpSpLocks/>
              </p:cNvGrpSpPr>
              <p:nvPr/>
            </p:nvGrpSpPr>
            <p:grpSpPr bwMode="auto">
              <a:xfrm>
                <a:off x="2894794" y="1309160"/>
                <a:ext cx="241171" cy="428624"/>
                <a:chOff x="4000380" y="1326094"/>
                <a:chExt cx="241171" cy="428624"/>
              </a:xfrm>
            </p:grpSpPr>
            <p:sp>
              <p:nvSpPr>
                <p:cNvPr id="197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98" name="Freeform 191"/>
                <p:cNvSpPr>
                  <a:spLocks/>
                </p:cNvSpPr>
                <p:nvPr/>
              </p:nvSpPr>
              <p:spPr bwMode="auto">
                <a:xfrm>
                  <a:off x="4015971" y="1322534"/>
                  <a:ext cx="240040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199" name="Gruppe 153"/>
              <p:cNvGrpSpPr>
                <a:grpSpLocks/>
              </p:cNvGrpSpPr>
              <p:nvPr/>
            </p:nvGrpSpPr>
            <p:grpSpPr bwMode="auto">
              <a:xfrm>
                <a:off x="2721850" y="1309160"/>
                <a:ext cx="241171" cy="428624"/>
                <a:chOff x="3999892" y="1326094"/>
                <a:chExt cx="241171" cy="428624"/>
              </a:xfrm>
            </p:grpSpPr>
            <p:sp>
              <p:nvSpPr>
                <p:cNvPr id="195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96" name="Freeform 191"/>
                <p:cNvSpPr>
                  <a:spLocks/>
                </p:cNvSpPr>
                <p:nvPr/>
              </p:nvSpPr>
              <p:spPr bwMode="auto">
                <a:xfrm>
                  <a:off x="4001277" y="1322533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00" name="Gruppe 156"/>
              <p:cNvGrpSpPr>
                <a:grpSpLocks/>
              </p:cNvGrpSpPr>
              <p:nvPr/>
            </p:nvGrpSpPr>
            <p:grpSpPr bwMode="auto">
              <a:xfrm>
                <a:off x="2550491" y="1309160"/>
                <a:ext cx="241171" cy="428624"/>
                <a:chOff x="4000989" y="1326094"/>
                <a:chExt cx="241171" cy="428624"/>
              </a:xfrm>
            </p:grpSpPr>
            <p:sp>
              <p:nvSpPr>
                <p:cNvPr id="193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94" name="Freeform 191"/>
                <p:cNvSpPr>
                  <a:spLocks/>
                </p:cNvSpPr>
                <p:nvPr/>
              </p:nvSpPr>
              <p:spPr bwMode="auto">
                <a:xfrm>
                  <a:off x="4015064" y="1322534"/>
                  <a:ext cx="238683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  <p:grpSp>
            <p:nvGrpSpPr>
              <p:cNvPr id="3201" name="Gruppe 159"/>
              <p:cNvGrpSpPr>
                <a:grpSpLocks/>
              </p:cNvGrpSpPr>
              <p:nvPr/>
            </p:nvGrpSpPr>
            <p:grpSpPr bwMode="auto">
              <a:xfrm>
                <a:off x="2377546" y="1309160"/>
                <a:ext cx="241171" cy="428624"/>
                <a:chOff x="4000500" y="1326094"/>
                <a:chExt cx="241171" cy="428624"/>
              </a:xfrm>
            </p:grpSpPr>
            <p:sp>
              <p:nvSpPr>
                <p:cNvPr id="191" name="Freeform 149"/>
                <p:cNvSpPr>
                  <a:spLocks/>
                </p:cNvSpPr>
                <p:nvPr/>
              </p:nvSpPr>
              <p:spPr bwMode="auto">
                <a:xfrm>
                  <a:off x="4114800" y="1667406"/>
                  <a:ext cx="88900" cy="87312"/>
                </a:xfrm>
                <a:custGeom>
                  <a:avLst/>
                  <a:gdLst/>
                  <a:ahLst/>
                  <a:cxnLst>
                    <a:cxn ang="0">
                      <a:pos x="59" y="110"/>
                    </a:cxn>
                    <a:cxn ang="0">
                      <a:pos x="68" y="106"/>
                    </a:cxn>
                    <a:cxn ang="0">
                      <a:pos x="78" y="102"/>
                    </a:cxn>
                    <a:cxn ang="0">
                      <a:pos x="87" y="97"/>
                    </a:cxn>
                    <a:cxn ang="0">
                      <a:pos x="95" y="89"/>
                    </a:cxn>
                    <a:cxn ang="0">
                      <a:pos x="101" y="81"/>
                    </a:cxn>
                    <a:cxn ang="0">
                      <a:pos x="106" y="72"/>
                    </a:cxn>
                    <a:cxn ang="0">
                      <a:pos x="108" y="62"/>
                    </a:cxn>
                    <a:cxn ang="0">
                      <a:pos x="108" y="51"/>
                    </a:cxn>
                    <a:cxn ang="0">
                      <a:pos x="106" y="38"/>
                    </a:cxn>
                    <a:cxn ang="0">
                      <a:pos x="101" y="28"/>
                    </a:cxn>
                    <a:cxn ang="0">
                      <a:pos x="95" y="21"/>
                    </a:cxn>
                    <a:cxn ang="0">
                      <a:pos x="87" y="11"/>
                    </a:cxn>
                    <a:cxn ang="0">
                      <a:pos x="78" y="5"/>
                    </a:cxn>
                    <a:cxn ang="0">
                      <a:pos x="68" y="2"/>
                    </a:cxn>
                    <a:cxn ang="0">
                      <a:pos x="59" y="0"/>
                    </a:cxn>
                    <a:cxn ang="0">
                      <a:pos x="47" y="0"/>
                    </a:cxn>
                    <a:cxn ang="0">
                      <a:pos x="36" y="2"/>
                    </a:cxn>
                    <a:cxn ang="0">
                      <a:pos x="26" y="5"/>
                    </a:cxn>
                    <a:cxn ang="0">
                      <a:pos x="19" y="11"/>
                    </a:cxn>
                    <a:cxn ang="0">
                      <a:pos x="11" y="21"/>
                    </a:cxn>
                    <a:cxn ang="0">
                      <a:pos x="5" y="28"/>
                    </a:cxn>
                    <a:cxn ang="0">
                      <a:pos x="2" y="38"/>
                    </a:cxn>
                    <a:cxn ang="0">
                      <a:pos x="0" y="51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5" y="81"/>
                    </a:cxn>
                    <a:cxn ang="0">
                      <a:pos x="11" y="89"/>
                    </a:cxn>
                    <a:cxn ang="0">
                      <a:pos x="19" y="97"/>
                    </a:cxn>
                    <a:cxn ang="0">
                      <a:pos x="26" y="102"/>
                    </a:cxn>
                    <a:cxn ang="0">
                      <a:pos x="36" y="106"/>
                    </a:cxn>
                    <a:cxn ang="0">
                      <a:pos x="47" y="110"/>
                    </a:cxn>
                    <a:cxn ang="0">
                      <a:pos x="53" y="110"/>
                    </a:cxn>
                  </a:cxnLst>
                  <a:rect l="0" t="0" r="r" b="b"/>
                  <a:pathLst>
                    <a:path w="110" h="110">
                      <a:moveTo>
                        <a:pt x="53" y="110"/>
                      </a:moveTo>
                      <a:lnTo>
                        <a:pt x="59" y="110"/>
                      </a:lnTo>
                      <a:lnTo>
                        <a:pt x="63" y="108"/>
                      </a:lnTo>
                      <a:lnTo>
                        <a:pt x="68" y="106"/>
                      </a:lnTo>
                      <a:lnTo>
                        <a:pt x="74" y="104"/>
                      </a:lnTo>
                      <a:lnTo>
                        <a:pt x="78" y="102"/>
                      </a:lnTo>
                      <a:lnTo>
                        <a:pt x="83" y="100"/>
                      </a:lnTo>
                      <a:lnTo>
                        <a:pt x="87" y="97"/>
                      </a:lnTo>
                      <a:lnTo>
                        <a:pt x="91" y="93"/>
                      </a:lnTo>
                      <a:lnTo>
                        <a:pt x="95" y="89"/>
                      </a:lnTo>
                      <a:lnTo>
                        <a:pt x="99" y="85"/>
                      </a:lnTo>
                      <a:lnTo>
                        <a:pt x="101" y="81"/>
                      </a:lnTo>
                      <a:lnTo>
                        <a:pt x="104" y="76"/>
                      </a:lnTo>
                      <a:lnTo>
                        <a:pt x="106" y="72"/>
                      </a:lnTo>
                      <a:lnTo>
                        <a:pt x="108" y="66"/>
                      </a:lnTo>
                      <a:lnTo>
                        <a:pt x="108" y="62"/>
                      </a:lnTo>
                      <a:lnTo>
                        <a:pt x="110" y="57"/>
                      </a:lnTo>
                      <a:lnTo>
                        <a:pt x="108" y="51"/>
                      </a:lnTo>
                      <a:lnTo>
                        <a:pt x="108" y="43"/>
                      </a:lnTo>
                      <a:lnTo>
                        <a:pt x="106" y="38"/>
                      </a:lnTo>
                      <a:lnTo>
                        <a:pt x="104" y="34"/>
                      </a:lnTo>
                      <a:lnTo>
                        <a:pt x="101" y="28"/>
                      </a:lnTo>
                      <a:lnTo>
                        <a:pt x="99" y="24"/>
                      </a:lnTo>
                      <a:lnTo>
                        <a:pt x="95" y="21"/>
                      </a:lnTo>
                      <a:lnTo>
                        <a:pt x="91" y="17"/>
                      </a:lnTo>
                      <a:lnTo>
                        <a:pt x="87" y="11"/>
                      </a:lnTo>
                      <a:lnTo>
                        <a:pt x="83" y="9"/>
                      </a:lnTo>
                      <a:lnTo>
                        <a:pt x="78" y="5"/>
                      </a:lnTo>
                      <a:lnTo>
                        <a:pt x="74" y="4"/>
                      </a:lnTo>
                      <a:lnTo>
                        <a:pt x="68" y="2"/>
                      </a:lnTo>
                      <a:lnTo>
                        <a:pt x="63" y="2"/>
                      </a:lnTo>
                      <a:lnTo>
                        <a:pt x="59" y="0"/>
                      </a:lnTo>
                      <a:lnTo>
                        <a:pt x="53" y="0"/>
                      </a:lnTo>
                      <a:lnTo>
                        <a:pt x="47" y="0"/>
                      </a:lnTo>
                      <a:lnTo>
                        <a:pt x="42" y="2"/>
                      </a:lnTo>
                      <a:lnTo>
                        <a:pt x="36" y="2"/>
                      </a:lnTo>
                      <a:lnTo>
                        <a:pt x="32" y="4"/>
                      </a:lnTo>
                      <a:lnTo>
                        <a:pt x="26" y="5"/>
                      </a:lnTo>
                      <a:lnTo>
                        <a:pt x="23" y="9"/>
                      </a:lnTo>
                      <a:lnTo>
                        <a:pt x="19" y="11"/>
                      </a:lnTo>
                      <a:lnTo>
                        <a:pt x="15" y="17"/>
                      </a:lnTo>
                      <a:lnTo>
                        <a:pt x="11" y="21"/>
                      </a:lnTo>
                      <a:lnTo>
                        <a:pt x="9" y="24"/>
                      </a:lnTo>
                      <a:lnTo>
                        <a:pt x="5" y="28"/>
                      </a:lnTo>
                      <a:lnTo>
                        <a:pt x="4" y="34"/>
                      </a:lnTo>
                      <a:lnTo>
                        <a:pt x="2" y="38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0" y="62"/>
                      </a:lnTo>
                      <a:lnTo>
                        <a:pt x="2" y="66"/>
                      </a:lnTo>
                      <a:lnTo>
                        <a:pt x="2" y="72"/>
                      </a:lnTo>
                      <a:lnTo>
                        <a:pt x="4" y="76"/>
                      </a:lnTo>
                      <a:lnTo>
                        <a:pt x="5" y="81"/>
                      </a:lnTo>
                      <a:lnTo>
                        <a:pt x="9" y="85"/>
                      </a:lnTo>
                      <a:lnTo>
                        <a:pt x="11" y="89"/>
                      </a:lnTo>
                      <a:lnTo>
                        <a:pt x="15" y="93"/>
                      </a:lnTo>
                      <a:lnTo>
                        <a:pt x="19" y="97"/>
                      </a:lnTo>
                      <a:lnTo>
                        <a:pt x="23" y="100"/>
                      </a:lnTo>
                      <a:lnTo>
                        <a:pt x="26" y="102"/>
                      </a:lnTo>
                      <a:lnTo>
                        <a:pt x="32" y="104"/>
                      </a:lnTo>
                      <a:lnTo>
                        <a:pt x="36" y="106"/>
                      </a:lnTo>
                      <a:lnTo>
                        <a:pt x="42" y="108"/>
                      </a:lnTo>
                      <a:lnTo>
                        <a:pt x="47" y="110"/>
                      </a:lnTo>
                      <a:lnTo>
                        <a:pt x="53" y="110"/>
                      </a:lnTo>
                      <a:lnTo>
                        <a:pt x="53" y="110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Text" lastClr="000000">
                        <a:alpha val="62000"/>
                      </a:sysClr>
                    </a:gs>
                    <a:gs pos="7001">
                      <a:sysClr val="windowText" lastClr="000000"/>
                    </a:gs>
                    <a:gs pos="32001">
                      <a:sysClr val="windowText" lastClr="000000">
                        <a:alpha val="89000"/>
                      </a:sysClr>
                    </a:gs>
                    <a:gs pos="85000">
                      <a:sysClr val="windowText" lastClr="000000">
                        <a:lumMod val="50000"/>
                        <a:lumOff val="50000"/>
                        <a:alpha val="69000"/>
                      </a:sysClr>
                    </a:gs>
                    <a:gs pos="85001">
                      <a:sysClr val="windowText" lastClr="000000"/>
                    </a:gs>
                    <a:gs pos="100000">
                      <a:sysClr val="windowText" lastClr="000000"/>
                    </a:gs>
                  </a:gsLst>
                  <a:lin ang="16200000" scaled="0"/>
                </a:gra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05" charset="-128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sz="1800" dirty="0" smtClean="0">
                    <a:solidFill>
                      <a:srgbClr val="FFFFFF"/>
                    </a:solidFill>
                    <a:latin typeface="Calibri" pitchFamily="-105" charset="0"/>
                  </a:endParaRPr>
                </a:p>
              </p:txBody>
            </p:sp>
            <p:sp>
              <p:nvSpPr>
                <p:cNvPr id="192" name="Freeform 191"/>
                <p:cNvSpPr>
                  <a:spLocks/>
                </p:cNvSpPr>
                <p:nvPr/>
              </p:nvSpPr>
              <p:spPr bwMode="auto">
                <a:xfrm>
                  <a:off x="4001725" y="1322533"/>
                  <a:ext cx="241396" cy="403825"/>
                </a:xfrm>
                <a:custGeom>
                  <a:avLst/>
                  <a:gdLst>
                    <a:gd name="T0" fmla="*/ 240 w 278"/>
                    <a:gd name="T1" fmla="*/ 226 h 268"/>
                    <a:gd name="T2" fmla="*/ 253 w 278"/>
                    <a:gd name="T3" fmla="*/ 207 h 268"/>
                    <a:gd name="T4" fmla="*/ 266 w 278"/>
                    <a:gd name="T5" fmla="*/ 181 h 268"/>
                    <a:gd name="T6" fmla="*/ 274 w 278"/>
                    <a:gd name="T7" fmla="*/ 162 h 268"/>
                    <a:gd name="T8" fmla="*/ 278 w 278"/>
                    <a:gd name="T9" fmla="*/ 143 h 268"/>
                    <a:gd name="T10" fmla="*/ 278 w 278"/>
                    <a:gd name="T11" fmla="*/ 125 h 268"/>
                    <a:gd name="T12" fmla="*/ 274 w 278"/>
                    <a:gd name="T13" fmla="*/ 106 h 268"/>
                    <a:gd name="T14" fmla="*/ 268 w 278"/>
                    <a:gd name="T15" fmla="*/ 87 h 268"/>
                    <a:gd name="T16" fmla="*/ 257 w 278"/>
                    <a:gd name="T17" fmla="*/ 67 h 268"/>
                    <a:gd name="T18" fmla="*/ 242 w 278"/>
                    <a:gd name="T19" fmla="*/ 48 h 268"/>
                    <a:gd name="T20" fmla="*/ 219 w 278"/>
                    <a:gd name="T21" fmla="*/ 29 h 268"/>
                    <a:gd name="T22" fmla="*/ 190 w 278"/>
                    <a:gd name="T23" fmla="*/ 11 h 268"/>
                    <a:gd name="T24" fmla="*/ 177 w 278"/>
                    <a:gd name="T25" fmla="*/ 6 h 268"/>
                    <a:gd name="T26" fmla="*/ 158 w 278"/>
                    <a:gd name="T27" fmla="*/ 4 h 268"/>
                    <a:gd name="T28" fmla="*/ 133 w 278"/>
                    <a:gd name="T29" fmla="*/ 0 h 268"/>
                    <a:gd name="T30" fmla="*/ 116 w 278"/>
                    <a:gd name="T31" fmla="*/ 2 h 268"/>
                    <a:gd name="T32" fmla="*/ 99 w 278"/>
                    <a:gd name="T33" fmla="*/ 4 h 268"/>
                    <a:gd name="T34" fmla="*/ 82 w 278"/>
                    <a:gd name="T35" fmla="*/ 8 h 268"/>
                    <a:gd name="T36" fmla="*/ 63 w 278"/>
                    <a:gd name="T37" fmla="*/ 13 h 268"/>
                    <a:gd name="T38" fmla="*/ 46 w 278"/>
                    <a:gd name="T39" fmla="*/ 23 h 268"/>
                    <a:gd name="T40" fmla="*/ 31 w 278"/>
                    <a:gd name="T41" fmla="*/ 36 h 268"/>
                    <a:gd name="T42" fmla="*/ 19 w 278"/>
                    <a:gd name="T43" fmla="*/ 53 h 268"/>
                    <a:gd name="T44" fmla="*/ 10 w 278"/>
                    <a:gd name="T45" fmla="*/ 72 h 268"/>
                    <a:gd name="T46" fmla="*/ 2 w 278"/>
                    <a:gd name="T47" fmla="*/ 97 h 268"/>
                    <a:gd name="T48" fmla="*/ 0 w 278"/>
                    <a:gd name="T49" fmla="*/ 127 h 268"/>
                    <a:gd name="T50" fmla="*/ 31 w 278"/>
                    <a:gd name="T51" fmla="*/ 152 h 268"/>
                    <a:gd name="T52" fmla="*/ 32 w 278"/>
                    <a:gd name="T53" fmla="*/ 137 h 268"/>
                    <a:gd name="T54" fmla="*/ 40 w 278"/>
                    <a:gd name="T55" fmla="*/ 118 h 268"/>
                    <a:gd name="T56" fmla="*/ 51 w 278"/>
                    <a:gd name="T57" fmla="*/ 95 h 268"/>
                    <a:gd name="T58" fmla="*/ 67 w 278"/>
                    <a:gd name="T59" fmla="*/ 70 h 268"/>
                    <a:gd name="T60" fmla="*/ 89 w 278"/>
                    <a:gd name="T61" fmla="*/ 51 h 268"/>
                    <a:gd name="T62" fmla="*/ 109 w 278"/>
                    <a:gd name="T63" fmla="*/ 42 h 268"/>
                    <a:gd name="T64" fmla="*/ 126 w 278"/>
                    <a:gd name="T65" fmla="*/ 38 h 268"/>
                    <a:gd name="T66" fmla="*/ 143 w 278"/>
                    <a:gd name="T67" fmla="*/ 38 h 268"/>
                    <a:gd name="T68" fmla="*/ 164 w 278"/>
                    <a:gd name="T69" fmla="*/ 42 h 268"/>
                    <a:gd name="T70" fmla="*/ 185 w 278"/>
                    <a:gd name="T71" fmla="*/ 49 h 268"/>
                    <a:gd name="T72" fmla="*/ 202 w 278"/>
                    <a:gd name="T73" fmla="*/ 59 h 268"/>
                    <a:gd name="T74" fmla="*/ 219 w 278"/>
                    <a:gd name="T75" fmla="*/ 78 h 268"/>
                    <a:gd name="T76" fmla="*/ 232 w 278"/>
                    <a:gd name="T77" fmla="*/ 106 h 268"/>
                    <a:gd name="T78" fmla="*/ 234 w 278"/>
                    <a:gd name="T79" fmla="*/ 127 h 268"/>
                    <a:gd name="T80" fmla="*/ 232 w 278"/>
                    <a:gd name="T81" fmla="*/ 143 h 268"/>
                    <a:gd name="T82" fmla="*/ 226 w 278"/>
                    <a:gd name="T83" fmla="*/ 165 h 268"/>
                    <a:gd name="T84" fmla="*/ 213 w 278"/>
                    <a:gd name="T85" fmla="*/ 194 h 268"/>
                    <a:gd name="T86" fmla="*/ 196 w 278"/>
                    <a:gd name="T87" fmla="*/ 219 h 268"/>
                    <a:gd name="T88" fmla="*/ 177 w 278"/>
                    <a:gd name="T89" fmla="*/ 236 h 268"/>
                    <a:gd name="T90" fmla="*/ 169 w 278"/>
                    <a:gd name="T91" fmla="*/ 251 h 268"/>
                    <a:gd name="T92" fmla="*/ 177 w 278"/>
                    <a:gd name="T93" fmla="*/ 264 h 268"/>
                    <a:gd name="T94" fmla="*/ 196 w 278"/>
                    <a:gd name="T95" fmla="*/ 264 h 268"/>
                    <a:gd name="T96" fmla="*/ 211 w 278"/>
                    <a:gd name="T97" fmla="*/ 255 h 268"/>
                    <a:gd name="T98" fmla="*/ 232 w 278"/>
                    <a:gd name="T99" fmla="*/ 238 h 2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278"/>
                    <a:gd name="T151" fmla="*/ 0 h 268"/>
                    <a:gd name="T152" fmla="*/ 278 w 278"/>
                    <a:gd name="T153" fmla="*/ 268 h 2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278" h="268">
                      <a:moveTo>
                        <a:pt x="232" y="238"/>
                      </a:moveTo>
                      <a:lnTo>
                        <a:pt x="234" y="234"/>
                      </a:lnTo>
                      <a:lnTo>
                        <a:pt x="238" y="230"/>
                      </a:lnTo>
                      <a:lnTo>
                        <a:pt x="240" y="226"/>
                      </a:lnTo>
                      <a:lnTo>
                        <a:pt x="244" y="224"/>
                      </a:lnTo>
                      <a:lnTo>
                        <a:pt x="245" y="219"/>
                      </a:lnTo>
                      <a:lnTo>
                        <a:pt x="249" y="215"/>
                      </a:lnTo>
                      <a:lnTo>
                        <a:pt x="253" y="207"/>
                      </a:lnTo>
                      <a:lnTo>
                        <a:pt x="257" y="202"/>
                      </a:lnTo>
                      <a:lnTo>
                        <a:pt x="261" y="196"/>
                      </a:lnTo>
                      <a:lnTo>
                        <a:pt x="264" y="188"/>
                      </a:lnTo>
                      <a:lnTo>
                        <a:pt x="266" y="181"/>
                      </a:lnTo>
                      <a:lnTo>
                        <a:pt x="270" y="173"/>
                      </a:lnTo>
                      <a:lnTo>
                        <a:pt x="272" y="169"/>
                      </a:lnTo>
                      <a:lnTo>
                        <a:pt x="272" y="165"/>
                      </a:lnTo>
                      <a:lnTo>
                        <a:pt x="274" y="162"/>
                      </a:lnTo>
                      <a:lnTo>
                        <a:pt x="276" y="158"/>
                      </a:lnTo>
                      <a:lnTo>
                        <a:pt x="276" y="152"/>
                      </a:lnTo>
                      <a:lnTo>
                        <a:pt x="276" y="148"/>
                      </a:lnTo>
                      <a:lnTo>
                        <a:pt x="278" y="143"/>
                      </a:lnTo>
                      <a:lnTo>
                        <a:pt x="278" y="139"/>
                      </a:lnTo>
                      <a:lnTo>
                        <a:pt x="278" y="133"/>
                      </a:lnTo>
                      <a:lnTo>
                        <a:pt x="278" y="129"/>
                      </a:lnTo>
                      <a:lnTo>
                        <a:pt x="278" y="125"/>
                      </a:lnTo>
                      <a:lnTo>
                        <a:pt x="278" y="122"/>
                      </a:lnTo>
                      <a:lnTo>
                        <a:pt x="276" y="116"/>
                      </a:lnTo>
                      <a:lnTo>
                        <a:pt x="276" y="112"/>
                      </a:lnTo>
                      <a:lnTo>
                        <a:pt x="274" y="106"/>
                      </a:lnTo>
                      <a:lnTo>
                        <a:pt x="274" y="103"/>
                      </a:lnTo>
                      <a:lnTo>
                        <a:pt x="272" y="97"/>
                      </a:lnTo>
                      <a:lnTo>
                        <a:pt x="270" y="93"/>
                      </a:lnTo>
                      <a:lnTo>
                        <a:pt x="268" y="87"/>
                      </a:lnTo>
                      <a:lnTo>
                        <a:pt x="266" y="84"/>
                      </a:lnTo>
                      <a:lnTo>
                        <a:pt x="263" y="78"/>
                      </a:lnTo>
                      <a:lnTo>
                        <a:pt x="261" y="72"/>
                      </a:lnTo>
                      <a:lnTo>
                        <a:pt x="257" y="67"/>
                      </a:lnTo>
                      <a:lnTo>
                        <a:pt x="253" y="63"/>
                      </a:lnTo>
                      <a:lnTo>
                        <a:pt x="249" y="59"/>
                      </a:lnTo>
                      <a:lnTo>
                        <a:pt x="245" y="53"/>
                      </a:lnTo>
                      <a:lnTo>
                        <a:pt x="242" y="48"/>
                      </a:lnTo>
                      <a:lnTo>
                        <a:pt x="236" y="44"/>
                      </a:lnTo>
                      <a:lnTo>
                        <a:pt x="230" y="40"/>
                      </a:lnTo>
                      <a:lnTo>
                        <a:pt x="225" y="34"/>
                      </a:lnTo>
                      <a:lnTo>
                        <a:pt x="219" y="29"/>
                      </a:lnTo>
                      <a:lnTo>
                        <a:pt x="213" y="25"/>
                      </a:lnTo>
                      <a:lnTo>
                        <a:pt x="205" y="21"/>
                      </a:lnTo>
                      <a:lnTo>
                        <a:pt x="198" y="17"/>
                      </a:lnTo>
                      <a:lnTo>
                        <a:pt x="190" y="11"/>
                      </a:lnTo>
                      <a:lnTo>
                        <a:pt x="183" y="8"/>
                      </a:lnTo>
                      <a:lnTo>
                        <a:pt x="181" y="8"/>
                      </a:lnTo>
                      <a:lnTo>
                        <a:pt x="181" y="6"/>
                      </a:lnTo>
                      <a:lnTo>
                        <a:pt x="177" y="6"/>
                      </a:lnTo>
                      <a:lnTo>
                        <a:pt x="173" y="6"/>
                      </a:lnTo>
                      <a:lnTo>
                        <a:pt x="169" y="4"/>
                      </a:lnTo>
                      <a:lnTo>
                        <a:pt x="164" y="4"/>
                      </a:lnTo>
                      <a:lnTo>
                        <a:pt x="158" y="4"/>
                      </a:lnTo>
                      <a:lnTo>
                        <a:pt x="152" y="4"/>
                      </a:lnTo>
                      <a:lnTo>
                        <a:pt x="143" y="2"/>
                      </a:lnTo>
                      <a:lnTo>
                        <a:pt x="137" y="0"/>
                      </a:lnTo>
                      <a:lnTo>
                        <a:pt x="133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2" y="2"/>
                      </a:lnTo>
                      <a:lnTo>
                        <a:pt x="116" y="2"/>
                      </a:lnTo>
                      <a:lnTo>
                        <a:pt x="112" y="2"/>
                      </a:lnTo>
                      <a:lnTo>
                        <a:pt x="107" y="2"/>
                      </a:lnTo>
                      <a:lnTo>
                        <a:pt x="103" y="4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1" y="6"/>
                      </a:lnTo>
                      <a:lnTo>
                        <a:pt x="86" y="8"/>
                      </a:lnTo>
                      <a:lnTo>
                        <a:pt x="82" y="8"/>
                      </a:lnTo>
                      <a:lnTo>
                        <a:pt x="76" y="10"/>
                      </a:lnTo>
                      <a:lnTo>
                        <a:pt x="72" y="10"/>
                      </a:lnTo>
                      <a:lnTo>
                        <a:pt x="69" y="11"/>
                      </a:lnTo>
                      <a:lnTo>
                        <a:pt x="63" y="13"/>
                      </a:lnTo>
                      <a:lnTo>
                        <a:pt x="59" y="15"/>
                      </a:lnTo>
                      <a:lnTo>
                        <a:pt x="55" y="17"/>
                      </a:lnTo>
                      <a:lnTo>
                        <a:pt x="51" y="21"/>
                      </a:lnTo>
                      <a:lnTo>
                        <a:pt x="46" y="23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6" y="32"/>
                      </a:lnTo>
                      <a:lnTo>
                        <a:pt x="31" y="36"/>
                      </a:lnTo>
                      <a:lnTo>
                        <a:pt x="29" y="40"/>
                      </a:lnTo>
                      <a:lnTo>
                        <a:pt x="25" y="44"/>
                      </a:lnTo>
                      <a:lnTo>
                        <a:pt x="23" y="48"/>
                      </a:lnTo>
                      <a:lnTo>
                        <a:pt x="19" y="53"/>
                      </a:lnTo>
                      <a:lnTo>
                        <a:pt x="15" y="57"/>
                      </a:lnTo>
                      <a:lnTo>
                        <a:pt x="13" y="61"/>
                      </a:lnTo>
                      <a:lnTo>
                        <a:pt x="12" y="67"/>
                      </a:lnTo>
                      <a:lnTo>
                        <a:pt x="10" y="72"/>
                      </a:lnTo>
                      <a:lnTo>
                        <a:pt x="8" y="78"/>
                      </a:lnTo>
                      <a:lnTo>
                        <a:pt x="4" y="84"/>
                      </a:lnTo>
                      <a:lnTo>
                        <a:pt x="4" y="91"/>
                      </a:lnTo>
                      <a:lnTo>
                        <a:pt x="2" y="97"/>
                      </a:lnTo>
                      <a:lnTo>
                        <a:pt x="2" y="105"/>
                      </a:lnTo>
                      <a:lnTo>
                        <a:pt x="0" y="112"/>
                      </a:lnTo>
                      <a:lnTo>
                        <a:pt x="0" y="120"/>
                      </a:lnTo>
                      <a:lnTo>
                        <a:pt x="0" y="127"/>
                      </a:lnTo>
                      <a:lnTo>
                        <a:pt x="0" y="137"/>
                      </a:lnTo>
                      <a:lnTo>
                        <a:pt x="0" y="145"/>
                      </a:lnTo>
                      <a:lnTo>
                        <a:pt x="2" y="154"/>
                      </a:lnTo>
                      <a:lnTo>
                        <a:pt x="31" y="152"/>
                      </a:lnTo>
                      <a:lnTo>
                        <a:pt x="31" y="150"/>
                      </a:lnTo>
                      <a:lnTo>
                        <a:pt x="31" y="146"/>
                      </a:lnTo>
                      <a:lnTo>
                        <a:pt x="32" y="141"/>
                      </a:lnTo>
                      <a:lnTo>
                        <a:pt x="32" y="137"/>
                      </a:lnTo>
                      <a:lnTo>
                        <a:pt x="34" y="133"/>
                      </a:lnTo>
                      <a:lnTo>
                        <a:pt x="36" y="129"/>
                      </a:lnTo>
                      <a:lnTo>
                        <a:pt x="38" y="124"/>
                      </a:lnTo>
                      <a:lnTo>
                        <a:pt x="40" y="118"/>
                      </a:lnTo>
                      <a:lnTo>
                        <a:pt x="42" y="112"/>
                      </a:lnTo>
                      <a:lnTo>
                        <a:pt x="46" y="106"/>
                      </a:lnTo>
                      <a:lnTo>
                        <a:pt x="48" y="101"/>
                      </a:lnTo>
                      <a:lnTo>
                        <a:pt x="51" y="95"/>
                      </a:lnTo>
                      <a:lnTo>
                        <a:pt x="55" y="89"/>
                      </a:lnTo>
                      <a:lnTo>
                        <a:pt x="59" y="84"/>
                      </a:lnTo>
                      <a:lnTo>
                        <a:pt x="63" y="76"/>
                      </a:lnTo>
                      <a:lnTo>
                        <a:pt x="67" y="70"/>
                      </a:lnTo>
                      <a:lnTo>
                        <a:pt x="72" y="65"/>
                      </a:lnTo>
                      <a:lnTo>
                        <a:pt x="78" y="61"/>
                      </a:lnTo>
                      <a:lnTo>
                        <a:pt x="82" y="55"/>
                      </a:lnTo>
                      <a:lnTo>
                        <a:pt x="89" y="51"/>
                      </a:lnTo>
                      <a:lnTo>
                        <a:pt x="95" y="48"/>
                      </a:lnTo>
                      <a:lnTo>
                        <a:pt x="103" y="44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2" y="40"/>
                      </a:lnTo>
                      <a:lnTo>
                        <a:pt x="118" y="40"/>
                      </a:lnTo>
                      <a:lnTo>
                        <a:pt x="122" y="38"/>
                      </a:lnTo>
                      <a:lnTo>
                        <a:pt x="126" y="38"/>
                      </a:lnTo>
                      <a:lnTo>
                        <a:pt x="129" y="38"/>
                      </a:lnTo>
                      <a:lnTo>
                        <a:pt x="135" y="38"/>
                      </a:lnTo>
                      <a:lnTo>
                        <a:pt x="139" y="38"/>
                      </a:lnTo>
                      <a:lnTo>
                        <a:pt x="143" y="38"/>
                      </a:lnTo>
                      <a:lnTo>
                        <a:pt x="148" y="38"/>
                      </a:lnTo>
                      <a:lnTo>
                        <a:pt x="152" y="40"/>
                      </a:lnTo>
                      <a:lnTo>
                        <a:pt x="158" y="40"/>
                      </a:lnTo>
                      <a:lnTo>
                        <a:pt x="164" y="42"/>
                      </a:lnTo>
                      <a:lnTo>
                        <a:pt x="167" y="44"/>
                      </a:lnTo>
                      <a:lnTo>
                        <a:pt x="173" y="46"/>
                      </a:lnTo>
                      <a:lnTo>
                        <a:pt x="179" y="48"/>
                      </a:lnTo>
                      <a:lnTo>
                        <a:pt x="185" y="49"/>
                      </a:lnTo>
                      <a:lnTo>
                        <a:pt x="188" y="51"/>
                      </a:lnTo>
                      <a:lnTo>
                        <a:pt x="194" y="55"/>
                      </a:lnTo>
                      <a:lnTo>
                        <a:pt x="196" y="57"/>
                      </a:lnTo>
                      <a:lnTo>
                        <a:pt x="202" y="59"/>
                      </a:lnTo>
                      <a:lnTo>
                        <a:pt x="205" y="63"/>
                      </a:lnTo>
                      <a:lnTo>
                        <a:pt x="207" y="65"/>
                      </a:lnTo>
                      <a:lnTo>
                        <a:pt x="213" y="70"/>
                      </a:lnTo>
                      <a:lnTo>
                        <a:pt x="219" y="78"/>
                      </a:lnTo>
                      <a:lnTo>
                        <a:pt x="225" y="84"/>
                      </a:lnTo>
                      <a:lnTo>
                        <a:pt x="228" y="91"/>
                      </a:lnTo>
                      <a:lnTo>
                        <a:pt x="230" y="97"/>
                      </a:lnTo>
                      <a:lnTo>
                        <a:pt x="232" y="106"/>
                      </a:lnTo>
                      <a:lnTo>
                        <a:pt x="234" y="112"/>
                      </a:lnTo>
                      <a:lnTo>
                        <a:pt x="234" y="120"/>
                      </a:lnTo>
                      <a:lnTo>
                        <a:pt x="234" y="124"/>
                      </a:lnTo>
                      <a:lnTo>
                        <a:pt x="234" y="127"/>
                      </a:lnTo>
                      <a:lnTo>
                        <a:pt x="234" y="131"/>
                      </a:lnTo>
                      <a:lnTo>
                        <a:pt x="234" y="137"/>
                      </a:lnTo>
                      <a:lnTo>
                        <a:pt x="232" y="139"/>
                      </a:lnTo>
                      <a:lnTo>
                        <a:pt x="232" y="143"/>
                      </a:lnTo>
                      <a:lnTo>
                        <a:pt x="232" y="148"/>
                      </a:lnTo>
                      <a:lnTo>
                        <a:pt x="232" y="152"/>
                      </a:lnTo>
                      <a:lnTo>
                        <a:pt x="228" y="160"/>
                      </a:lnTo>
                      <a:lnTo>
                        <a:pt x="226" y="165"/>
                      </a:lnTo>
                      <a:lnTo>
                        <a:pt x="223" y="173"/>
                      </a:lnTo>
                      <a:lnTo>
                        <a:pt x="221" y="181"/>
                      </a:lnTo>
                      <a:lnTo>
                        <a:pt x="217" y="188"/>
                      </a:lnTo>
                      <a:lnTo>
                        <a:pt x="213" y="194"/>
                      </a:lnTo>
                      <a:lnTo>
                        <a:pt x="207" y="202"/>
                      </a:lnTo>
                      <a:lnTo>
                        <a:pt x="205" y="207"/>
                      </a:lnTo>
                      <a:lnTo>
                        <a:pt x="200" y="213"/>
                      </a:lnTo>
                      <a:lnTo>
                        <a:pt x="196" y="219"/>
                      </a:lnTo>
                      <a:lnTo>
                        <a:pt x="190" y="224"/>
                      </a:lnTo>
                      <a:lnTo>
                        <a:pt x="186" y="228"/>
                      </a:lnTo>
                      <a:lnTo>
                        <a:pt x="181" y="232"/>
                      </a:lnTo>
                      <a:lnTo>
                        <a:pt x="177" y="236"/>
                      </a:lnTo>
                      <a:lnTo>
                        <a:pt x="173" y="240"/>
                      </a:lnTo>
                      <a:lnTo>
                        <a:pt x="169" y="243"/>
                      </a:lnTo>
                      <a:lnTo>
                        <a:pt x="169" y="245"/>
                      </a:lnTo>
                      <a:lnTo>
                        <a:pt x="169" y="251"/>
                      </a:lnTo>
                      <a:lnTo>
                        <a:pt x="169" y="255"/>
                      </a:lnTo>
                      <a:lnTo>
                        <a:pt x="171" y="257"/>
                      </a:lnTo>
                      <a:lnTo>
                        <a:pt x="173" y="260"/>
                      </a:lnTo>
                      <a:lnTo>
                        <a:pt x="177" y="264"/>
                      </a:lnTo>
                      <a:lnTo>
                        <a:pt x="181" y="266"/>
                      </a:lnTo>
                      <a:lnTo>
                        <a:pt x="185" y="268"/>
                      </a:lnTo>
                      <a:lnTo>
                        <a:pt x="188" y="268"/>
                      </a:lnTo>
                      <a:lnTo>
                        <a:pt x="196" y="264"/>
                      </a:lnTo>
                      <a:lnTo>
                        <a:pt x="200" y="262"/>
                      </a:lnTo>
                      <a:lnTo>
                        <a:pt x="204" y="260"/>
                      </a:lnTo>
                      <a:lnTo>
                        <a:pt x="207" y="259"/>
                      </a:lnTo>
                      <a:lnTo>
                        <a:pt x="211" y="255"/>
                      </a:lnTo>
                      <a:lnTo>
                        <a:pt x="217" y="251"/>
                      </a:lnTo>
                      <a:lnTo>
                        <a:pt x="223" y="247"/>
                      </a:lnTo>
                      <a:lnTo>
                        <a:pt x="226" y="241"/>
                      </a:lnTo>
                      <a:lnTo>
                        <a:pt x="232" y="2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96C6F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D4DEFF"/>
                    </a:gs>
                  </a:gsLst>
                  <a:lin ang="0" scaled="1"/>
                </a:gradFill>
                <a:ln w="3175">
                  <a:noFill/>
                  <a:miter lim="800000"/>
                  <a:headEnd/>
                  <a:tailEnd/>
                </a:ln>
                <a:effectLst>
                  <a:outerShdw blurRad="63500"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</p:grpSp>
        </p:grpSp>
      </p:grpSp>
      <p:grpSp>
        <p:nvGrpSpPr>
          <p:cNvPr id="3077" name="Group 91"/>
          <p:cNvGrpSpPr>
            <a:grpSpLocks/>
          </p:cNvGrpSpPr>
          <p:nvPr/>
        </p:nvGrpSpPr>
        <p:grpSpPr bwMode="auto">
          <a:xfrm rot="20767498">
            <a:off x="6069121" y="1787608"/>
            <a:ext cx="1371600" cy="3987800"/>
            <a:chOff x="7467600" y="1523999"/>
            <a:chExt cx="1371600" cy="3987197"/>
          </a:xfrm>
        </p:grpSpPr>
        <p:sp>
          <p:nvSpPr>
            <p:cNvPr id="6" name="Rounded Rectangle 5"/>
            <p:cNvSpPr>
              <a:spLocks noChangeArrowheads="1"/>
            </p:cNvSpPr>
            <p:nvPr/>
          </p:nvSpPr>
          <p:spPr bwMode="auto">
            <a:xfrm>
              <a:off x="7467600" y="1523999"/>
              <a:ext cx="1371600" cy="3987197"/>
            </a:xfrm>
            <a:prstGeom prst="roundRect">
              <a:avLst>
                <a:gd name="adj" fmla="val 17083"/>
              </a:avLst>
            </a:prstGeom>
            <a:gradFill rotWithShape="1">
              <a:gsLst>
                <a:gs pos="0">
                  <a:srgbClr val="A6A6A6"/>
                </a:gs>
                <a:gs pos="100000">
                  <a:srgbClr val="D9D9D9"/>
                </a:gs>
              </a:gsLst>
              <a:lin ang="5400000"/>
            </a:gradFill>
            <a:ln w="50800">
              <a:solidFill>
                <a:srgbClr val="BFBFBF"/>
              </a:solidFill>
              <a:round/>
              <a:headEnd/>
              <a:tailEnd/>
            </a:ln>
            <a:effectLst>
              <a:outerShdw blurRad="40000" dist="23000" dir="2219996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-105" charset="0"/>
                <a:ea typeface="ＭＳ Ｐゴシック" pitchFamily="-105" charset="-128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7548121" y="2953458"/>
              <a:ext cx="1225550" cy="122377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ＭＳ Ｐゴシック" pitchFamily="-105" charset="-128"/>
              </a:endParaRPr>
            </a:p>
          </p:txBody>
        </p:sp>
        <p:grpSp>
          <p:nvGrpSpPr>
            <p:cNvPr id="3106" name="Group 90"/>
            <p:cNvGrpSpPr>
              <a:grpSpLocks/>
            </p:cNvGrpSpPr>
            <p:nvPr/>
          </p:nvGrpSpPr>
          <p:grpSpPr bwMode="auto">
            <a:xfrm>
              <a:off x="7640516" y="4368800"/>
              <a:ext cx="1025769" cy="952500"/>
              <a:chOff x="7715739" y="4368800"/>
              <a:chExt cx="875323" cy="8128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7715739" y="4368800"/>
                <a:ext cx="875323" cy="8128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>
                      <a:lumMod val="95000"/>
                      <a:lumOff val="5000"/>
                    </a:schemeClr>
                  </a:gs>
                  <a:gs pos="0">
                    <a:schemeClr val="tx1">
                      <a:lumMod val="75000"/>
                      <a:lumOff val="2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sz="1800" dirty="0" smtClean="0">
                  <a:solidFill>
                    <a:srgbClr val="FFFFFF"/>
                  </a:solidFill>
                  <a:latin typeface="Calibri" pitchFamily="-105" charset="0"/>
                </a:endParaRPr>
              </a:p>
            </p:txBody>
          </p:sp>
          <p:grpSp>
            <p:nvGrpSpPr>
              <p:cNvPr id="3126" name="Group 69"/>
              <p:cNvGrpSpPr>
                <a:grpSpLocks/>
              </p:cNvGrpSpPr>
              <p:nvPr/>
            </p:nvGrpSpPr>
            <p:grpSpPr bwMode="auto">
              <a:xfrm>
                <a:off x="7796213" y="4419600"/>
                <a:ext cx="714375" cy="711200"/>
                <a:chOff x="6149975" y="4257675"/>
                <a:chExt cx="714375" cy="711200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6475986" y="4555278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6476912" y="4468766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6553223" y="4519181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6554790" y="4608240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6477646" y="4632287"/>
                  <a:ext cx="50123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6397208" y="4518451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400409" y="4599187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6478588" y="4391009"/>
                  <a:ext cx="50123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6568350" y="4413453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618094" y="4481334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6396276" y="4417072"/>
                  <a:ext cx="52832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6328465" y="4477904"/>
                  <a:ext cx="50122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305777" y="4562191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6646266" y="4364798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647591" y="4272694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6696803" y="4441195"/>
                  <a:ext cx="50123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6768737" y="4392932"/>
                  <a:ext cx="5012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6647932" y="4560500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6723032" y="4517860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6806218" y="4478164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6617746" y="4648105"/>
                  <a:ext cx="5418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723459" y="4598954"/>
                  <a:ext cx="51477" cy="4876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6817222" y="4560685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6803812" y="4649488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6697606" y="4681682"/>
                  <a:ext cx="50122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6565311" y="4329791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714465" y="4329647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571028" y="4245379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480943" y="4230141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6482434" y="4314875"/>
                  <a:ext cx="52832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6397202" y="4330560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6399950" y="4246225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6314909" y="4279181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6317429" y="4365704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6246703" y="4325905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6264275" y="4440769"/>
                  <a:ext cx="50122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6198746" y="4388616"/>
                  <a:ext cx="50123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6236913" y="4517559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6156636" y="4469994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6566350" y="4700588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6645315" y="4747915"/>
                  <a:ext cx="52832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6778043" y="4726322"/>
                  <a:ext cx="50123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6715175" y="4789774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6141600" y="4555546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6645301" y="4840257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6568990" y="4789841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6565689" y="4871121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6477589" y="4724867"/>
                  <a:ext cx="50123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6479445" y="4800803"/>
                  <a:ext cx="5012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6478075" y="4893145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6380977" y="4869738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6394541" y="4788228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6396182" y="4699136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6338510" y="4643730"/>
                  <a:ext cx="50122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6238838" y="4609391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6151533" y="4644645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6262813" y="4683554"/>
                  <a:ext cx="51477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6187712" y="4726194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6312197" y="4748660"/>
                  <a:ext cx="52832" cy="514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305246" y="4837157"/>
                  <a:ext cx="52832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242689" y="4791700"/>
                  <a:ext cx="51477" cy="5011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  <a:ea typeface="ＭＳ Ｐゴシック" pitchFamily="-105" charset="-128"/>
                  </a:endParaRPr>
                </a:p>
              </p:txBody>
            </p:sp>
          </p:grpSp>
        </p:grpSp>
        <p:sp>
          <p:nvSpPr>
            <p:cNvPr id="71" name="Rounded Rectangle 70"/>
            <p:cNvSpPr/>
            <p:nvPr/>
          </p:nvSpPr>
          <p:spPr>
            <a:xfrm>
              <a:off x="7656656" y="1817020"/>
              <a:ext cx="990600" cy="863469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ＭＳ Ｐゴシック" pitchFamily="-105" charset="-128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7714740" y="1876067"/>
              <a:ext cx="871537" cy="62220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7000">
                  <a:schemeClr val="tx1">
                    <a:lumMod val="75000"/>
                    <a:lumOff val="25000"/>
                    <a:alpha val="0"/>
                  </a:schemeClr>
                </a:gs>
              </a:gsLst>
              <a:lin ang="744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ＭＳ Ｐゴシック" pitchFamily="-105" charset="-128"/>
              </a:endParaRPr>
            </a:p>
          </p:txBody>
        </p:sp>
        <p:sp>
          <p:nvSpPr>
            <p:cNvPr id="3109" name="TextBox 72"/>
            <p:cNvSpPr txBox="1">
              <a:spLocks noChangeArrowheads="1"/>
            </p:cNvSpPr>
            <p:nvPr/>
          </p:nvSpPr>
          <p:spPr bwMode="auto">
            <a:xfrm>
              <a:off x="7715739" y="2692400"/>
              <a:ext cx="87532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nb-NO" sz="1100">
                  <a:latin typeface="Calibri" pitchFamily="34" charset="0"/>
                </a:rPr>
                <a:t>REC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7680227" y="3085044"/>
              <a:ext cx="962223" cy="96222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22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eaLnBrk="1" hangingPunct="1">
                <a:defRPr/>
              </a:pPr>
              <a:endParaRPr lang="en-US" sz="1800" dirty="0" smtClean="0">
                <a:solidFill>
                  <a:srgbClr val="FFFFFF"/>
                </a:solidFill>
                <a:latin typeface="Calibri" pitchFamily="-105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095200" y="3187695"/>
              <a:ext cx="116400" cy="11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127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eaLnBrk="1" hangingPunct="1">
                <a:defRPr/>
              </a:pPr>
              <a:endParaRPr lang="en-US" sz="1800" dirty="0" smtClean="0">
                <a:solidFill>
                  <a:srgbClr val="FFFFFF"/>
                </a:solidFill>
                <a:latin typeface="Calibri" pitchFamily="-105" charset="0"/>
              </a:endParaRPr>
            </a:p>
          </p:txBody>
        </p:sp>
        <p:sp>
          <p:nvSpPr>
            <p:cNvPr id="76" name="Right Triangle 75"/>
            <p:cNvSpPr/>
            <p:nvPr/>
          </p:nvSpPr>
          <p:spPr>
            <a:xfrm rot="13500000">
              <a:off x="8064802" y="3790647"/>
              <a:ext cx="131763" cy="131763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127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eaLnBrk="1" hangingPunct="1">
                <a:defRPr/>
              </a:pPr>
              <a:endParaRPr lang="en-US" sz="1800" dirty="0" smtClean="0">
                <a:solidFill>
                  <a:srgbClr val="FFFFFF"/>
                </a:solidFill>
                <a:latin typeface="Calibri" pitchFamily="-105" charset="0"/>
              </a:endParaRPr>
            </a:p>
          </p:txBody>
        </p:sp>
        <p:grpSp>
          <p:nvGrpSpPr>
            <p:cNvPr id="113" name="Group 82"/>
            <p:cNvGrpSpPr/>
            <p:nvPr/>
          </p:nvGrpSpPr>
          <p:grpSpPr>
            <a:xfrm>
              <a:off x="8299711" y="3471955"/>
              <a:ext cx="234689" cy="188400"/>
              <a:chOff x="8277527" y="3505994"/>
              <a:chExt cx="234689" cy="188400"/>
            </a:xfrm>
            <a:solidFill>
              <a:schemeClr val="bg1">
                <a:lumMod val="85000"/>
              </a:schemeClr>
            </a:solidFill>
          </p:grpSpPr>
          <p:sp>
            <p:nvSpPr>
              <p:cNvPr id="77" name="Right Triangle 76"/>
              <p:cNvSpPr/>
              <p:nvPr/>
            </p:nvSpPr>
            <p:spPr>
              <a:xfrm rot="13500000">
                <a:off x="8277527" y="3532490"/>
                <a:ext cx="131763" cy="131763"/>
              </a:xfrm>
              <a:prstGeom prst="rtTriangle">
                <a:avLst/>
              </a:prstGeom>
              <a:grpFill/>
              <a:ln>
                <a:noFill/>
              </a:ln>
              <a:effectLst>
                <a:innerShdw blurRad="63500" dist="127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/>
              </a:p>
            </p:txBody>
          </p:sp>
          <p:sp>
            <p:nvSpPr>
              <p:cNvPr id="78" name="Right Triangle 77"/>
              <p:cNvSpPr/>
              <p:nvPr/>
            </p:nvSpPr>
            <p:spPr>
              <a:xfrm rot="13500000">
                <a:off x="8351575" y="3532490"/>
                <a:ext cx="131763" cy="131763"/>
              </a:xfrm>
              <a:prstGeom prst="rtTriangle">
                <a:avLst/>
              </a:prstGeom>
              <a:grpFill/>
              <a:ln>
                <a:noFill/>
              </a:ln>
              <a:effectLst>
                <a:innerShdw blurRad="63500" dist="127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>
                <a:off x="8417222" y="3599400"/>
                <a:ext cx="188400" cy="1588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83"/>
            <p:cNvGrpSpPr/>
            <p:nvPr/>
          </p:nvGrpSpPr>
          <p:grpSpPr>
            <a:xfrm flipH="1">
              <a:off x="7772400" y="3471955"/>
              <a:ext cx="234689" cy="188400"/>
              <a:chOff x="8277527" y="3505994"/>
              <a:chExt cx="234689" cy="188400"/>
            </a:xfrm>
            <a:solidFill>
              <a:schemeClr val="bg1">
                <a:lumMod val="85000"/>
              </a:schemeClr>
            </a:solidFill>
          </p:grpSpPr>
          <p:sp>
            <p:nvSpPr>
              <p:cNvPr id="85" name="Right Triangle 84"/>
              <p:cNvSpPr/>
              <p:nvPr/>
            </p:nvSpPr>
            <p:spPr>
              <a:xfrm rot="13500000">
                <a:off x="8277527" y="3532490"/>
                <a:ext cx="131763" cy="131763"/>
              </a:xfrm>
              <a:prstGeom prst="rtTriangle">
                <a:avLst/>
              </a:prstGeom>
              <a:grpFill/>
              <a:ln>
                <a:noFill/>
              </a:ln>
              <a:effectLst>
                <a:innerShdw blurRad="63500" dist="127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/>
              </a:p>
            </p:txBody>
          </p:sp>
          <p:sp>
            <p:nvSpPr>
              <p:cNvPr id="86" name="Right Triangle 85"/>
              <p:cNvSpPr/>
              <p:nvPr/>
            </p:nvSpPr>
            <p:spPr>
              <a:xfrm rot="13500000">
                <a:off x="8351575" y="3532490"/>
                <a:ext cx="131763" cy="131763"/>
              </a:xfrm>
              <a:prstGeom prst="rtTriangle">
                <a:avLst/>
              </a:prstGeom>
              <a:grpFill/>
              <a:ln>
                <a:noFill/>
              </a:ln>
              <a:effectLst>
                <a:innerShdw blurRad="63500" dist="127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 rot="5400000">
                <a:off x="8417222" y="3599400"/>
                <a:ext cx="188400" cy="1588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21" name="TextBox 87"/>
            <p:cNvSpPr txBox="1">
              <a:spLocks noChangeArrowheads="1"/>
            </p:cNvSpPr>
            <p:nvPr/>
          </p:nvSpPr>
          <p:spPr bwMode="auto">
            <a:xfrm>
              <a:off x="7715739" y="2900685"/>
              <a:ext cx="87532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nb-NO" sz="700">
                  <a:latin typeface="Calibri" pitchFamily="34" charset="0"/>
                </a:rPr>
                <a:t>STOP</a:t>
              </a:r>
            </a:p>
          </p:txBody>
        </p:sp>
        <p:sp>
          <p:nvSpPr>
            <p:cNvPr id="3122" name="TextBox 88"/>
            <p:cNvSpPr txBox="1">
              <a:spLocks noChangeArrowheads="1"/>
            </p:cNvSpPr>
            <p:nvPr/>
          </p:nvSpPr>
          <p:spPr bwMode="auto">
            <a:xfrm>
              <a:off x="7715739" y="4013200"/>
              <a:ext cx="87532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nb-NO" sz="700">
                  <a:latin typeface="Calibri" pitchFamily="34" charset="0"/>
                </a:rPr>
                <a:t>PLAY</a:t>
              </a:r>
            </a:p>
          </p:txBody>
        </p:sp>
      </p:grpSp>
      <p:sp>
        <p:nvSpPr>
          <p:cNvPr id="3078" name="TextBox 219"/>
          <p:cNvSpPr txBox="1">
            <a:spLocks noChangeArrowheads="1"/>
          </p:cNvSpPr>
          <p:nvPr/>
        </p:nvSpPr>
        <p:spPr bwMode="auto">
          <a:xfrm>
            <a:off x="1508126" y="1300162"/>
            <a:ext cx="365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fa-IR" sz="2000" b="1" dirty="0" smtClean="0">
                <a:latin typeface="Calibri" pitchFamily="34" charset="0"/>
              </a:rPr>
              <a:t>مفاهیم تجاری سازی</a:t>
            </a:r>
            <a:endParaRPr lang="en-GB" sz="2000" b="1" dirty="0">
              <a:latin typeface="Calibri" pitchFamily="34" charset="0"/>
            </a:endParaRPr>
          </a:p>
        </p:txBody>
      </p:sp>
      <p:sp>
        <p:nvSpPr>
          <p:cNvPr id="222" name="Freeform 221"/>
          <p:cNvSpPr/>
          <p:nvPr/>
        </p:nvSpPr>
        <p:spPr>
          <a:xfrm>
            <a:off x="5280067" y="2097888"/>
            <a:ext cx="390525" cy="395288"/>
          </a:xfrm>
          <a:custGeom>
            <a:avLst/>
            <a:gdLst>
              <a:gd name="connsiteX0" fmla="*/ 169333 w 539750"/>
              <a:gd name="connsiteY0" fmla="*/ 63500 h 548217"/>
              <a:gd name="connsiteX1" fmla="*/ 55033 w 539750"/>
              <a:gd name="connsiteY1" fmla="*/ 139700 h 548217"/>
              <a:gd name="connsiteX2" fmla="*/ 4233 w 539750"/>
              <a:gd name="connsiteY2" fmla="*/ 279400 h 548217"/>
              <a:gd name="connsiteX3" fmla="*/ 29633 w 539750"/>
              <a:gd name="connsiteY3" fmla="*/ 431800 h 548217"/>
              <a:gd name="connsiteX4" fmla="*/ 156633 w 539750"/>
              <a:gd name="connsiteY4" fmla="*/ 533400 h 548217"/>
              <a:gd name="connsiteX5" fmla="*/ 410633 w 539750"/>
              <a:gd name="connsiteY5" fmla="*/ 508000 h 548217"/>
              <a:gd name="connsiteX6" fmla="*/ 537633 w 539750"/>
              <a:gd name="connsiteY6" fmla="*/ 292100 h 548217"/>
              <a:gd name="connsiteX7" fmla="*/ 423333 w 539750"/>
              <a:gd name="connsiteY7" fmla="*/ 101600 h 548217"/>
              <a:gd name="connsiteX8" fmla="*/ 232833 w 539750"/>
              <a:gd name="connsiteY8" fmla="*/ 0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9750" h="548217">
                <a:moveTo>
                  <a:pt x="169333" y="63500"/>
                </a:moveTo>
                <a:cubicBezTo>
                  <a:pt x="125941" y="83608"/>
                  <a:pt x="82550" y="103717"/>
                  <a:pt x="55033" y="139700"/>
                </a:cubicBezTo>
                <a:cubicBezTo>
                  <a:pt x="27516" y="175683"/>
                  <a:pt x="8466" y="230717"/>
                  <a:pt x="4233" y="279400"/>
                </a:cubicBezTo>
                <a:cubicBezTo>
                  <a:pt x="0" y="328083"/>
                  <a:pt x="4233" y="389467"/>
                  <a:pt x="29633" y="431800"/>
                </a:cubicBezTo>
                <a:cubicBezTo>
                  <a:pt x="55033" y="474133"/>
                  <a:pt x="93133" y="520700"/>
                  <a:pt x="156633" y="533400"/>
                </a:cubicBezTo>
                <a:cubicBezTo>
                  <a:pt x="220133" y="546100"/>
                  <a:pt x="347133" y="548217"/>
                  <a:pt x="410633" y="508000"/>
                </a:cubicBezTo>
                <a:cubicBezTo>
                  <a:pt x="474133" y="467783"/>
                  <a:pt x="535516" y="359833"/>
                  <a:pt x="537633" y="292100"/>
                </a:cubicBezTo>
                <a:cubicBezTo>
                  <a:pt x="539750" y="224367"/>
                  <a:pt x="474133" y="150283"/>
                  <a:pt x="423333" y="101600"/>
                </a:cubicBezTo>
                <a:cubicBezTo>
                  <a:pt x="372533" y="52917"/>
                  <a:pt x="302683" y="26458"/>
                  <a:pt x="232833" y="0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ea typeface="ＭＳ Ｐゴシック" pitchFamily="-105" charset="-128"/>
            </a:endParaRPr>
          </a:p>
        </p:txBody>
      </p:sp>
      <p:sp>
        <p:nvSpPr>
          <p:cNvPr id="3079" name="TextBox 222"/>
          <p:cNvSpPr txBox="1">
            <a:spLocks noChangeArrowheads="1"/>
          </p:cNvSpPr>
          <p:nvPr/>
        </p:nvSpPr>
        <p:spPr bwMode="auto">
          <a:xfrm>
            <a:off x="5241019" y="2115804"/>
            <a:ext cx="449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nb-NO" sz="2000" dirty="0">
                <a:latin typeface="Calibri" pitchFamily="34" charset="0"/>
              </a:rPr>
              <a:t>1</a:t>
            </a:r>
          </a:p>
        </p:txBody>
      </p:sp>
      <p:sp>
        <p:nvSpPr>
          <p:cNvPr id="224" name="Freeform 223"/>
          <p:cNvSpPr/>
          <p:nvPr/>
        </p:nvSpPr>
        <p:spPr>
          <a:xfrm>
            <a:off x="5266419" y="2754223"/>
            <a:ext cx="390525" cy="396875"/>
          </a:xfrm>
          <a:custGeom>
            <a:avLst/>
            <a:gdLst>
              <a:gd name="connsiteX0" fmla="*/ 169333 w 539750"/>
              <a:gd name="connsiteY0" fmla="*/ 63500 h 548217"/>
              <a:gd name="connsiteX1" fmla="*/ 55033 w 539750"/>
              <a:gd name="connsiteY1" fmla="*/ 139700 h 548217"/>
              <a:gd name="connsiteX2" fmla="*/ 4233 w 539750"/>
              <a:gd name="connsiteY2" fmla="*/ 279400 h 548217"/>
              <a:gd name="connsiteX3" fmla="*/ 29633 w 539750"/>
              <a:gd name="connsiteY3" fmla="*/ 431800 h 548217"/>
              <a:gd name="connsiteX4" fmla="*/ 156633 w 539750"/>
              <a:gd name="connsiteY4" fmla="*/ 533400 h 548217"/>
              <a:gd name="connsiteX5" fmla="*/ 410633 w 539750"/>
              <a:gd name="connsiteY5" fmla="*/ 508000 h 548217"/>
              <a:gd name="connsiteX6" fmla="*/ 537633 w 539750"/>
              <a:gd name="connsiteY6" fmla="*/ 292100 h 548217"/>
              <a:gd name="connsiteX7" fmla="*/ 423333 w 539750"/>
              <a:gd name="connsiteY7" fmla="*/ 101600 h 548217"/>
              <a:gd name="connsiteX8" fmla="*/ 232833 w 539750"/>
              <a:gd name="connsiteY8" fmla="*/ 0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9750" h="548217">
                <a:moveTo>
                  <a:pt x="169333" y="63500"/>
                </a:moveTo>
                <a:cubicBezTo>
                  <a:pt x="125941" y="83608"/>
                  <a:pt x="82550" y="103717"/>
                  <a:pt x="55033" y="139700"/>
                </a:cubicBezTo>
                <a:cubicBezTo>
                  <a:pt x="27516" y="175683"/>
                  <a:pt x="8466" y="230717"/>
                  <a:pt x="4233" y="279400"/>
                </a:cubicBezTo>
                <a:cubicBezTo>
                  <a:pt x="0" y="328083"/>
                  <a:pt x="4233" y="389467"/>
                  <a:pt x="29633" y="431800"/>
                </a:cubicBezTo>
                <a:cubicBezTo>
                  <a:pt x="55033" y="474133"/>
                  <a:pt x="93133" y="520700"/>
                  <a:pt x="156633" y="533400"/>
                </a:cubicBezTo>
                <a:cubicBezTo>
                  <a:pt x="220133" y="546100"/>
                  <a:pt x="347133" y="548217"/>
                  <a:pt x="410633" y="508000"/>
                </a:cubicBezTo>
                <a:cubicBezTo>
                  <a:pt x="474133" y="467783"/>
                  <a:pt x="535516" y="359833"/>
                  <a:pt x="537633" y="292100"/>
                </a:cubicBezTo>
                <a:cubicBezTo>
                  <a:pt x="539750" y="224367"/>
                  <a:pt x="474133" y="150283"/>
                  <a:pt x="423333" y="101600"/>
                </a:cubicBezTo>
                <a:cubicBezTo>
                  <a:pt x="372533" y="52917"/>
                  <a:pt x="302683" y="26458"/>
                  <a:pt x="232833" y="0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ea typeface="ＭＳ Ｐゴシック" pitchFamily="-105" charset="-128"/>
            </a:endParaRPr>
          </a:p>
        </p:txBody>
      </p:sp>
      <p:sp>
        <p:nvSpPr>
          <p:cNvPr id="3082" name="TextBox 224"/>
          <p:cNvSpPr txBox="1">
            <a:spLocks noChangeArrowheads="1"/>
          </p:cNvSpPr>
          <p:nvPr/>
        </p:nvSpPr>
        <p:spPr bwMode="auto">
          <a:xfrm>
            <a:off x="5213723" y="2756758"/>
            <a:ext cx="449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nb-NO" sz="2000" dirty="0">
                <a:latin typeface="Calibri" pitchFamily="34" charset="0"/>
              </a:rPr>
              <a:t>2</a:t>
            </a:r>
          </a:p>
        </p:txBody>
      </p:sp>
      <p:sp>
        <p:nvSpPr>
          <p:cNvPr id="226" name="Freeform 225"/>
          <p:cNvSpPr/>
          <p:nvPr/>
        </p:nvSpPr>
        <p:spPr>
          <a:xfrm>
            <a:off x="5239123" y="3830308"/>
            <a:ext cx="390525" cy="395288"/>
          </a:xfrm>
          <a:custGeom>
            <a:avLst/>
            <a:gdLst>
              <a:gd name="connsiteX0" fmla="*/ 169333 w 539750"/>
              <a:gd name="connsiteY0" fmla="*/ 63500 h 548217"/>
              <a:gd name="connsiteX1" fmla="*/ 55033 w 539750"/>
              <a:gd name="connsiteY1" fmla="*/ 139700 h 548217"/>
              <a:gd name="connsiteX2" fmla="*/ 4233 w 539750"/>
              <a:gd name="connsiteY2" fmla="*/ 279400 h 548217"/>
              <a:gd name="connsiteX3" fmla="*/ 29633 w 539750"/>
              <a:gd name="connsiteY3" fmla="*/ 431800 h 548217"/>
              <a:gd name="connsiteX4" fmla="*/ 156633 w 539750"/>
              <a:gd name="connsiteY4" fmla="*/ 533400 h 548217"/>
              <a:gd name="connsiteX5" fmla="*/ 410633 w 539750"/>
              <a:gd name="connsiteY5" fmla="*/ 508000 h 548217"/>
              <a:gd name="connsiteX6" fmla="*/ 537633 w 539750"/>
              <a:gd name="connsiteY6" fmla="*/ 292100 h 548217"/>
              <a:gd name="connsiteX7" fmla="*/ 423333 w 539750"/>
              <a:gd name="connsiteY7" fmla="*/ 101600 h 548217"/>
              <a:gd name="connsiteX8" fmla="*/ 232833 w 539750"/>
              <a:gd name="connsiteY8" fmla="*/ 0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9750" h="548217">
                <a:moveTo>
                  <a:pt x="169333" y="63500"/>
                </a:moveTo>
                <a:cubicBezTo>
                  <a:pt x="125941" y="83608"/>
                  <a:pt x="82550" y="103717"/>
                  <a:pt x="55033" y="139700"/>
                </a:cubicBezTo>
                <a:cubicBezTo>
                  <a:pt x="27516" y="175683"/>
                  <a:pt x="8466" y="230717"/>
                  <a:pt x="4233" y="279400"/>
                </a:cubicBezTo>
                <a:cubicBezTo>
                  <a:pt x="0" y="328083"/>
                  <a:pt x="4233" y="389467"/>
                  <a:pt x="29633" y="431800"/>
                </a:cubicBezTo>
                <a:cubicBezTo>
                  <a:pt x="55033" y="474133"/>
                  <a:pt x="93133" y="520700"/>
                  <a:pt x="156633" y="533400"/>
                </a:cubicBezTo>
                <a:cubicBezTo>
                  <a:pt x="220133" y="546100"/>
                  <a:pt x="347133" y="548217"/>
                  <a:pt x="410633" y="508000"/>
                </a:cubicBezTo>
                <a:cubicBezTo>
                  <a:pt x="474133" y="467783"/>
                  <a:pt x="535516" y="359833"/>
                  <a:pt x="537633" y="292100"/>
                </a:cubicBezTo>
                <a:cubicBezTo>
                  <a:pt x="539750" y="224367"/>
                  <a:pt x="474133" y="150283"/>
                  <a:pt x="423333" y="101600"/>
                </a:cubicBezTo>
                <a:cubicBezTo>
                  <a:pt x="372533" y="52917"/>
                  <a:pt x="302683" y="26458"/>
                  <a:pt x="232833" y="0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ea typeface="ＭＳ Ｐゴシック" pitchFamily="-105" charset="-128"/>
            </a:endParaRPr>
          </a:p>
        </p:txBody>
      </p:sp>
      <p:sp>
        <p:nvSpPr>
          <p:cNvPr id="3084" name="TextBox 226"/>
          <p:cNvSpPr txBox="1">
            <a:spLocks noChangeArrowheads="1"/>
          </p:cNvSpPr>
          <p:nvPr/>
        </p:nvSpPr>
        <p:spPr bwMode="auto">
          <a:xfrm>
            <a:off x="5172779" y="3800496"/>
            <a:ext cx="449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nb-NO" sz="2000" dirty="0">
                <a:latin typeface="Calibri" pitchFamily="34" charset="0"/>
              </a:rPr>
              <a:t>3</a:t>
            </a:r>
          </a:p>
        </p:txBody>
      </p:sp>
      <p:sp>
        <p:nvSpPr>
          <p:cNvPr id="228" name="Freeform 227"/>
          <p:cNvSpPr/>
          <p:nvPr/>
        </p:nvSpPr>
        <p:spPr>
          <a:xfrm>
            <a:off x="5211827" y="4619721"/>
            <a:ext cx="390525" cy="396875"/>
          </a:xfrm>
          <a:custGeom>
            <a:avLst/>
            <a:gdLst>
              <a:gd name="connsiteX0" fmla="*/ 169333 w 539750"/>
              <a:gd name="connsiteY0" fmla="*/ 63500 h 548217"/>
              <a:gd name="connsiteX1" fmla="*/ 55033 w 539750"/>
              <a:gd name="connsiteY1" fmla="*/ 139700 h 548217"/>
              <a:gd name="connsiteX2" fmla="*/ 4233 w 539750"/>
              <a:gd name="connsiteY2" fmla="*/ 279400 h 548217"/>
              <a:gd name="connsiteX3" fmla="*/ 29633 w 539750"/>
              <a:gd name="connsiteY3" fmla="*/ 431800 h 548217"/>
              <a:gd name="connsiteX4" fmla="*/ 156633 w 539750"/>
              <a:gd name="connsiteY4" fmla="*/ 533400 h 548217"/>
              <a:gd name="connsiteX5" fmla="*/ 410633 w 539750"/>
              <a:gd name="connsiteY5" fmla="*/ 508000 h 548217"/>
              <a:gd name="connsiteX6" fmla="*/ 537633 w 539750"/>
              <a:gd name="connsiteY6" fmla="*/ 292100 h 548217"/>
              <a:gd name="connsiteX7" fmla="*/ 423333 w 539750"/>
              <a:gd name="connsiteY7" fmla="*/ 101600 h 548217"/>
              <a:gd name="connsiteX8" fmla="*/ 232833 w 539750"/>
              <a:gd name="connsiteY8" fmla="*/ 0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9750" h="548217">
                <a:moveTo>
                  <a:pt x="169333" y="63500"/>
                </a:moveTo>
                <a:cubicBezTo>
                  <a:pt x="125941" y="83608"/>
                  <a:pt x="82550" y="103717"/>
                  <a:pt x="55033" y="139700"/>
                </a:cubicBezTo>
                <a:cubicBezTo>
                  <a:pt x="27516" y="175683"/>
                  <a:pt x="8466" y="230717"/>
                  <a:pt x="4233" y="279400"/>
                </a:cubicBezTo>
                <a:cubicBezTo>
                  <a:pt x="0" y="328083"/>
                  <a:pt x="4233" y="389467"/>
                  <a:pt x="29633" y="431800"/>
                </a:cubicBezTo>
                <a:cubicBezTo>
                  <a:pt x="55033" y="474133"/>
                  <a:pt x="93133" y="520700"/>
                  <a:pt x="156633" y="533400"/>
                </a:cubicBezTo>
                <a:cubicBezTo>
                  <a:pt x="220133" y="546100"/>
                  <a:pt x="347133" y="548217"/>
                  <a:pt x="410633" y="508000"/>
                </a:cubicBezTo>
                <a:cubicBezTo>
                  <a:pt x="474133" y="467783"/>
                  <a:pt x="535516" y="359833"/>
                  <a:pt x="537633" y="292100"/>
                </a:cubicBezTo>
                <a:cubicBezTo>
                  <a:pt x="539750" y="224367"/>
                  <a:pt x="474133" y="150283"/>
                  <a:pt x="423333" y="101600"/>
                </a:cubicBezTo>
                <a:cubicBezTo>
                  <a:pt x="372533" y="52917"/>
                  <a:pt x="302683" y="26458"/>
                  <a:pt x="232833" y="0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ea typeface="ＭＳ Ｐゴシック" pitchFamily="-105" charset="-128"/>
            </a:endParaRPr>
          </a:p>
        </p:txBody>
      </p:sp>
      <p:sp>
        <p:nvSpPr>
          <p:cNvPr id="3086" name="TextBox 228"/>
          <p:cNvSpPr txBox="1">
            <a:spLocks noChangeArrowheads="1"/>
          </p:cNvSpPr>
          <p:nvPr/>
        </p:nvSpPr>
        <p:spPr bwMode="auto">
          <a:xfrm>
            <a:off x="5172779" y="4563335"/>
            <a:ext cx="449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nb-NO" sz="2000">
                <a:latin typeface="Calibri" pitchFamily="34" charset="0"/>
              </a:rPr>
              <a:t>4</a:t>
            </a:r>
          </a:p>
        </p:txBody>
      </p:sp>
      <p:sp>
        <p:nvSpPr>
          <p:cNvPr id="4" name="TextBox 229"/>
          <p:cNvSpPr txBox="1">
            <a:spLocks noChangeArrowheads="1"/>
          </p:cNvSpPr>
          <p:nvPr/>
        </p:nvSpPr>
        <p:spPr bwMode="auto">
          <a:xfrm>
            <a:off x="1519681" y="2148770"/>
            <a:ext cx="39743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fa-IR" sz="1600" b="1" dirty="0" smtClean="0">
                <a:latin typeface="Calibri" pitchFamily="34" charset="0"/>
                <a:cs typeface="B Nazanin" pitchFamily="2" charset="-78"/>
              </a:rPr>
              <a:t>نوآوری نقطه هدف تجاری سازی یافته های پژوهشی</a:t>
            </a:r>
            <a:endParaRPr lang="en-GB" sz="16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3088" name="TextBox 230"/>
          <p:cNvSpPr txBox="1">
            <a:spLocks noChangeArrowheads="1"/>
          </p:cNvSpPr>
          <p:nvPr/>
        </p:nvSpPr>
        <p:spPr bwMode="auto">
          <a:xfrm>
            <a:off x="1404410" y="2775191"/>
            <a:ext cx="38122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fa-IR" sz="1600" b="1" dirty="0" smtClean="0">
                <a:latin typeface="Calibri" pitchFamily="34" charset="0"/>
                <a:cs typeface="B Nazanin" pitchFamily="2" charset="-78"/>
              </a:rPr>
              <a:t>نهادهای سرمایه گذار زمانی وارد میدان می شوند  که نسبت به پتانسیل طرح پیشنهادی اطمینان بالایی داشته باشند</a:t>
            </a:r>
            <a:endParaRPr lang="en-GB" sz="16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3089" name="TextBox 231"/>
          <p:cNvSpPr txBox="1">
            <a:spLocks noChangeArrowheads="1"/>
          </p:cNvSpPr>
          <p:nvPr/>
        </p:nvSpPr>
        <p:spPr bwMode="auto">
          <a:xfrm>
            <a:off x="1533329" y="3793221"/>
            <a:ext cx="3687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fa-IR" sz="1600" b="1" dirty="0" smtClean="0">
                <a:latin typeface="Calibri" pitchFamily="34" charset="0"/>
                <a:cs typeface="B Nazanin" pitchFamily="2" charset="-78"/>
              </a:rPr>
              <a:t>ارتباط قوی دانشگاه و جامعه لازمه تبدیل ایده به محصول کاربردی</a:t>
            </a:r>
            <a:endParaRPr lang="en-GB" sz="16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3090" name="TextBox 232"/>
          <p:cNvSpPr txBox="1">
            <a:spLocks noChangeArrowheads="1"/>
          </p:cNvSpPr>
          <p:nvPr/>
        </p:nvSpPr>
        <p:spPr bwMode="auto">
          <a:xfrm>
            <a:off x="1514477" y="4559379"/>
            <a:ext cx="37433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rtl="1" eaLnBrk="1" hangingPunct="1"/>
            <a:r>
              <a:rPr lang="fa-IR" sz="1600" b="1" dirty="0" smtClean="0">
                <a:latin typeface="Calibri" pitchFamily="34" charset="0"/>
                <a:cs typeface="B Nazanin" pitchFamily="2" charset="-78"/>
              </a:rPr>
              <a:t>تعریف مرز دانشگاه با  جامعه، هدف نهفته در تجاری سازی است. نهادهای هم جنس، نوع ارتباطات و نیازها اصلی ترین شاخص ها در این باره هستند.</a:t>
            </a:r>
            <a:endParaRPr lang="en-GB" sz="16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3091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28352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nb-NO" sz="1500" b="1">
                <a:solidFill>
                  <a:schemeClr val="bg1"/>
                </a:solidFill>
                <a:latin typeface="Calibri" pitchFamily="34" charset="0"/>
              </a:rPr>
              <a:t>SPIN INTERVIEW FRAMEWORK</a:t>
            </a:r>
            <a:endParaRPr lang="en-GB" sz="150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901892" y="528689"/>
            <a:ext cx="33297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36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B Nazanin" pitchFamily="2" charset="-78"/>
              </a:rPr>
              <a:t>اهمیت تجاری سازی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+mn-lt"/>
              <a:cs typeface="B Nazanin" pitchFamily="2" charset="-78"/>
            </a:endParaRPr>
          </a:p>
        </p:txBody>
      </p:sp>
      <p:sp>
        <p:nvSpPr>
          <p:cNvPr id="17" name="Ellipse 58"/>
          <p:cNvSpPr/>
          <p:nvPr/>
        </p:nvSpPr>
        <p:spPr>
          <a:xfrm>
            <a:off x="3098800" y="2159000"/>
            <a:ext cx="3518858" cy="3578818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nb-NO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8" name="Ellipse 6"/>
          <p:cNvSpPr/>
          <p:nvPr/>
        </p:nvSpPr>
        <p:spPr>
          <a:xfrm>
            <a:off x="3173413" y="2228850"/>
            <a:ext cx="3314700" cy="33718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algn="ctr">
              <a:buFont typeface="Calibri" charset="0"/>
              <a:buAutoNum type="arabicPeriod"/>
              <a:defRPr/>
            </a:pPr>
            <a:endParaRPr lang="nb-NO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9" name="Ellipse 6"/>
          <p:cNvSpPr/>
          <p:nvPr/>
        </p:nvSpPr>
        <p:spPr>
          <a:xfrm>
            <a:off x="3179763" y="2222500"/>
            <a:ext cx="3314700" cy="3371850"/>
          </a:xfrm>
          <a:prstGeom prst="ellipse">
            <a:avLst/>
          </a:prstGeom>
          <a:gradFill flip="none" rotWithShape="1">
            <a:gsLst>
              <a:gs pos="25000">
                <a:schemeClr val="accent5">
                  <a:lumMod val="40000"/>
                  <a:lumOff val="60000"/>
                </a:schemeClr>
              </a:gs>
              <a:gs pos="100000">
                <a:srgbClr val="046D86"/>
              </a:gs>
            </a:gsLst>
            <a:lin ang="27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algn="ctr">
              <a:buFont typeface="Calibri" charset="0"/>
              <a:buAutoNum type="arabicPeriod"/>
              <a:defRPr/>
            </a:pPr>
            <a:endParaRPr lang="nb-NO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24" name="Ellipse 5"/>
          <p:cNvSpPr>
            <a:spLocks noChangeArrowheads="1"/>
          </p:cNvSpPr>
          <p:nvPr/>
        </p:nvSpPr>
        <p:spPr bwMode="auto">
          <a:xfrm>
            <a:off x="3454400" y="2520950"/>
            <a:ext cx="2667000" cy="2714625"/>
          </a:xfrm>
          <a:prstGeom prst="ellipse">
            <a:avLst/>
          </a:prstGeom>
          <a:gradFill rotWithShape="1">
            <a:gsLst>
              <a:gs pos="0">
                <a:srgbClr val="34A8CC"/>
              </a:gs>
              <a:gs pos="25000">
                <a:srgbClr val="34A8CC"/>
              </a:gs>
              <a:gs pos="100000">
                <a:srgbClr val="046D8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b-NO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" name="Ellipse 4"/>
          <p:cNvSpPr/>
          <p:nvPr/>
        </p:nvSpPr>
        <p:spPr>
          <a:xfrm>
            <a:off x="3797454" y="2878394"/>
            <a:ext cx="1875388" cy="1907344"/>
          </a:xfrm>
          <a:prstGeom prst="ellipse">
            <a:avLst/>
          </a:prstGeom>
          <a:gradFill flip="none" rotWithShape="1">
            <a:gsLst>
              <a:gs pos="58000">
                <a:srgbClr val="00577E"/>
              </a:gs>
              <a:gs pos="100000">
                <a:srgbClr val="78C5DD">
                  <a:lumMod val="7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6" name="Ellipse 53"/>
          <p:cNvSpPr/>
          <p:nvPr/>
        </p:nvSpPr>
        <p:spPr bwMode="auto">
          <a:xfrm>
            <a:off x="3027099" y="5761435"/>
            <a:ext cx="3794589" cy="560765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8" name="Ellipse 56"/>
          <p:cNvSpPr>
            <a:spLocks noChangeArrowheads="1"/>
          </p:cNvSpPr>
          <p:nvPr/>
        </p:nvSpPr>
        <p:spPr bwMode="auto">
          <a:xfrm rot="-6665633">
            <a:off x="4072731" y="3426619"/>
            <a:ext cx="1347788" cy="996950"/>
          </a:xfrm>
          <a:prstGeom prst="ellipse">
            <a:avLst/>
          </a:prstGeom>
          <a:solidFill>
            <a:srgbClr val="002060">
              <a:alpha val="2784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b-NO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Ellipse 57"/>
          <p:cNvSpPr/>
          <p:nvPr/>
        </p:nvSpPr>
        <p:spPr>
          <a:xfrm>
            <a:off x="4160093" y="3255279"/>
            <a:ext cx="1039337" cy="1057047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nb-NO" dirty="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3" name="Ellipse 29"/>
          <p:cNvSpPr/>
          <p:nvPr/>
        </p:nvSpPr>
        <p:spPr bwMode="auto">
          <a:xfrm>
            <a:off x="2781495" y="5554860"/>
            <a:ext cx="876105" cy="231577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5" name="Ellipse 30"/>
          <p:cNvSpPr/>
          <p:nvPr/>
        </p:nvSpPr>
        <p:spPr bwMode="auto">
          <a:xfrm>
            <a:off x="2896853" y="4989849"/>
            <a:ext cx="662835" cy="674188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6" name="Ellipse 32"/>
          <p:cNvSpPr/>
          <p:nvPr/>
        </p:nvSpPr>
        <p:spPr bwMode="auto">
          <a:xfrm>
            <a:off x="2085175" y="5753626"/>
            <a:ext cx="700867" cy="185212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7" name="Ellipse 33"/>
          <p:cNvSpPr/>
          <p:nvPr/>
        </p:nvSpPr>
        <p:spPr bwMode="auto">
          <a:xfrm>
            <a:off x="2100352" y="5091998"/>
            <a:ext cx="736511" cy="748946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8" name="Ellipse 35"/>
          <p:cNvSpPr/>
          <p:nvPr/>
        </p:nvSpPr>
        <p:spPr bwMode="auto">
          <a:xfrm>
            <a:off x="702522" y="5499495"/>
            <a:ext cx="497628" cy="131367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9" name="Ellipse 36"/>
          <p:cNvSpPr/>
          <p:nvPr/>
        </p:nvSpPr>
        <p:spPr bwMode="auto">
          <a:xfrm>
            <a:off x="768046" y="5178980"/>
            <a:ext cx="376490" cy="382448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0" name="Ellipse 38"/>
          <p:cNvSpPr/>
          <p:nvPr/>
        </p:nvSpPr>
        <p:spPr bwMode="auto">
          <a:xfrm>
            <a:off x="321570" y="5709155"/>
            <a:ext cx="497984" cy="131257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1" name="Ellipse 39"/>
          <p:cNvSpPr/>
          <p:nvPr/>
        </p:nvSpPr>
        <p:spPr bwMode="auto">
          <a:xfrm>
            <a:off x="332351" y="5240268"/>
            <a:ext cx="523311" cy="530768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2462661" y="6273567"/>
            <a:ext cx="818117" cy="216133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2480376" y="5501480"/>
            <a:ext cx="859724" cy="873982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4" name="Ellipse 44"/>
          <p:cNvSpPr/>
          <p:nvPr/>
        </p:nvSpPr>
        <p:spPr bwMode="auto">
          <a:xfrm>
            <a:off x="972445" y="6245730"/>
            <a:ext cx="497984" cy="131257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5" name="Ellipse 45"/>
          <p:cNvSpPr/>
          <p:nvPr/>
        </p:nvSpPr>
        <p:spPr bwMode="auto">
          <a:xfrm>
            <a:off x="983226" y="5776843"/>
            <a:ext cx="523311" cy="530768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6" name="Rektangulær billedforklaring 46"/>
          <p:cNvSpPr>
            <a:spLocks noChangeArrowheads="1"/>
          </p:cNvSpPr>
          <p:nvPr/>
        </p:nvSpPr>
        <p:spPr bwMode="auto">
          <a:xfrm>
            <a:off x="1500188" y="2343150"/>
            <a:ext cx="1735137" cy="1020763"/>
          </a:xfrm>
          <a:prstGeom prst="wedgeRectCallout">
            <a:avLst>
              <a:gd name="adj1" fmla="val 53630"/>
              <a:gd name="adj2" fmla="val 89060"/>
            </a:avLst>
          </a:prstGeom>
          <a:gradFill rotWithShape="1">
            <a:gsLst>
              <a:gs pos="0">
                <a:srgbClr val="F3F3F3"/>
              </a:gs>
              <a:gs pos="100000">
                <a:srgbClr val="E6E6E6"/>
              </a:gs>
            </a:gsLst>
            <a:lin ang="54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7" name="Tekstboks 47"/>
          <p:cNvSpPr txBox="1">
            <a:spLocks noChangeArrowheads="1"/>
          </p:cNvSpPr>
          <p:nvPr/>
        </p:nvSpPr>
        <p:spPr bwMode="auto">
          <a:xfrm>
            <a:off x="1144536" y="2281833"/>
            <a:ext cx="21320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rtl="1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50 کشور برتر جهان</a:t>
            </a:r>
            <a:r>
              <a:rPr lang="en-US" sz="1400" dirty="0" smtClean="0">
                <a:solidFill>
                  <a:srgbClr val="321900"/>
                </a:solidFill>
                <a:latin typeface="Calibri" pitchFamily="34" charset="0"/>
              </a:rPr>
              <a:t> </a:t>
            </a:r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 دارای </a:t>
            </a:r>
          </a:p>
          <a:p>
            <a:pPr algn="r" rtl="1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بیشترین</a:t>
            </a:r>
          </a:p>
          <a:p>
            <a:pPr algn="r" rtl="1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سرمایه گذاری روی </a:t>
            </a:r>
            <a:r>
              <a:rPr lang="en-US" sz="1400" dirty="0" smtClean="0">
                <a:solidFill>
                  <a:srgbClr val="321900"/>
                </a:solidFill>
                <a:latin typeface="Calibri" pitchFamily="34" charset="0"/>
              </a:rPr>
              <a:t>R&amp;D</a:t>
            </a:r>
            <a:endParaRPr lang="fa-IR" sz="1400" dirty="0" smtClean="0">
              <a:solidFill>
                <a:srgbClr val="321900"/>
              </a:solidFill>
              <a:latin typeface="Calibri" pitchFamily="34" charset="0"/>
            </a:endParaRPr>
          </a:p>
          <a:p>
            <a:pPr algn="r" rtl="1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تعداد محققان و دانشمندان</a:t>
            </a:r>
          </a:p>
          <a:p>
            <a:pPr algn="r" rtl="1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ثبت اختراعات</a:t>
            </a:r>
            <a:endParaRPr lang="en-US" sz="1400" dirty="0" smtClean="0">
              <a:solidFill>
                <a:srgbClr val="321900"/>
              </a:solidFill>
              <a:latin typeface="Calibri" pitchFamily="34" charset="0"/>
            </a:endParaRPr>
          </a:p>
          <a:p>
            <a:pPr algn="r" rtl="1" eaLnBrk="1" hangingPunct="1"/>
            <a:endParaRPr lang="da-DK" sz="1400" dirty="0">
              <a:solidFill>
                <a:srgbClr val="321900"/>
              </a:solidFill>
              <a:latin typeface="Calibri" pitchFamily="34" charset="0"/>
            </a:endParaRPr>
          </a:p>
        </p:txBody>
      </p:sp>
      <p:sp>
        <p:nvSpPr>
          <p:cNvPr id="48" name="Rektangulær billedforklaring 48"/>
          <p:cNvSpPr>
            <a:spLocks noChangeArrowheads="1"/>
          </p:cNvSpPr>
          <p:nvPr/>
        </p:nvSpPr>
        <p:spPr bwMode="auto">
          <a:xfrm>
            <a:off x="6200775" y="2493963"/>
            <a:ext cx="1735138" cy="1020762"/>
          </a:xfrm>
          <a:prstGeom prst="wedgeRectCallout">
            <a:avLst>
              <a:gd name="adj1" fmla="val -70796"/>
              <a:gd name="adj2" fmla="val 86569"/>
            </a:avLst>
          </a:prstGeom>
          <a:gradFill rotWithShape="1">
            <a:gsLst>
              <a:gs pos="0">
                <a:srgbClr val="F3F3F3"/>
              </a:gs>
              <a:gs pos="100000">
                <a:srgbClr val="E6E6E6"/>
              </a:gs>
            </a:gsLst>
            <a:lin ang="54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9" name="Tekstboks 49"/>
          <p:cNvSpPr txBox="1">
            <a:spLocks noChangeArrowheads="1"/>
          </p:cNvSpPr>
          <p:nvPr/>
        </p:nvSpPr>
        <p:spPr bwMode="auto">
          <a:xfrm>
            <a:off x="6121400" y="2483490"/>
            <a:ext cx="186917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تلفیق علم و اقتصاد</a:t>
            </a:r>
          </a:p>
          <a:p>
            <a:pPr algn="r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نزدیک بودن تجاری سازی  به انتقال تکنولوژی</a:t>
            </a:r>
          </a:p>
          <a:p>
            <a:pPr algn="r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بالا بردن قدرت رقابت</a:t>
            </a:r>
            <a:endParaRPr lang="da-DK" sz="1400" dirty="0">
              <a:solidFill>
                <a:srgbClr val="321900"/>
              </a:solidFill>
              <a:latin typeface="Calibri" pitchFamily="34" charset="0"/>
            </a:endParaRPr>
          </a:p>
        </p:txBody>
      </p:sp>
      <p:sp>
        <p:nvSpPr>
          <p:cNvPr id="50" name="Rektangulær billedforklaring 50"/>
          <p:cNvSpPr>
            <a:spLocks noChangeArrowheads="1"/>
          </p:cNvSpPr>
          <p:nvPr/>
        </p:nvSpPr>
        <p:spPr bwMode="auto">
          <a:xfrm>
            <a:off x="4603750" y="5419725"/>
            <a:ext cx="1735138" cy="1020763"/>
          </a:xfrm>
          <a:prstGeom prst="wedgeRectCallout">
            <a:avLst>
              <a:gd name="adj1" fmla="val -60898"/>
              <a:gd name="adj2" fmla="val -176921"/>
            </a:avLst>
          </a:prstGeom>
          <a:gradFill rotWithShape="1">
            <a:gsLst>
              <a:gs pos="0">
                <a:srgbClr val="F3F3F3"/>
              </a:gs>
              <a:gs pos="100000">
                <a:srgbClr val="E6E6E6"/>
              </a:gs>
            </a:gsLst>
            <a:lin ang="54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1" name="Tekstboks 51"/>
          <p:cNvSpPr txBox="1">
            <a:spLocks noChangeArrowheads="1"/>
          </p:cNvSpPr>
          <p:nvPr/>
        </p:nvSpPr>
        <p:spPr bwMode="auto">
          <a:xfrm>
            <a:off x="4465352" y="5547628"/>
            <a:ext cx="18907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تجاری سازی =، به بازار رساندن یک ایده یا نوآوری است</a:t>
            </a:r>
            <a:endParaRPr lang="da-DK" sz="1400" dirty="0">
              <a:solidFill>
                <a:srgbClr val="321900"/>
              </a:solidFill>
              <a:latin typeface="Calibri" pitchFamily="34" charset="0"/>
            </a:endParaRPr>
          </a:p>
        </p:txBody>
      </p:sp>
      <p:sp>
        <p:nvSpPr>
          <p:cNvPr id="52" name="Rektangulær billedforklaring 61"/>
          <p:cNvSpPr>
            <a:spLocks noChangeArrowheads="1"/>
          </p:cNvSpPr>
          <p:nvPr/>
        </p:nvSpPr>
        <p:spPr bwMode="auto">
          <a:xfrm>
            <a:off x="6480175" y="4262438"/>
            <a:ext cx="1735138" cy="1020762"/>
          </a:xfrm>
          <a:prstGeom prst="wedgeRectCallout">
            <a:avLst>
              <a:gd name="adj1" fmla="val -111380"/>
              <a:gd name="adj2" fmla="val -72551"/>
            </a:avLst>
          </a:prstGeom>
          <a:gradFill rotWithShape="1">
            <a:gsLst>
              <a:gs pos="0">
                <a:srgbClr val="F3F3F3"/>
              </a:gs>
              <a:gs pos="100000">
                <a:srgbClr val="E6E6E6"/>
              </a:gs>
            </a:gsLst>
            <a:lin ang="54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3" name="Tekstboks 62"/>
          <p:cNvSpPr txBox="1">
            <a:spLocks noChangeArrowheads="1"/>
          </p:cNvSpPr>
          <p:nvPr/>
        </p:nvSpPr>
        <p:spPr bwMode="auto">
          <a:xfrm>
            <a:off x="6461434" y="4224977"/>
            <a:ext cx="178276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توسعه اقتصادی</a:t>
            </a:r>
          </a:p>
          <a:p>
            <a:pPr algn="r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بالا رفتن سطح طراحی و ساخت داخل</a:t>
            </a:r>
          </a:p>
          <a:p>
            <a:pPr algn="r" eaLnBrk="1" hangingPunct="1"/>
            <a:r>
              <a:rPr lang="fa-IR" sz="1400" dirty="0" smtClean="0">
                <a:solidFill>
                  <a:srgbClr val="321900"/>
                </a:solidFill>
                <a:latin typeface="Calibri" pitchFamily="34" charset="0"/>
              </a:rPr>
              <a:t>اشتغال زایی و ایجاد زمینه جدید فعالیت</a:t>
            </a:r>
            <a:endParaRPr lang="da-DK" sz="1400" dirty="0">
              <a:solidFill>
                <a:srgbClr val="321900"/>
              </a:solidFill>
              <a:latin typeface="Calibri" pitchFamily="34" charset="0"/>
            </a:endParaRPr>
          </a:p>
        </p:txBody>
      </p:sp>
      <p:sp>
        <p:nvSpPr>
          <p:cNvPr id="54" name="Rektangel 52"/>
          <p:cNvSpPr/>
          <p:nvPr/>
        </p:nvSpPr>
        <p:spPr>
          <a:xfrm>
            <a:off x="1492250" y="2219325"/>
            <a:ext cx="1747838" cy="114300"/>
          </a:xfrm>
          <a:prstGeom prst="rect">
            <a:avLst/>
          </a:prstGeom>
          <a:gradFill flip="none" rotWithShape="1">
            <a:gsLst>
              <a:gs pos="25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-342900" algn="ctr">
              <a:buFont typeface="Calibri" charset="0"/>
              <a:buAutoNum type="arabicPeriod"/>
              <a:defRPr/>
            </a:pPr>
            <a:endParaRPr lang="nb-NO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5" name="Rektangel 54"/>
          <p:cNvSpPr>
            <a:spLocks noChangeArrowheads="1"/>
          </p:cNvSpPr>
          <p:nvPr/>
        </p:nvSpPr>
        <p:spPr bwMode="auto">
          <a:xfrm>
            <a:off x="6205538" y="2378075"/>
            <a:ext cx="1747837" cy="112713"/>
          </a:xfrm>
          <a:prstGeom prst="rect">
            <a:avLst/>
          </a:prstGeom>
          <a:gradFill rotWithShape="1">
            <a:gsLst>
              <a:gs pos="0">
                <a:srgbClr val="34A8CC"/>
              </a:gs>
              <a:gs pos="25000">
                <a:srgbClr val="34A8CC"/>
              </a:gs>
              <a:gs pos="100000">
                <a:srgbClr val="046D8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indent="-342900" algn="ctr">
              <a:buFont typeface="Calibri" pitchFamily="34" charset="0"/>
              <a:buAutoNum type="arabicPeriod"/>
            </a:pPr>
            <a:endParaRPr lang="nb-NO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6" name="Rektangel 55"/>
          <p:cNvSpPr>
            <a:spLocks noChangeArrowheads="1"/>
          </p:cNvSpPr>
          <p:nvPr/>
        </p:nvSpPr>
        <p:spPr bwMode="auto">
          <a:xfrm>
            <a:off x="6494463" y="4168775"/>
            <a:ext cx="1749425" cy="112713"/>
          </a:xfrm>
          <a:prstGeom prst="rect">
            <a:avLst/>
          </a:prstGeom>
          <a:gradFill rotWithShape="1">
            <a:gsLst>
              <a:gs pos="0">
                <a:srgbClr val="34A8CC"/>
              </a:gs>
              <a:gs pos="42000">
                <a:srgbClr val="00577E"/>
              </a:gs>
              <a:gs pos="100000">
                <a:srgbClr val="00577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indent="-342900" algn="ctr">
              <a:buFont typeface="Calibri" pitchFamily="34" charset="0"/>
              <a:buAutoNum type="arabicPeriod"/>
            </a:pPr>
            <a:endParaRPr lang="nb-NO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7" name="Rektangel 63"/>
          <p:cNvSpPr>
            <a:spLocks noChangeArrowheads="1"/>
          </p:cNvSpPr>
          <p:nvPr/>
        </p:nvSpPr>
        <p:spPr bwMode="auto">
          <a:xfrm>
            <a:off x="4610100" y="5308600"/>
            <a:ext cx="1747838" cy="114300"/>
          </a:xfrm>
          <a:prstGeom prst="rect">
            <a:avLst/>
          </a:prstGeom>
          <a:gradFill rotWithShape="1">
            <a:gsLst>
              <a:gs pos="0">
                <a:srgbClr val="F2F2F2"/>
              </a:gs>
              <a:gs pos="72000">
                <a:srgbClr val="7F7F7F"/>
              </a:gs>
              <a:gs pos="100000">
                <a:srgbClr val="A6A6A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indent="-342900" algn="ctr">
              <a:buFont typeface="Calibri" pitchFamily="34" charset="0"/>
              <a:buAutoNum type="arabicPeriod"/>
            </a:pPr>
            <a:endParaRPr lang="nb-NO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9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-0.08091 0.10972 " pathEditMode="relative" rAng="0" ptsTypes="AA">
                                      <p:cBhvr>
                                        <p:cTn id="24" dur="100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5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09878 0.05509 " pathEditMode="relative" rAng="0" ptsTypes="AA">
                                      <p:cBhvr>
                                        <p:cTn id="44" dur="500" spd="-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275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10278 -0.04074 " pathEditMode="relative" rAng="0" ptsTypes="AA">
                                      <p:cBhvr>
                                        <p:cTn id="62" dur="500" spd="-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-203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9685E-6 L -0.05139 -0.11633 " pathEditMode="relative" rAng="0" ptsTypes="AA">
                                      <p:cBhvr>
                                        <p:cTn id="85" dur="500" spd="-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-5828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4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4" grpId="0" animBg="1"/>
      <p:bldP spid="28" grpId="0" animBg="1"/>
      <p:bldP spid="46" grpId="0" animBg="1"/>
      <p:bldP spid="46" grpId="1" animBg="1"/>
      <p:bldP spid="47" grpId="0"/>
      <p:bldP spid="48" grpId="0" animBg="1"/>
      <p:bldP spid="49" grpId="0"/>
      <p:bldP spid="50" grpId="0" animBg="1"/>
      <p:bldP spid="50" grpId="1" animBg="1"/>
      <p:bldP spid="51" grpId="0"/>
      <p:bldP spid="52" grpId="0" animBg="1"/>
      <p:bldP spid="52" grpId="1" animBg="1"/>
      <p:bldP spid="53" grpId="0"/>
      <p:bldP spid="54" grpId="0" animBg="1"/>
      <p:bldP spid="55" grpId="0" animBg="1"/>
      <p:bldP spid="56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4284" y="158526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از تجاری سازی ایده تا کار آفرینی نو آورانه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740244" y="1132111"/>
            <a:ext cx="7910286" cy="5428346"/>
            <a:chOff x="1524000" y="1981200"/>
            <a:chExt cx="7086600" cy="3962400"/>
          </a:xfrm>
        </p:grpSpPr>
        <p:sp>
          <p:nvSpPr>
            <p:cNvPr id="14" name="Rectangle 13"/>
            <p:cNvSpPr/>
            <p:nvPr/>
          </p:nvSpPr>
          <p:spPr>
            <a:xfrm>
              <a:off x="1524000" y="1981200"/>
              <a:ext cx="7086600" cy="39624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71800" y="2574351"/>
              <a:ext cx="5181600" cy="3640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fa-IR" sz="14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8" y="2938931"/>
            <a:ext cx="2217738" cy="204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807030" y="3263763"/>
            <a:ext cx="667657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1"/>
            <a:endParaRPr lang="en-US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38823" y="1667708"/>
            <a:ext cx="7244779" cy="276999"/>
          </a:xfrm>
          <a:prstGeom prst="rect">
            <a:avLst/>
          </a:prstGeom>
          <a:solidFill>
            <a:srgbClr val="00B0F0"/>
          </a:solidFill>
        </p:spPr>
        <p:txBody>
          <a:bodyPr wrap="square" lIns="0" tIns="0" rIns="0" bIns="0" rtlCol="0">
            <a:spAutoFit/>
          </a:bodyPr>
          <a:lstStyle/>
          <a:p>
            <a:pPr algn="r" rtl="1"/>
            <a:r>
              <a:rPr lang="fa-IR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مهمترین ابزار بهره گیری از دانش </a:t>
            </a:r>
            <a:r>
              <a:rPr lang="fa-IR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، توان تجاری سازی ایده و کار آفرینی است.</a:t>
            </a:r>
            <a:endParaRPr lang="en-US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75112" y="2709765"/>
            <a:ext cx="7230264" cy="830997"/>
          </a:xfrm>
          <a:prstGeom prst="rect">
            <a:avLst/>
          </a:prstGeom>
          <a:solidFill>
            <a:srgbClr val="00B0F0"/>
          </a:solidFill>
        </p:spPr>
        <p:txBody>
          <a:bodyPr wrap="square" lIns="0" tIns="0" rIns="0" bIns="0" rtlCol="0">
            <a:spAutoFit/>
          </a:bodyPr>
          <a:lstStyle/>
          <a:p>
            <a:pPr algn="r" rtl="1"/>
            <a:r>
              <a:rPr lang="fa-IR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مراکز رشد و پارک های علم و فناوری </a:t>
            </a:r>
            <a:r>
              <a:rPr lang="fa-IR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با رویکرد تقویت دانش و مهارت  </a:t>
            </a:r>
            <a:r>
              <a:rPr lang="fa-IR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محققان نوآور </a:t>
            </a:r>
            <a:r>
              <a:rPr lang="fa-IR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در افزایش  توان تجاری سازی ایده های دانش آموختگان تاثیر بسزایی دارد.</a:t>
            </a:r>
          </a:p>
          <a:p>
            <a:pPr algn="r" rtl="1"/>
            <a:endParaRPr lang="en-US" sz="1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18654" y="4218432"/>
            <a:ext cx="7230264" cy="553998"/>
          </a:xfrm>
          <a:prstGeom prst="rect">
            <a:avLst/>
          </a:prstGeom>
          <a:solidFill>
            <a:srgbClr val="00B0F0"/>
          </a:solidFill>
        </p:spPr>
        <p:txBody>
          <a:bodyPr wrap="square" lIns="0" tIns="0" rIns="0" bIns="0" rtlCol="0">
            <a:spAutoFit/>
          </a:bodyPr>
          <a:lstStyle/>
          <a:p>
            <a:pPr algn="r" rtl="1"/>
            <a:r>
              <a:rPr lang="fa-IR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نرخ کلی فعالیت های کار آفرینانه </a:t>
            </a:r>
            <a:r>
              <a:rPr lang="fa-IR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در جوامع مختلف متناسب است با </a:t>
            </a:r>
            <a:r>
              <a:rPr lang="fa-IR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ساختار سیاسی، اجتماعی، اقتصادی و مدیریتی کشورها .</a:t>
            </a:r>
            <a:endParaRPr lang="en-US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2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41d9f84c3a5b1590212abe75de8a6ce3e65dcf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5720</TotalTime>
  <Words>3027</Words>
  <Application>Microsoft Office PowerPoint</Application>
  <PresentationFormat>On-screen Show (4:3)</PresentationFormat>
  <Paragraphs>502</Paragraphs>
  <Slides>43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PowerPoint Presentation</vt:lpstr>
      <vt:lpstr>مقدمه</vt:lpstr>
      <vt:lpstr>PowerPoint Presentation</vt:lpstr>
      <vt:lpstr>تعاریف</vt:lpstr>
      <vt:lpstr>Innovation Funnel</vt:lpstr>
      <vt:lpstr>PowerPoint Presentation</vt:lpstr>
      <vt:lpstr>PowerPoint Presentation</vt:lpstr>
      <vt:lpstr>از تجاری سازی ایده تا کار آفرینی نو آورانه</vt:lpstr>
      <vt:lpstr>تعریف مرکز رشد </vt:lpstr>
      <vt:lpstr>اهداف مراکز رشد</vt:lpstr>
      <vt:lpstr>           3- مرکز رشد مجازی: این انکوباتورها معمولاً دارای فضای فیزیکی خاصی نیستند و امکاناتی غیر از فضای اداری را ارایه می‌دهند.  4- مرکز رشد بین‌المللی: به طور معمول این طبقه از انکوباتورها دارای مجموعه کاملی از سرویس‌های پشتیبانی برای پیشرفت فعالیت‌های تجاری هستند و تمرکز آنها بیشتر بر روی صادرات است. این انکوباتورها با دانشگاه‌ها، مراکز تحقیقاتی، سرمایه‌گذاران داخلی و بین‌المللی در ارتباطند. یکی از ویژگیهای منحصر به فرد این گروه، ایجاد شبکه ای از انکوباتورها در محدوده مربوط به خود است.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بسترهاي توسعه فرآيند ايده تا محصول </vt:lpstr>
      <vt:lpstr>بسترهاي توسعه فرآيند ايده تا محصول در شكل جهاني </vt:lpstr>
      <vt:lpstr>بسترهاي توسعه فرآيند ايده تا محصول در شكل جهاني </vt:lpstr>
      <vt:lpstr>PowerPoint Presentation</vt:lpstr>
      <vt:lpstr>بسترهاي توسعه فرآيند ايده تا محصول در ايران </vt:lpstr>
      <vt:lpstr>تصوير امروز پژوهشكده ها </vt:lpstr>
      <vt:lpstr>PowerPoint Presentation</vt:lpstr>
      <vt:lpstr>PowerPoint Presentation</vt:lpstr>
      <vt:lpstr>مارپیچ سه گانه هدف: ایجاد محیطی نو آورانه وتبدیل نمودن نامهای تجاری به برندهای معتبر - شرکتهای وابسته به دانشگاه - آزمایشگاههای دولتی</vt:lpstr>
      <vt:lpstr>ارتباط مفاهيم خلاقيت، نوآوري و اختراع</vt:lpstr>
      <vt:lpstr>PowerPoint Presentation</vt:lpstr>
      <vt:lpstr>Innovation by Industry:  The Importance of Strategy</vt:lpstr>
      <vt:lpstr>PowerPoint Presentation</vt:lpstr>
      <vt:lpstr>PowerPoint Presentation</vt:lpstr>
    </vt:vector>
  </TitlesOfParts>
  <Company>State University of Malang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excellent R.Florendia</dc:creator>
  <cp:lastModifiedBy>Farhadpour</cp:lastModifiedBy>
  <cp:revision>339</cp:revision>
  <dcterms:created xsi:type="dcterms:W3CDTF">2011-05-28T09:29:49Z</dcterms:created>
  <dcterms:modified xsi:type="dcterms:W3CDTF">2014-03-02T07:37:25Z</dcterms:modified>
</cp:coreProperties>
</file>